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7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9BAFF"/>
    <a:srgbClr val="FF8000"/>
    <a:srgbClr val="FF00FF"/>
    <a:srgbClr val="8AAC10"/>
    <a:srgbClr val="93B714"/>
    <a:srgbClr val="816C40"/>
    <a:srgbClr val="C2A261"/>
    <a:srgbClr val="84AE13"/>
    <a:srgbClr val="94C217"/>
    <a:srgbClr val="C6BA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34" autoAdjust="0"/>
    <p:restoredTop sz="95627" autoAdjust="0"/>
  </p:normalViewPr>
  <p:slideViewPr>
    <p:cSldViewPr snapToGrid="0" snapToObjects="1">
      <p:cViewPr varScale="1">
        <p:scale>
          <a:sx n="116" d="100"/>
          <a:sy n="116" d="100"/>
        </p:scale>
        <p:origin x="-496" y="-8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1" d="100"/>
        <a:sy n="111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-367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14A14-43E1-9F42-AA56-A04120A7D086}" type="datetimeFigureOut">
              <a:rPr lang="en-US" smtClean="0"/>
              <a:t>9/23/12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98C81-213E-044D-A689-7D363DD8C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85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97E0C-3198-8A4D-8BD7-41D6A93E224C}" type="datetimeFigureOut">
              <a:rPr lang="en-US" smtClean="0"/>
              <a:t>9/23/12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CC097-DBA6-7041-B6C5-FE60C02DE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82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CC097-DBA6-7041-B6C5-FE60C02DE6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61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CC097-DBA6-7041-B6C5-FE60C02DE6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61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CC097-DBA6-7041-B6C5-FE60C02DE6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61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CC097-DBA6-7041-B6C5-FE60C02DE6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24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CC097-DBA6-7041-B6C5-FE60C02DE6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24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CC097-DBA6-7041-B6C5-FE60C02DE6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24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CC097-DBA6-7041-B6C5-FE60C02DE6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24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CC097-DBA6-7041-B6C5-FE60C02DE6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24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../slides/slide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../slides/slide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" y="842892"/>
            <a:ext cx="8913813" cy="685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9/23/12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43534"/>
            <a:ext cx="8915400" cy="6858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1943111"/>
            <a:ext cx="3566160" cy="276463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1529333"/>
            <a:ext cx="3566160" cy="3168396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41201"/>
            <a:ext cx="2133600" cy="273844"/>
          </a:xfrm>
        </p:spPr>
        <p:txBody>
          <a:bodyPr/>
          <a:lstStyle/>
          <a:p>
            <a:fld id="{A2F0292D-1797-49A5-8D2D-8D50C72EF3CC}" type="datetimeFigureOut">
              <a:rPr lang="en-US" smtClean="0"/>
              <a:t>9/23/12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86100"/>
            <a:ext cx="8915400" cy="658368"/>
          </a:xfrm>
          <a:prstGeom prst="rect">
            <a:avLst/>
          </a:prstGeo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51737"/>
            <a:ext cx="8001000" cy="139177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9/23/12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7988300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86100"/>
            <a:ext cx="8915400" cy="658368"/>
          </a:xfrm>
          <a:prstGeom prst="rect">
            <a:avLst/>
          </a:prstGeo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51737"/>
            <a:ext cx="8001000" cy="139177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41201"/>
            <a:ext cx="2133600" cy="273844"/>
          </a:xfrm>
        </p:spPr>
        <p:txBody>
          <a:bodyPr/>
          <a:lstStyle/>
          <a:p>
            <a:fld id="{A2F0292D-1797-49A5-8D2D-8D50C72EF3CC}" type="datetimeFigureOut">
              <a:rPr lang="en-US" smtClean="0"/>
              <a:t>9/23/12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3986784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847165"/>
            <a:ext cx="3986784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86100"/>
            <a:ext cx="8915400" cy="658368"/>
          </a:xfrm>
          <a:prstGeom prst="rect">
            <a:avLst/>
          </a:prstGeo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51737"/>
            <a:ext cx="8001000" cy="139177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41201"/>
            <a:ext cx="2133600" cy="273844"/>
          </a:xfrm>
        </p:spPr>
        <p:txBody>
          <a:bodyPr/>
          <a:lstStyle/>
          <a:p>
            <a:fld id="{A2F0292D-1797-49A5-8D2D-8D50C72EF3CC}" type="datetimeFigureOut">
              <a:rPr lang="en-US" smtClean="0"/>
              <a:t>9/23/12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6601968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847165"/>
            <a:ext cx="1371600" cy="111099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1971877"/>
            <a:ext cx="1371600" cy="111099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" y="842892"/>
            <a:ext cx="8913813" cy="685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9/23/12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847169"/>
            <a:ext cx="914400" cy="4149959"/>
          </a:xfrm>
          <a:prstGeom prst="rect">
            <a:avLst/>
          </a:prstGeo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301003"/>
            <a:ext cx="6426200" cy="340672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9/23/12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" y="842892"/>
            <a:ext cx="8913813" cy="685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9/23/12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AutoShape 122">
            <a:hlinkClick r:id="" action="ppaction://noaction"/>
          </p:cNvPr>
          <p:cNvSpPr>
            <a:spLocks noChangeArrowheads="1"/>
          </p:cNvSpPr>
          <p:nvPr userDrawn="1"/>
        </p:nvSpPr>
        <p:spPr bwMode="auto">
          <a:xfrm>
            <a:off x="2141430" y="-220877"/>
            <a:ext cx="794453" cy="132288"/>
          </a:xfrm>
          <a:prstGeom prst="roundRect">
            <a:avLst>
              <a:gd name="adj" fmla="val 0"/>
            </a:avLst>
          </a:prstGeom>
          <a:solidFill>
            <a:schemeClr val="tx2">
              <a:lumMod val="90000"/>
              <a:lumOff val="10000"/>
            </a:schemeClr>
          </a:solidFill>
          <a:ln w="9525">
            <a:noFill/>
            <a:round/>
            <a:headEnd/>
            <a:tailEnd/>
          </a:ln>
        </p:spPr>
        <p:txBody>
          <a:bodyPr lIns="91414" tIns="45706" rIns="91414" bIns="45706" anchor="ctr" anchorCtr="1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dirty="0" smtClean="0">
                <a:solidFill>
                  <a:schemeClr val="bg1"/>
                </a:solidFill>
                <a:ea typeface="ＭＳ Ｐゴシック" charset="-128"/>
                <a:cs typeface="Arial"/>
              </a:rPr>
              <a:t>My Process</a:t>
            </a:r>
            <a:endParaRPr lang="en-US" sz="900" dirty="0">
              <a:solidFill>
                <a:schemeClr val="bg1"/>
              </a:solidFill>
              <a:ea typeface="ＭＳ Ｐゴシック" charset="-128"/>
              <a:cs typeface="Arial"/>
            </a:endParaRPr>
          </a:p>
        </p:txBody>
      </p:sp>
      <p:sp>
        <p:nvSpPr>
          <p:cNvPr id="25" name="AutoShape 122">
            <a:hlinkClick r:id="" action="ppaction://noaction"/>
          </p:cNvPr>
          <p:cNvSpPr>
            <a:spLocks noChangeArrowheads="1"/>
          </p:cNvSpPr>
          <p:nvPr userDrawn="1"/>
        </p:nvSpPr>
        <p:spPr bwMode="auto">
          <a:xfrm>
            <a:off x="2951703" y="-220877"/>
            <a:ext cx="794453" cy="132288"/>
          </a:xfrm>
          <a:prstGeom prst="roundRect">
            <a:avLst>
              <a:gd name="adj" fmla="val 0"/>
            </a:avLst>
          </a:prstGeom>
          <a:solidFill>
            <a:schemeClr val="tx2">
              <a:lumMod val="90000"/>
              <a:lumOff val="10000"/>
            </a:schemeClr>
          </a:solidFill>
          <a:ln w="9525">
            <a:noFill/>
            <a:round/>
            <a:headEnd/>
            <a:tailEnd/>
          </a:ln>
        </p:spPr>
        <p:txBody>
          <a:bodyPr lIns="91414" tIns="45706" rIns="91414" bIns="45706" anchor="ctr" anchorCtr="1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dirty="0" smtClean="0">
                <a:solidFill>
                  <a:schemeClr val="bg1"/>
                </a:solidFill>
                <a:ea typeface="ＭＳ Ｐゴシック" charset="-128"/>
                <a:cs typeface="Arial"/>
              </a:rPr>
              <a:t>Android</a:t>
            </a:r>
            <a:endParaRPr lang="en-US" sz="900" dirty="0">
              <a:solidFill>
                <a:schemeClr val="bg1"/>
              </a:solidFill>
              <a:ea typeface="ＭＳ Ｐゴシック" charset="-128"/>
              <a:cs typeface="Arial"/>
            </a:endParaRPr>
          </a:p>
        </p:txBody>
      </p:sp>
      <p:sp>
        <p:nvSpPr>
          <p:cNvPr id="26" name="AutoShape 122">
            <a:hlinkClick r:id="" action="ppaction://noaction"/>
          </p:cNvPr>
          <p:cNvSpPr>
            <a:spLocks noChangeArrowheads="1"/>
          </p:cNvSpPr>
          <p:nvPr userDrawn="1"/>
        </p:nvSpPr>
        <p:spPr bwMode="auto">
          <a:xfrm>
            <a:off x="5382526" y="-220877"/>
            <a:ext cx="794453" cy="132288"/>
          </a:xfrm>
          <a:prstGeom prst="roundRect">
            <a:avLst>
              <a:gd name="adj" fmla="val 0"/>
            </a:avLst>
          </a:prstGeom>
          <a:solidFill>
            <a:schemeClr val="tx2">
              <a:lumMod val="90000"/>
              <a:lumOff val="10000"/>
            </a:schemeClr>
          </a:solidFill>
          <a:ln w="9525">
            <a:noFill/>
            <a:round/>
            <a:headEnd/>
            <a:tailEnd/>
          </a:ln>
        </p:spPr>
        <p:txBody>
          <a:bodyPr lIns="91414" tIns="45706" rIns="91414" bIns="45706" anchor="ctr" anchorCtr="1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dirty="0" smtClean="0">
                <a:solidFill>
                  <a:schemeClr val="bg1"/>
                </a:solidFill>
                <a:ea typeface="ＭＳ Ｐゴシック" charset="-128"/>
                <a:cs typeface="Arial"/>
              </a:rPr>
              <a:t>Pinpoint</a:t>
            </a:r>
            <a:endParaRPr lang="en-US" sz="900" dirty="0">
              <a:solidFill>
                <a:schemeClr val="bg1"/>
              </a:solidFill>
              <a:ea typeface="ＭＳ Ｐゴシック" charset="-128"/>
              <a:cs typeface="Arial"/>
            </a:endParaRPr>
          </a:p>
        </p:txBody>
      </p:sp>
      <p:sp>
        <p:nvSpPr>
          <p:cNvPr id="27" name="AutoShape 122">
            <a:hlinkClick r:id="" action="ppaction://noaction"/>
          </p:cNvPr>
          <p:cNvSpPr>
            <a:spLocks noChangeArrowheads="1"/>
          </p:cNvSpPr>
          <p:nvPr userDrawn="1"/>
        </p:nvSpPr>
        <p:spPr bwMode="auto">
          <a:xfrm>
            <a:off x="8520768" y="-242310"/>
            <a:ext cx="85725" cy="85727"/>
          </a:xfrm>
          <a:prstGeom prst="roundRect">
            <a:avLst>
              <a:gd name="adj" fmla="val 0"/>
            </a:avLst>
          </a:prstGeom>
          <a:solidFill>
            <a:schemeClr val="tx2">
              <a:lumMod val="90000"/>
              <a:lumOff val="10000"/>
            </a:schemeClr>
          </a:solidFill>
          <a:ln w="9525">
            <a:noFill/>
            <a:round/>
            <a:headEnd/>
            <a:tailEnd/>
          </a:ln>
        </p:spPr>
        <p:txBody>
          <a:bodyPr lIns="91414" tIns="45706" rIns="91414" bIns="45706" anchor="ctr" anchorCtr="1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900" dirty="0">
              <a:solidFill>
                <a:schemeClr val="bg1"/>
              </a:solidFill>
              <a:ea typeface="ＭＳ Ｐゴシック" charset="-128"/>
              <a:cs typeface="Arial"/>
            </a:endParaRPr>
          </a:p>
        </p:txBody>
      </p:sp>
      <p:sp>
        <p:nvSpPr>
          <p:cNvPr id="28" name="AutoShape 122">
            <a:hlinkClick r:id="" action="ppaction://noaction"/>
          </p:cNvPr>
          <p:cNvSpPr>
            <a:spLocks noChangeArrowheads="1"/>
          </p:cNvSpPr>
          <p:nvPr userDrawn="1"/>
        </p:nvSpPr>
        <p:spPr bwMode="auto">
          <a:xfrm>
            <a:off x="7813342" y="-242311"/>
            <a:ext cx="88470" cy="153720"/>
          </a:xfrm>
          <a:prstGeom prst="roundRect">
            <a:avLst>
              <a:gd name="adj" fmla="val 0"/>
            </a:avLst>
          </a:prstGeom>
          <a:solidFill>
            <a:schemeClr val="tx2">
              <a:lumMod val="90000"/>
              <a:lumOff val="10000"/>
            </a:schemeClr>
          </a:solidFill>
          <a:ln w="9525">
            <a:noFill/>
            <a:round/>
            <a:headEnd/>
            <a:tailEnd/>
          </a:ln>
        </p:spPr>
        <p:txBody>
          <a:bodyPr lIns="91414" tIns="45706" rIns="91414" bIns="45706" anchor="ctr" anchorCtr="1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900" dirty="0">
              <a:solidFill>
                <a:schemeClr val="bg1"/>
              </a:solidFill>
              <a:ea typeface="ＭＳ Ｐゴシック" charset="-128"/>
              <a:cs typeface="Arial"/>
            </a:endParaRPr>
          </a:p>
        </p:txBody>
      </p:sp>
      <p:sp>
        <p:nvSpPr>
          <p:cNvPr id="29" name="AutoShape 122">
            <a:hlinkClick r:id="" action="ppaction://noaction"/>
          </p:cNvPr>
          <p:cNvSpPr>
            <a:spLocks noChangeArrowheads="1"/>
          </p:cNvSpPr>
          <p:nvPr userDrawn="1"/>
        </p:nvSpPr>
        <p:spPr bwMode="auto">
          <a:xfrm>
            <a:off x="7813342" y="-220877"/>
            <a:ext cx="793144" cy="132288"/>
          </a:xfrm>
          <a:prstGeom prst="roundRect">
            <a:avLst>
              <a:gd name="adj" fmla="val 45001"/>
            </a:avLst>
          </a:prstGeom>
          <a:solidFill>
            <a:schemeClr val="tx2">
              <a:lumMod val="90000"/>
              <a:lumOff val="10000"/>
            </a:schemeClr>
          </a:solidFill>
          <a:ln w="9525">
            <a:noFill/>
            <a:round/>
            <a:headEnd/>
            <a:tailEnd/>
          </a:ln>
        </p:spPr>
        <p:txBody>
          <a:bodyPr lIns="91414" tIns="45706" rIns="91414" bIns="45706" anchor="ctr" anchorCtr="1"/>
          <a:lstStyle/>
          <a:p>
            <a:pPr marL="0" indent="0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dirty="0" smtClean="0">
                <a:solidFill>
                  <a:schemeClr val="bg1"/>
                </a:solidFill>
                <a:ea typeface="ＭＳ Ｐゴシック" charset="-128"/>
                <a:cs typeface="Arial"/>
              </a:rPr>
              <a:t>6 Pillars</a:t>
            </a:r>
            <a:endParaRPr lang="en-US" sz="900" dirty="0">
              <a:solidFill>
                <a:schemeClr val="bg1"/>
              </a:solidFill>
              <a:ea typeface="ＭＳ Ｐゴシック" charset="-128"/>
              <a:cs typeface="Arial"/>
            </a:endParaRPr>
          </a:p>
        </p:txBody>
      </p:sp>
      <p:sp>
        <p:nvSpPr>
          <p:cNvPr id="30" name="AutoShape 122">
            <a:hlinkClick r:id="" action="ppaction://noaction"/>
          </p:cNvPr>
          <p:cNvSpPr>
            <a:spLocks noChangeArrowheads="1"/>
          </p:cNvSpPr>
          <p:nvPr userDrawn="1"/>
        </p:nvSpPr>
        <p:spPr bwMode="auto">
          <a:xfrm>
            <a:off x="3761973" y="-220877"/>
            <a:ext cx="794453" cy="132288"/>
          </a:xfrm>
          <a:prstGeom prst="roundRect">
            <a:avLst>
              <a:gd name="adj" fmla="val 0"/>
            </a:avLst>
          </a:prstGeom>
          <a:solidFill>
            <a:schemeClr val="tx2">
              <a:lumMod val="90000"/>
              <a:lumOff val="10000"/>
            </a:schemeClr>
          </a:solidFill>
          <a:ln w="9525">
            <a:noFill/>
            <a:round/>
            <a:headEnd/>
            <a:tailEnd/>
          </a:ln>
        </p:spPr>
        <p:txBody>
          <a:bodyPr lIns="91414" tIns="45706" rIns="91414" bIns="45706" anchor="ctr" anchorCtr="1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dirty="0" smtClean="0">
                <a:solidFill>
                  <a:schemeClr val="bg1"/>
                </a:solidFill>
                <a:ea typeface="ＭＳ Ｐゴシック" charset="-128"/>
                <a:cs typeface="Arial"/>
              </a:rPr>
              <a:t>App Links</a:t>
            </a:r>
            <a:endParaRPr lang="en-US" sz="900" dirty="0">
              <a:solidFill>
                <a:schemeClr val="bg1"/>
              </a:solidFill>
              <a:ea typeface="ＭＳ Ｐゴシック" charset="-128"/>
              <a:cs typeface="Arial"/>
            </a:endParaRPr>
          </a:p>
        </p:txBody>
      </p:sp>
      <p:sp>
        <p:nvSpPr>
          <p:cNvPr id="31" name="AutoShape 122">
            <a:hlinkClick r:id="" action="ppaction://noaction"/>
          </p:cNvPr>
          <p:cNvSpPr>
            <a:spLocks noChangeArrowheads="1"/>
          </p:cNvSpPr>
          <p:nvPr userDrawn="1"/>
        </p:nvSpPr>
        <p:spPr bwMode="auto">
          <a:xfrm>
            <a:off x="4572246" y="-220877"/>
            <a:ext cx="794453" cy="132288"/>
          </a:xfrm>
          <a:prstGeom prst="roundRect">
            <a:avLst>
              <a:gd name="adj" fmla="val 0"/>
            </a:avLst>
          </a:prstGeom>
          <a:solidFill>
            <a:schemeClr val="tx2">
              <a:lumMod val="90000"/>
              <a:lumOff val="10000"/>
            </a:schemeClr>
          </a:solidFill>
          <a:ln w="9525">
            <a:noFill/>
            <a:round/>
            <a:headEnd/>
            <a:tailEnd/>
          </a:ln>
        </p:spPr>
        <p:txBody>
          <a:bodyPr lIns="91414" tIns="45706" rIns="91414" bIns="45706" anchor="ctr" anchorCtr="1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dirty="0">
                <a:solidFill>
                  <a:schemeClr val="bg1"/>
                </a:solidFill>
                <a:ea typeface="ＭＳ Ｐゴシック" charset="-128"/>
                <a:cs typeface="Arial"/>
              </a:rPr>
              <a:t>Your </a:t>
            </a:r>
            <a:r>
              <a:rPr lang="en-US" sz="700" dirty="0" smtClean="0">
                <a:solidFill>
                  <a:schemeClr val="bg1"/>
                </a:solidFill>
                <a:ea typeface="ＭＳ Ｐゴシック" charset="-128"/>
                <a:cs typeface="Arial"/>
              </a:rPr>
              <a:t>Orange</a:t>
            </a:r>
            <a:endParaRPr lang="en-US" sz="700" dirty="0">
              <a:solidFill>
                <a:schemeClr val="bg1"/>
              </a:solidFill>
              <a:ea typeface="ＭＳ Ｐゴシック" charset="-128"/>
              <a:cs typeface="Arial"/>
            </a:endParaRPr>
          </a:p>
        </p:txBody>
      </p:sp>
      <p:sp>
        <p:nvSpPr>
          <p:cNvPr id="32" name="AutoShape 122">
            <a:hlinkClick r:id="rId2" action="ppaction://hlinksldjump"/>
          </p:cNvPr>
          <p:cNvSpPr>
            <a:spLocks noChangeArrowheads="1"/>
          </p:cNvSpPr>
          <p:nvPr userDrawn="1"/>
        </p:nvSpPr>
        <p:spPr bwMode="auto">
          <a:xfrm>
            <a:off x="1229609" y="-244161"/>
            <a:ext cx="85725" cy="153720"/>
          </a:xfrm>
          <a:prstGeom prst="roundRect">
            <a:avLst>
              <a:gd name="adj" fmla="val 0"/>
            </a:avLst>
          </a:prstGeom>
          <a:solidFill>
            <a:schemeClr val="tx2">
              <a:lumMod val="90000"/>
              <a:lumOff val="10000"/>
            </a:schemeClr>
          </a:solidFill>
          <a:ln w="9525">
            <a:noFill/>
            <a:round/>
            <a:headEnd/>
            <a:tailEnd/>
          </a:ln>
        </p:spPr>
        <p:txBody>
          <a:bodyPr lIns="91414" tIns="45706" rIns="91414" bIns="45706" anchor="ctr" anchorCtr="1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900" dirty="0">
              <a:solidFill>
                <a:schemeClr val="bg1"/>
              </a:solidFill>
              <a:ea typeface="ＭＳ Ｐゴシック" charset="-128"/>
              <a:cs typeface="Arial"/>
            </a:endParaRPr>
          </a:p>
        </p:txBody>
      </p:sp>
      <p:sp>
        <p:nvSpPr>
          <p:cNvPr id="33" name="AutoShape 122">
            <a:hlinkClick r:id="rId2" action="ppaction://hlinksldjump"/>
          </p:cNvPr>
          <p:cNvSpPr>
            <a:spLocks noChangeArrowheads="1"/>
          </p:cNvSpPr>
          <p:nvPr userDrawn="1"/>
        </p:nvSpPr>
        <p:spPr bwMode="auto">
          <a:xfrm>
            <a:off x="522191" y="-244161"/>
            <a:ext cx="97819" cy="85726"/>
          </a:xfrm>
          <a:prstGeom prst="roundRect">
            <a:avLst>
              <a:gd name="adj" fmla="val 0"/>
            </a:avLst>
          </a:prstGeom>
          <a:solidFill>
            <a:schemeClr val="tx2">
              <a:lumMod val="90000"/>
              <a:lumOff val="10000"/>
            </a:schemeClr>
          </a:solidFill>
          <a:ln w="9525">
            <a:noFill/>
            <a:round/>
            <a:headEnd/>
            <a:tailEnd/>
          </a:ln>
        </p:spPr>
        <p:txBody>
          <a:bodyPr lIns="91414" tIns="45706" rIns="91414" bIns="45706" anchor="ctr" anchorCtr="1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900" dirty="0">
              <a:solidFill>
                <a:schemeClr val="bg1"/>
              </a:solidFill>
              <a:ea typeface="ＭＳ Ｐゴシック" charset="-128"/>
              <a:cs typeface="Arial"/>
            </a:endParaRPr>
          </a:p>
        </p:txBody>
      </p:sp>
      <p:sp>
        <p:nvSpPr>
          <p:cNvPr id="34" name="AutoShape 122">
            <a:hlinkClick r:id="rId2" action="ppaction://hlinksldjump"/>
          </p:cNvPr>
          <p:cNvSpPr>
            <a:spLocks noChangeArrowheads="1"/>
          </p:cNvSpPr>
          <p:nvPr userDrawn="1"/>
        </p:nvSpPr>
        <p:spPr bwMode="auto">
          <a:xfrm>
            <a:off x="522184" y="-220877"/>
            <a:ext cx="793144" cy="132288"/>
          </a:xfrm>
          <a:prstGeom prst="roundRect">
            <a:avLst>
              <a:gd name="adj" fmla="val 45001"/>
            </a:avLst>
          </a:prstGeom>
          <a:solidFill>
            <a:schemeClr val="tx2">
              <a:lumMod val="90000"/>
              <a:lumOff val="10000"/>
            </a:schemeClr>
          </a:solidFill>
          <a:ln w="9525">
            <a:noFill/>
            <a:round/>
            <a:headEnd/>
            <a:tailEnd/>
          </a:ln>
        </p:spPr>
        <p:txBody>
          <a:bodyPr lIns="91414" tIns="45706" rIns="91414" bIns="45706" anchor="ctr" anchorCtr="1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dirty="0" smtClean="0">
                <a:solidFill>
                  <a:schemeClr val="bg1"/>
                </a:solidFill>
                <a:ea typeface="ＭＳ Ｐゴシック" charset="-128"/>
                <a:cs typeface="Arial"/>
              </a:rPr>
              <a:t>Yahoo</a:t>
            </a:r>
            <a:endParaRPr lang="en-US" sz="900" dirty="0">
              <a:solidFill>
                <a:schemeClr val="bg1"/>
              </a:solidFill>
              <a:ea typeface="ＭＳ Ｐゴシック" charset="-128"/>
              <a:cs typeface="Arial"/>
            </a:endParaRPr>
          </a:p>
        </p:txBody>
      </p:sp>
      <p:sp>
        <p:nvSpPr>
          <p:cNvPr id="35" name="AutoShape 122">
            <a:hlinkClick r:id="" action="ppaction://noaction"/>
          </p:cNvPr>
          <p:cNvSpPr>
            <a:spLocks noChangeArrowheads="1"/>
          </p:cNvSpPr>
          <p:nvPr userDrawn="1"/>
        </p:nvSpPr>
        <p:spPr bwMode="auto">
          <a:xfrm>
            <a:off x="1331156" y="-220877"/>
            <a:ext cx="794453" cy="132288"/>
          </a:xfrm>
          <a:prstGeom prst="roundRect">
            <a:avLst>
              <a:gd name="adj" fmla="val 0"/>
            </a:avLst>
          </a:prstGeom>
          <a:solidFill>
            <a:schemeClr val="tx2">
              <a:lumMod val="90000"/>
              <a:lumOff val="10000"/>
            </a:schemeClr>
          </a:solidFill>
          <a:ln w="9525">
            <a:noFill/>
            <a:round/>
            <a:headEnd/>
            <a:tailEnd/>
          </a:ln>
        </p:spPr>
        <p:txBody>
          <a:bodyPr lIns="91414" tIns="45706" rIns="91414" bIns="45706" anchor="ctr" anchorCtr="1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dirty="0" smtClean="0">
                <a:solidFill>
                  <a:schemeClr val="bg1"/>
                </a:solidFill>
                <a:ea typeface="ＭＳ Ｐゴシック" charset="-128"/>
                <a:cs typeface="Arial"/>
              </a:rPr>
              <a:t>FOX</a:t>
            </a:r>
            <a:endParaRPr lang="en-US" sz="900" dirty="0">
              <a:solidFill>
                <a:schemeClr val="bg1"/>
              </a:solidFill>
              <a:ea typeface="ＭＳ Ｐゴシック" charset="-128"/>
              <a:cs typeface="Arial"/>
            </a:endParaRPr>
          </a:p>
        </p:txBody>
      </p:sp>
      <p:sp>
        <p:nvSpPr>
          <p:cNvPr id="36" name="AutoShape 122">
            <a:hlinkClick r:id="" action="ppaction://noaction"/>
          </p:cNvPr>
          <p:cNvSpPr>
            <a:spLocks noChangeArrowheads="1"/>
          </p:cNvSpPr>
          <p:nvPr userDrawn="1"/>
        </p:nvSpPr>
        <p:spPr bwMode="auto">
          <a:xfrm>
            <a:off x="6192793" y="-220877"/>
            <a:ext cx="794453" cy="132288"/>
          </a:xfrm>
          <a:prstGeom prst="roundRect">
            <a:avLst>
              <a:gd name="adj" fmla="val 0"/>
            </a:avLst>
          </a:prstGeom>
          <a:solidFill>
            <a:schemeClr val="tx2">
              <a:lumMod val="90000"/>
              <a:lumOff val="10000"/>
            </a:schemeClr>
          </a:solidFill>
          <a:ln w="9525">
            <a:noFill/>
            <a:round/>
            <a:headEnd/>
            <a:tailEnd/>
          </a:ln>
        </p:spPr>
        <p:txBody>
          <a:bodyPr lIns="91414" tIns="45706" rIns="91414" bIns="45706" anchor="ctr" anchorCtr="1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dirty="0" smtClean="0">
                <a:solidFill>
                  <a:schemeClr val="bg1"/>
                </a:solidFill>
                <a:ea typeface="ＭＳ Ｐゴシック" charset="-128"/>
                <a:cs typeface="Arial"/>
              </a:rPr>
              <a:t>Marketing</a:t>
            </a:r>
            <a:endParaRPr lang="en-US" sz="900" dirty="0">
              <a:solidFill>
                <a:schemeClr val="bg1"/>
              </a:solidFill>
              <a:ea typeface="ＭＳ Ｐゴシック" charset="-128"/>
              <a:cs typeface="Arial"/>
            </a:endParaRPr>
          </a:p>
        </p:txBody>
      </p:sp>
      <p:sp>
        <p:nvSpPr>
          <p:cNvPr id="37" name="AutoShape 122">
            <a:hlinkClick r:id="" action="ppaction://noaction"/>
          </p:cNvPr>
          <p:cNvSpPr>
            <a:spLocks noChangeArrowheads="1"/>
          </p:cNvSpPr>
          <p:nvPr userDrawn="1"/>
        </p:nvSpPr>
        <p:spPr bwMode="auto">
          <a:xfrm>
            <a:off x="7003074" y="-220877"/>
            <a:ext cx="794453" cy="132288"/>
          </a:xfrm>
          <a:prstGeom prst="roundRect">
            <a:avLst>
              <a:gd name="adj" fmla="val 0"/>
            </a:avLst>
          </a:prstGeom>
          <a:solidFill>
            <a:schemeClr val="tx2">
              <a:lumMod val="90000"/>
              <a:lumOff val="10000"/>
            </a:schemeClr>
          </a:solidFill>
          <a:ln w="9525">
            <a:noFill/>
            <a:round/>
            <a:headEnd/>
            <a:tailEnd/>
          </a:ln>
        </p:spPr>
        <p:txBody>
          <a:bodyPr lIns="91414" tIns="45706" rIns="91414" bIns="45706" anchor="ctr" anchorCtr="1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dirty="0" err="1" smtClean="0">
                <a:solidFill>
                  <a:schemeClr val="bg1"/>
                </a:solidFill>
                <a:ea typeface="ＭＳ Ｐゴシック" charset="-128"/>
                <a:cs typeface="Arial"/>
              </a:rPr>
              <a:t>TagIt</a:t>
            </a:r>
            <a:endParaRPr lang="en-US" sz="900" dirty="0">
              <a:solidFill>
                <a:schemeClr val="bg1"/>
              </a:solidFill>
              <a:ea typeface="ＭＳ Ｐゴシック" charset="-128"/>
              <a:cs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43534"/>
            <a:ext cx="8915400" cy="6858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97" y="1536192"/>
            <a:ext cx="3427413" cy="3154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529334"/>
            <a:ext cx="4572000" cy="3168396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41201"/>
            <a:ext cx="2133600" cy="273844"/>
          </a:xfrm>
        </p:spPr>
        <p:txBody>
          <a:bodyPr/>
          <a:lstStyle/>
          <a:p>
            <a:fld id="{A2F0292D-1797-49A5-8D2D-8D50C72EF3CC}" type="datetimeFigureOut">
              <a:rPr lang="en-US" smtClean="0"/>
              <a:t>9/23/12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914413" y="0"/>
            <a:ext cx="7999413" cy="1371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769076"/>
            <a:ext cx="8915400" cy="685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57700"/>
            <a:ext cx="8001000" cy="6858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9/23/12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7988300" cy="29146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5" name="AutoShape 122">
            <a:hlinkClick r:id="rId2" action="ppaction://hlinksldjump"/>
          </p:cNvPr>
          <p:cNvSpPr>
            <a:spLocks noChangeArrowheads="1"/>
          </p:cNvSpPr>
          <p:nvPr userDrawn="1"/>
        </p:nvSpPr>
        <p:spPr bwMode="auto">
          <a:xfrm>
            <a:off x="5749927" y="-21432"/>
            <a:ext cx="85725" cy="153720"/>
          </a:xfrm>
          <a:prstGeom prst="roundRect">
            <a:avLst>
              <a:gd name="adj" fmla="val 0"/>
            </a:avLst>
          </a:prstGeom>
          <a:solidFill>
            <a:schemeClr val="tx2">
              <a:lumMod val="90000"/>
              <a:lumOff val="10000"/>
            </a:schemeClr>
          </a:solidFill>
          <a:ln w="9525">
            <a:noFill/>
            <a:round/>
            <a:headEnd/>
            <a:tailEnd/>
          </a:ln>
        </p:spPr>
        <p:txBody>
          <a:bodyPr lIns="91414" tIns="45706" rIns="91414" bIns="45706" anchor="ctr" anchorCtr="1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900" dirty="0">
              <a:solidFill>
                <a:schemeClr val="bg1"/>
              </a:solidFill>
              <a:ea typeface="ＭＳ Ｐゴシック" charset="-128"/>
              <a:cs typeface="Arial"/>
            </a:endParaRPr>
          </a:p>
        </p:txBody>
      </p:sp>
      <p:sp>
        <p:nvSpPr>
          <p:cNvPr id="26" name="AutoShape 122">
            <a:hlinkClick r:id="rId2" action="ppaction://hlinksldjump"/>
          </p:cNvPr>
          <p:cNvSpPr>
            <a:spLocks noChangeArrowheads="1"/>
          </p:cNvSpPr>
          <p:nvPr userDrawn="1"/>
        </p:nvSpPr>
        <p:spPr bwMode="auto">
          <a:xfrm>
            <a:off x="5042513" y="-21430"/>
            <a:ext cx="97819" cy="85726"/>
          </a:xfrm>
          <a:prstGeom prst="roundRect">
            <a:avLst>
              <a:gd name="adj" fmla="val 0"/>
            </a:avLst>
          </a:prstGeom>
          <a:solidFill>
            <a:schemeClr val="tx2">
              <a:lumMod val="90000"/>
              <a:lumOff val="10000"/>
            </a:schemeClr>
          </a:solidFill>
          <a:ln w="9525">
            <a:noFill/>
            <a:round/>
            <a:headEnd/>
            <a:tailEnd/>
          </a:ln>
        </p:spPr>
        <p:txBody>
          <a:bodyPr lIns="91414" tIns="45706" rIns="91414" bIns="45706" anchor="ctr" anchorCtr="1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900" dirty="0">
              <a:solidFill>
                <a:schemeClr val="bg1"/>
              </a:solidFill>
              <a:ea typeface="ＭＳ Ｐゴシック" charset="-128"/>
              <a:cs typeface="Arial"/>
            </a:endParaRPr>
          </a:p>
        </p:txBody>
      </p:sp>
      <p:sp>
        <p:nvSpPr>
          <p:cNvPr id="27" name="AutoShape 122">
            <a:hlinkClick r:id="rId2" action="ppaction://hlinksldjump"/>
          </p:cNvPr>
          <p:cNvSpPr>
            <a:spLocks noChangeArrowheads="1"/>
          </p:cNvSpPr>
          <p:nvPr userDrawn="1"/>
        </p:nvSpPr>
        <p:spPr bwMode="auto">
          <a:xfrm>
            <a:off x="5042506" y="2"/>
            <a:ext cx="793144" cy="132288"/>
          </a:xfrm>
          <a:prstGeom prst="roundRect">
            <a:avLst>
              <a:gd name="adj" fmla="val 45001"/>
            </a:avLst>
          </a:prstGeom>
          <a:solidFill>
            <a:schemeClr val="tx2">
              <a:lumMod val="90000"/>
              <a:lumOff val="10000"/>
            </a:schemeClr>
          </a:solidFill>
          <a:ln w="9525">
            <a:noFill/>
            <a:round/>
            <a:headEnd/>
            <a:tailEnd/>
          </a:ln>
        </p:spPr>
        <p:txBody>
          <a:bodyPr lIns="91414" tIns="45706" rIns="91414" bIns="45706" anchor="ctr" anchorCtr="1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dirty="0" smtClean="0">
                <a:solidFill>
                  <a:schemeClr val="bg1"/>
                </a:solidFill>
                <a:ea typeface="ＭＳ Ｐゴシック" charset="-128"/>
                <a:cs typeface="Arial"/>
              </a:rPr>
              <a:t>FOX</a:t>
            </a:r>
            <a:endParaRPr lang="en-US" sz="900" dirty="0">
              <a:solidFill>
                <a:schemeClr val="bg1"/>
              </a:solidFill>
              <a:ea typeface="ＭＳ Ｐゴシック" charset="-128"/>
              <a:cs typeface="Arial"/>
            </a:endParaRPr>
          </a:p>
        </p:txBody>
      </p:sp>
      <p:sp>
        <p:nvSpPr>
          <p:cNvPr id="28" name="AutoShape 122">
            <a:hlinkClick r:id="" action="ppaction://noaction"/>
          </p:cNvPr>
          <p:cNvSpPr>
            <a:spLocks noChangeArrowheads="1"/>
          </p:cNvSpPr>
          <p:nvPr userDrawn="1"/>
        </p:nvSpPr>
        <p:spPr bwMode="auto">
          <a:xfrm>
            <a:off x="5851299" y="2"/>
            <a:ext cx="794453" cy="132288"/>
          </a:xfrm>
          <a:prstGeom prst="roundRect">
            <a:avLst>
              <a:gd name="adj" fmla="val 0"/>
            </a:avLst>
          </a:prstGeom>
          <a:solidFill>
            <a:schemeClr val="tx2">
              <a:lumMod val="90000"/>
              <a:lumOff val="10000"/>
            </a:schemeClr>
          </a:solidFill>
          <a:ln w="9525">
            <a:noFill/>
            <a:round/>
            <a:headEnd/>
            <a:tailEnd/>
          </a:ln>
        </p:spPr>
        <p:txBody>
          <a:bodyPr lIns="91414" tIns="45706" rIns="91414" bIns="45706" anchor="ctr" anchorCtr="1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dirty="0" smtClean="0">
                <a:solidFill>
                  <a:schemeClr val="bg1"/>
                </a:solidFill>
                <a:ea typeface="ＭＳ Ｐゴシック" charset="-128"/>
                <a:cs typeface="Arial"/>
              </a:rPr>
              <a:t>Process</a:t>
            </a:r>
            <a:endParaRPr lang="en-US" sz="900" dirty="0">
              <a:solidFill>
                <a:schemeClr val="bg1"/>
              </a:solidFill>
              <a:ea typeface="ＭＳ Ｐゴシック" charset="-128"/>
              <a:cs typeface="Arial"/>
            </a:endParaRPr>
          </a:p>
        </p:txBody>
      </p:sp>
      <p:sp>
        <p:nvSpPr>
          <p:cNvPr id="29" name="AutoShape 122">
            <a:hlinkClick r:id="" action="ppaction://noaction"/>
          </p:cNvPr>
          <p:cNvSpPr>
            <a:spLocks noChangeArrowheads="1"/>
          </p:cNvSpPr>
          <p:nvPr userDrawn="1"/>
        </p:nvSpPr>
        <p:spPr bwMode="auto">
          <a:xfrm>
            <a:off x="6660080" y="2"/>
            <a:ext cx="794453" cy="132288"/>
          </a:xfrm>
          <a:prstGeom prst="roundRect">
            <a:avLst>
              <a:gd name="adj" fmla="val 0"/>
            </a:avLst>
          </a:prstGeom>
          <a:solidFill>
            <a:schemeClr val="tx2">
              <a:lumMod val="90000"/>
              <a:lumOff val="10000"/>
            </a:schemeClr>
          </a:solidFill>
          <a:ln w="9525">
            <a:noFill/>
            <a:round/>
            <a:headEnd/>
            <a:tailEnd/>
          </a:ln>
        </p:spPr>
        <p:txBody>
          <a:bodyPr lIns="91414" tIns="45706" rIns="91414" bIns="45706" anchor="ctr" anchorCtr="1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dirty="0" smtClean="0">
                <a:solidFill>
                  <a:schemeClr val="bg1"/>
                </a:solidFill>
                <a:ea typeface="ＭＳ Ｐゴシック" charset="-128"/>
                <a:cs typeface="Arial"/>
              </a:rPr>
              <a:t>Android</a:t>
            </a:r>
            <a:endParaRPr lang="en-US" sz="900" dirty="0">
              <a:solidFill>
                <a:schemeClr val="bg1"/>
              </a:solidFill>
              <a:ea typeface="ＭＳ Ｐゴシック" charset="-128"/>
              <a:cs typeface="Arial"/>
            </a:endParaRPr>
          </a:p>
        </p:txBody>
      </p:sp>
      <p:sp>
        <p:nvSpPr>
          <p:cNvPr id="30" name="AutoShape 122">
            <a:hlinkClick r:id="" action="ppaction://noaction"/>
          </p:cNvPr>
          <p:cNvSpPr>
            <a:spLocks noChangeArrowheads="1"/>
          </p:cNvSpPr>
          <p:nvPr userDrawn="1"/>
        </p:nvSpPr>
        <p:spPr bwMode="auto">
          <a:xfrm>
            <a:off x="7468874" y="2"/>
            <a:ext cx="794453" cy="132288"/>
          </a:xfrm>
          <a:prstGeom prst="roundRect">
            <a:avLst>
              <a:gd name="adj" fmla="val 0"/>
            </a:avLst>
          </a:prstGeom>
          <a:solidFill>
            <a:schemeClr val="tx2">
              <a:lumMod val="90000"/>
              <a:lumOff val="10000"/>
            </a:schemeClr>
          </a:solidFill>
          <a:ln w="9525">
            <a:noFill/>
            <a:round/>
            <a:headEnd/>
            <a:tailEnd/>
          </a:ln>
        </p:spPr>
        <p:txBody>
          <a:bodyPr lIns="91414" tIns="45706" rIns="91414" bIns="45706" anchor="ctr" anchorCtr="1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dirty="0" smtClean="0">
                <a:solidFill>
                  <a:schemeClr val="bg1"/>
                </a:solidFill>
                <a:ea typeface="ＭＳ Ｐゴシック" charset="-128"/>
                <a:cs typeface="Arial"/>
              </a:rPr>
              <a:t>Pinpoint</a:t>
            </a:r>
            <a:endParaRPr lang="en-US" sz="900" dirty="0">
              <a:solidFill>
                <a:schemeClr val="bg1"/>
              </a:solidFill>
              <a:ea typeface="ＭＳ Ｐゴシック" charset="-128"/>
              <a:cs typeface="Arial"/>
            </a:endParaRPr>
          </a:p>
        </p:txBody>
      </p:sp>
      <p:sp>
        <p:nvSpPr>
          <p:cNvPr id="31" name="AutoShape 122">
            <a:hlinkClick r:id="" action="ppaction://noaction"/>
          </p:cNvPr>
          <p:cNvSpPr>
            <a:spLocks noChangeArrowheads="1"/>
          </p:cNvSpPr>
          <p:nvPr userDrawn="1"/>
        </p:nvSpPr>
        <p:spPr bwMode="auto">
          <a:xfrm>
            <a:off x="8985081" y="-21432"/>
            <a:ext cx="85725" cy="85727"/>
          </a:xfrm>
          <a:prstGeom prst="roundRect">
            <a:avLst>
              <a:gd name="adj" fmla="val 0"/>
            </a:avLst>
          </a:prstGeom>
          <a:solidFill>
            <a:schemeClr val="tx2">
              <a:lumMod val="90000"/>
              <a:lumOff val="10000"/>
            </a:schemeClr>
          </a:solidFill>
          <a:ln w="9525">
            <a:noFill/>
            <a:round/>
            <a:headEnd/>
            <a:tailEnd/>
          </a:ln>
        </p:spPr>
        <p:txBody>
          <a:bodyPr lIns="91414" tIns="45706" rIns="91414" bIns="45706" anchor="ctr" anchorCtr="1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900" dirty="0">
              <a:solidFill>
                <a:schemeClr val="bg1"/>
              </a:solidFill>
              <a:ea typeface="ＭＳ Ｐゴシック" charset="-128"/>
              <a:cs typeface="Arial"/>
            </a:endParaRPr>
          </a:p>
        </p:txBody>
      </p:sp>
      <p:sp>
        <p:nvSpPr>
          <p:cNvPr id="32" name="AutoShape 122">
            <a:hlinkClick r:id="" action="ppaction://noaction"/>
          </p:cNvPr>
          <p:cNvSpPr>
            <a:spLocks noChangeArrowheads="1"/>
          </p:cNvSpPr>
          <p:nvPr userDrawn="1"/>
        </p:nvSpPr>
        <p:spPr bwMode="auto">
          <a:xfrm>
            <a:off x="8277655" y="-21432"/>
            <a:ext cx="88470" cy="153720"/>
          </a:xfrm>
          <a:prstGeom prst="roundRect">
            <a:avLst>
              <a:gd name="adj" fmla="val 0"/>
            </a:avLst>
          </a:prstGeom>
          <a:solidFill>
            <a:schemeClr val="tx2">
              <a:lumMod val="90000"/>
              <a:lumOff val="10000"/>
            </a:schemeClr>
          </a:solidFill>
          <a:ln w="9525">
            <a:noFill/>
            <a:round/>
            <a:headEnd/>
            <a:tailEnd/>
          </a:ln>
        </p:spPr>
        <p:txBody>
          <a:bodyPr lIns="91414" tIns="45706" rIns="91414" bIns="45706" anchor="ctr" anchorCtr="1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900" dirty="0">
              <a:solidFill>
                <a:schemeClr val="bg1"/>
              </a:solidFill>
              <a:ea typeface="ＭＳ Ｐゴシック" charset="-128"/>
              <a:cs typeface="Arial"/>
            </a:endParaRPr>
          </a:p>
        </p:txBody>
      </p:sp>
      <p:sp>
        <p:nvSpPr>
          <p:cNvPr id="33" name="AutoShape 122">
            <a:hlinkClick r:id="" action="ppaction://noaction"/>
          </p:cNvPr>
          <p:cNvSpPr>
            <a:spLocks noChangeArrowheads="1"/>
          </p:cNvSpPr>
          <p:nvPr userDrawn="1"/>
        </p:nvSpPr>
        <p:spPr bwMode="auto">
          <a:xfrm>
            <a:off x="8277655" y="2"/>
            <a:ext cx="793144" cy="132288"/>
          </a:xfrm>
          <a:prstGeom prst="roundRect">
            <a:avLst>
              <a:gd name="adj" fmla="val 45001"/>
            </a:avLst>
          </a:prstGeom>
          <a:solidFill>
            <a:schemeClr val="tx2">
              <a:lumMod val="90000"/>
              <a:lumOff val="10000"/>
            </a:schemeClr>
          </a:solidFill>
          <a:ln w="9525">
            <a:noFill/>
            <a:round/>
            <a:headEnd/>
            <a:tailEnd/>
          </a:ln>
        </p:spPr>
        <p:txBody>
          <a:bodyPr lIns="91414" tIns="45706" rIns="91414" bIns="45706" anchor="ctr" anchorCtr="1"/>
          <a:lstStyle/>
          <a:p>
            <a:pPr marL="0" indent="0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dirty="0" smtClean="0">
                <a:solidFill>
                  <a:schemeClr val="bg1"/>
                </a:solidFill>
                <a:ea typeface="ＭＳ Ｐゴシック" charset="-128"/>
                <a:cs typeface="Arial"/>
              </a:rPr>
              <a:t>6 Pillars</a:t>
            </a:r>
            <a:endParaRPr lang="en-US" sz="900" dirty="0">
              <a:solidFill>
                <a:schemeClr val="bg1"/>
              </a:solidFill>
              <a:ea typeface="ＭＳ Ｐゴシック" charset="-128"/>
              <a:cs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17989"/>
            <a:ext cx="8915400" cy="65836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275925"/>
            <a:ext cx="8001000" cy="286758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3E41-E2DE-48B7-AD25-2C05D8372D60}" type="datetime4">
              <a:rPr lang="en-US" smtClean="0"/>
              <a:pPr/>
              <a:t>September 23,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914413" y="0"/>
            <a:ext cx="7999413" cy="1371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00299"/>
            <a:ext cx="8915400" cy="17145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113455"/>
            <a:ext cx="8001000" cy="58293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8D1B-BB73-41B2-8202-C6678B761557}" type="datetime4">
              <a:rPr lang="en-US" smtClean="0"/>
              <a:pPr/>
              <a:t>September 23,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" y="842892"/>
            <a:ext cx="8913813" cy="685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1946675"/>
            <a:ext cx="3566160" cy="276105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1946675"/>
            <a:ext cx="3566160" cy="276105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41201"/>
            <a:ext cx="2133600" cy="273844"/>
          </a:xfrm>
        </p:spPr>
        <p:txBody>
          <a:bodyPr/>
          <a:lstStyle/>
          <a:p>
            <a:fld id="{A2F0292D-1797-49A5-8D2D-8D50C72EF3CC}" type="datetimeFigureOut">
              <a:rPr lang="en-US" smtClean="0"/>
              <a:t>9/23/12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" y="842892"/>
            <a:ext cx="8913813" cy="685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1513293"/>
            <a:ext cx="3566160" cy="65841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2299451"/>
            <a:ext cx="3566160" cy="240828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1513293"/>
            <a:ext cx="3566160" cy="65841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2299451"/>
            <a:ext cx="3566160" cy="240828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41201"/>
            <a:ext cx="2133600" cy="273844"/>
          </a:xfrm>
        </p:spPr>
        <p:txBody>
          <a:bodyPr/>
          <a:lstStyle/>
          <a:p>
            <a:fld id="{A2F0292D-1797-49A5-8D2D-8D50C72EF3CC}" type="datetimeFigureOut">
              <a:rPr lang="en-US" smtClean="0"/>
              <a:t>9/23/12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41201"/>
            <a:ext cx="2895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178428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178428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178428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178428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178428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178428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9/23/12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946680"/>
            <a:ext cx="7610476" cy="2753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4120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2F0292D-1797-49A5-8D2D-8D50C72EF3CC}" type="datetimeFigureOut">
              <a:rPr lang="en-US" smtClean="0"/>
              <a:t>9/23/12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41201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4926816"/>
            <a:ext cx="457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itle Placeholder 1"/>
          <p:cNvSpPr>
            <a:spLocks noGrp="1"/>
          </p:cNvSpPr>
          <p:nvPr>
            <p:ph type="title"/>
          </p:nvPr>
        </p:nvSpPr>
        <p:spPr>
          <a:xfrm>
            <a:off x="13" y="842892"/>
            <a:ext cx="8913813" cy="6858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Footer Placeholder 10"/>
          <p:cNvSpPr txBox="1">
            <a:spLocks/>
          </p:cNvSpPr>
          <p:nvPr userDrawn="1"/>
        </p:nvSpPr>
        <p:spPr bwMode="auto">
          <a:xfrm>
            <a:off x="6737758" y="4944556"/>
            <a:ext cx="2211681" cy="161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CY"/>
                <a:cs typeface="Helvetica CY"/>
              </a:rPr>
              <a:t>Copyright ©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CY"/>
                <a:cs typeface="Helvetica CY"/>
              </a:rPr>
              <a:t>2012  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CY"/>
                <a:cs typeface="Helvetica CY"/>
              </a:rPr>
              <a:t>Alexander Sanchez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0" r:id="rId1"/>
    <p:sldLayoutId id="2147484585" r:id="rId2"/>
    <p:sldLayoutId id="2147484588" r:id="rId3"/>
    <p:sldLayoutId id="2147484581" r:id="rId4"/>
    <p:sldLayoutId id="2147484579" r:id="rId5"/>
    <p:sldLayoutId id="2147484582" r:id="rId6"/>
    <p:sldLayoutId id="2147484583" r:id="rId7"/>
    <p:sldLayoutId id="2147484584" r:id="rId8"/>
    <p:sldLayoutId id="2147484586" r:id="rId9"/>
    <p:sldLayoutId id="2147484587" r:id="rId10"/>
    <p:sldLayoutId id="2147484589" r:id="rId11"/>
    <p:sldLayoutId id="2147484590" r:id="rId12"/>
    <p:sldLayoutId id="2147484591" r:id="rId13"/>
    <p:sldLayoutId id="2147484592" r:id="rId14"/>
    <p:sldLayoutId id="2147484593" r:id="rId1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65000"/>
            <a:lumOff val="35000"/>
          </a:schemeClr>
        </a:buClr>
        <a:buSzPct val="80000"/>
        <a:buFont typeface="Wingdings" charset="2"/>
        <a:buChar char="§"/>
        <a:defRPr sz="2000" kern="1200">
          <a:solidFill>
            <a:schemeClr val="tx1">
              <a:lumMod val="65000"/>
              <a:lumOff val="35000"/>
            </a:schemeClr>
          </a:solidFill>
          <a:latin typeface="Grandesign Neue Serif"/>
          <a:ea typeface="+mn-ea"/>
          <a:cs typeface="Grandesign Neue Serif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Wingdings" charset="2"/>
        <a:buChar char="§"/>
        <a:defRPr sz="1800" kern="1200">
          <a:solidFill>
            <a:schemeClr val="tx1">
              <a:lumMod val="65000"/>
              <a:lumOff val="35000"/>
            </a:schemeClr>
          </a:solidFill>
          <a:latin typeface="Grandesign Neue Serif"/>
          <a:ea typeface="+mn-ea"/>
          <a:cs typeface="Grandesign Neue Serif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Wingdings" charset="2"/>
        <a:buChar char="§"/>
        <a:defRPr sz="1800" kern="1200">
          <a:solidFill>
            <a:schemeClr val="tx1">
              <a:lumMod val="65000"/>
              <a:lumOff val="35000"/>
            </a:schemeClr>
          </a:solidFill>
          <a:latin typeface="Grandesign Neue Serif"/>
          <a:ea typeface="+mn-ea"/>
          <a:cs typeface="Grandesign Neue Serif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Wingdings" charset="2"/>
        <a:buChar char="§"/>
        <a:defRPr sz="1800" kern="1200">
          <a:solidFill>
            <a:schemeClr val="tx1">
              <a:lumMod val="65000"/>
              <a:lumOff val="35000"/>
            </a:schemeClr>
          </a:solidFill>
          <a:latin typeface="Grandesign Neue Serif"/>
          <a:ea typeface="+mn-ea"/>
          <a:cs typeface="Grandesign Neue Serif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Wingdings" charset="2"/>
        <a:buChar char="§"/>
        <a:defRPr sz="1800" kern="1200">
          <a:solidFill>
            <a:schemeClr val="tx1">
              <a:lumMod val="65000"/>
              <a:lumOff val="35000"/>
            </a:schemeClr>
          </a:solidFill>
          <a:latin typeface="Grandesign Neue Serif"/>
          <a:ea typeface="+mn-ea"/>
          <a:cs typeface="Grandesign Neue Serif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jpeg"/><Relationship Id="rId1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8" Type="http://schemas.openxmlformats.org/officeDocument/2006/relationships/image" Target="../media/image7.jpeg"/><Relationship Id="rId9" Type="http://schemas.openxmlformats.org/officeDocument/2006/relationships/image" Target="../media/image8.jpeg"/><Relationship Id="rId10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8663967" y="4860769"/>
            <a:ext cx="499696" cy="160735"/>
            <a:chOff x="9381698" y="5756280"/>
            <a:chExt cx="499696" cy="214313"/>
          </a:xfrm>
          <a:noFill/>
        </p:grpSpPr>
        <p:sp>
          <p:nvSpPr>
            <p:cNvPr id="51" name="Rectangle 50"/>
            <p:cNvSpPr/>
            <p:nvPr/>
          </p:nvSpPr>
          <p:spPr>
            <a:xfrm>
              <a:off x="9381698" y="5756280"/>
              <a:ext cx="499696" cy="2143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000" dirty="0"/>
            </a:p>
          </p:txBody>
        </p:sp>
        <p:sp>
          <p:nvSpPr>
            <p:cNvPr id="52" name="Slide Number Placeholder 9"/>
            <p:cNvSpPr txBox="1">
              <a:spLocks/>
            </p:cNvSpPr>
            <p:nvPr/>
          </p:nvSpPr>
          <p:spPr bwMode="auto">
            <a:xfrm>
              <a:off x="9381699" y="5773743"/>
              <a:ext cx="430823" cy="1809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000">
                  <a:solidFill>
                    <a:schemeClr val="tx1"/>
                  </a:solidFill>
                  <a:latin typeface="Helvetica Neue Light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Helvetica Neue Light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Helvetica Neue Light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Helvetica Neue Light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Helvetica Neue Light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Helvetica Neue Light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Helvetica Neue Light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Helvetica Neue Light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Helvetica Neue Light" charset="0"/>
                  <a:ea typeface="ＭＳ Ｐゴシック" charset="0"/>
                </a:defRPr>
              </a:lvl9pPr>
            </a:lstStyle>
            <a:p>
              <a:pPr algn="r" eaLnBrk="1" hangingPunct="1"/>
              <a:fld id="{33654C2E-4A64-9D4C-BE68-1AF3066A24A1}" type="slidenum">
                <a:rPr lang="en-GB" sz="1050">
                  <a:cs typeface="Arial" charset="0"/>
                </a:rPr>
                <a:pPr algn="r" eaLnBrk="1" hangingPunct="1"/>
                <a:t>1</a:t>
              </a:fld>
              <a:endParaRPr lang="en-GB" sz="1050">
                <a:cs typeface="Arial" charset="0"/>
              </a:endParaRPr>
            </a:p>
          </p:txBody>
        </p:sp>
      </p:grpSp>
      <p:cxnSp>
        <p:nvCxnSpPr>
          <p:cNvPr id="65" name="Straight Connector 64"/>
          <p:cNvCxnSpPr/>
          <p:nvPr/>
        </p:nvCxnSpPr>
        <p:spPr>
          <a:xfrm flipH="1">
            <a:off x="528008" y="2317057"/>
            <a:ext cx="7682697" cy="0"/>
          </a:xfrm>
          <a:prstGeom prst="line">
            <a:avLst/>
          </a:prstGeom>
          <a:ln w="6350" cmpd="sng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125997" y="96387"/>
            <a:ext cx="2143435" cy="553998"/>
          </a:xfrm>
          <a:prstGeom prst="rect">
            <a:avLst/>
          </a:prstGeom>
          <a:effectLst/>
        </p:spPr>
        <p:txBody>
          <a:bodyPr wrap="none" anchor="b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3600" dirty="0" smtClean="0">
                <a:solidFill>
                  <a:srgbClr val="008000"/>
                </a:solidFill>
                <a:effectLst>
                  <a:reflection stA="79000" endPos="0" dir="5400000" sy="-100000" algn="bl" rotWithShape="0"/>
                </a:effectLst>
                <a:latin typeface="League Gothic Regular"/>
                <a:cs typeface="League Gothic Regular"/>
              </a:rPr>
              <a:t>macro </a:t>
            </a:r>
            <a:r>
              <a:rPr lang="en-US" sz="2400" dirty="0" smtClean="0">
                <a:solidFill>
                  <a:srgbClr val="008000"/>
                </a:solidFill>
                <a:effectLst>
                  <a:reflection stA="79000" endPos="0" dir="5400000" sy="-100000" algn="bl" rotWithShape="0"/>
                </a:effectLst>
                <a:latin typeface="League Gothic Regular"/>
                <a:cs typeface="League Gothic Regular"/>
              </a:rPr>
              <a:t>vs.</a:t>
            </a:r>
            <a:r>
              <a:rPr lang="en-US" sz="3600" dirty="0" smtClean="0">
                <a:solidFill>
                  <a:srgbClr val="008000"/>
                </a:solidFill>
                <a:effectLst>
                  <a:reflection stA="79000" endPos="0" dir="5400000" sy="-100000" algn="bl" rotWithShape="0"/>
                </a:effectLst>
                <a:latin typeface="League Gothic Regular"/>
                <a:cs typeface="League Gothic Regular"/>
              </a:rPr>
              <a:t> micro</a:t>
            </a:r>
            <a:endParaRPr lang="en-US" sz="3600" dirty="0">
              <a:solidFill>
                <a:srgbClr val="008000"/>
              </a:solidFill>
              <a:effectLst>
                <a:reflection stA="50000" endPos="75000" dist="12700" dir="5400000" sy="-100000" algn="bl" rotWithShape="0"/>
              </a:effectLst>
              <a:latin typeface="League Gothic Regular"/>
              <a:cs typeface="League Gothic Regular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91440" y="2361879"/>
            <a:ext cx="1454244" cy="4001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stA="79000" endPos="0" dir="5400000" sy="-100000" algn="bl" rotWithShape="0"/>
                </a:effectLst>
                <a:latin typeface="Myriad Pro Semibold It"/>
                <a:cs typeface="Myriad Pro Semibold It"/>
              </a:rPr>
              <a:t>c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stA="79000" endPos="0" dir="5400000" sy="-100000" algn="bl" rotWithShape="0"/>
                </a:effectLst>
                <a:latin typeface="Myriad Pro Semibold It"/>
                <a:cs typeface="Myriad Pro Semibold It"/>
              </a:rPr>
              <a:t>onsumer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reflection stA="79000" endPos="0" dir="5400000" sy="-100000" algn="bl" rotWithShape="0"/>
              </a:effectLst>
              <a:latin typeface="Myriad Pro Semibold It"/>
              <a:cs typeface="Myriad Pro Semibold I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519740" y="2361879"/>
            <a:ext cx="2152280" cy="4001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stA="79000" endPos="0" dir="5400000" sy="-100000" algn="bl" rotWithShape="0"/>
                </a:effectLst>
                <a:latin typeface="Myriad Pro Semibold It"/>
                <a:cs typeface="Myriad Pro Semibold It"/>
              </a:rPr>
              <a:t>bar association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reflection stA="79000" endPos="0" dir="5400000" sy="-100000" algn="bl" rotWithShape="0"/>
              </a:effectLst>
              <a:latin typeface="Myriad Pro Semibold It"/>
              <a:cs typeface="Myriad Pro Semibold I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887947" y="2361879"/>
            <a:ext cx="1133644" cy="4001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stA="79000" endPos="0" dir="5400000" sy="-100000" algn="bl" rotWithShape="0"/>
                </a:effectLst>
                <a:latin typeface="Myriad Pro Semibold It"/>
                <a:cs typeface="Myriad Pro Semibold It"/>
              </a:rPr>
              <a:t>patient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reflection stA="79000" endPos="0" dir="5400000" sy="-100000" algn="bl" rotWithShape="0"/>
              </a:effectLst>
              <a:latin typeface="Myriad Pro Semibold It"/>
              <a:cs typeface="Myriad Pro Semibold I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924930" y="1222241"/>
            <a:ext cx="979755" cy="29751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reflection stA="79000" endPos="0" dir="5400000" sy="-100000" algn="bl" rotWithShape="0"/>
                </a:effectLst>
                <a:latin typeface="Myriad Pro Semibold It"/>
                <a:cs typeface="Myriad Pro Semibold It"/>
              </a:rPr>
              <a:t>Bar State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reflection stA="79000" endPos="0" dir="5400000" sy="-100000" algn="bl" rotWithShape="0"/>
              </a:effectLst>
              <a:latin typeface="Myriad Pro Semibold It"/>
              <a:cs typeface="Myriad Pro Semibold I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584672" y="1527927"/>
            <a:ext cx="979755" cy="29751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reflection stA="79000" endPos="0" dir="5400000" sy="-100000" algn="bl" rotWithShape="0"/>
                </a:effectLst>
                <a:latin typeface="Myriad Pro Semibold It"/>
                <a:cs typeface="Myriad Pro Semibold It"/>
              </a:rPr>
              <a:t>Specialty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511221" y="1825444"/>
            <a:ext cx="710451" cy="29751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reflection stA="79000" endPos="0" dir="5400000" sy="-100000" algn="bl" rotWithShape="0"/>
                </a:effectLst>
                <a:latin typeface="Myriad Pro Semibold It"/>
                <a:cs typeface="Myriad Pro Semibold It"/>
              </a:rPr>
              <a:t>Name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564427" y="1527927"/>
            <a:ext cx="1048902" cy="29751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reflection stA="79000" endPos="0" dir="5400000" sy="-100000" algn="bl" rotWithShape="0"/>
                </a:effectLst>
                <a:latin typeface="Myriad Pro Semibold It"/>
                <a:cs typeface="Myriad Pro Semibold It"/>
              </a:rPr>
              <a:t>Education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66554" y="1379168"/>
            <a:ext cx="1048902" cy="29751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reflection stA="79000" endPos="0" dir="5400000" sy="-100000" algn="bl" rotWithShape="0"/>
                </a:effectLst>
                <a:latin typeface="Myriad Pro Semibold It"/>
                <a:cs typeface="Myriad Pro Semibold It"/>
              </a:rPr>
              <a:t>Education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reflection stA="79000" endPos="0" dir="5400000" sy="-100000" algn="bl" rotWithShape="0"/>
              </a:effectLst>
              <a:latin typeface="Myriad Pro Semibold It"/>
              <a:cs typeface="Myriad Pro Semibold I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03708" y="1684854"/>
            <a:ext cx="543739" cy="29751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reflection stA="79000" endPos="0" dir="5400000" sy="-100000" algn="bl" rotWithShape="0"/>
                </a:effectLst>
                <a:latin typeface="Myriad Pro Semibold It"/>
                <a:cs typeface="Myriad Pro Semibold It"/>
              </a:rPr>
              <a:t>City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603477" y="1960473"/>
            <a:ext cx="1069524" cy="29751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reflection stA="79000" endPos="0" dir="5400000" sy="-100000" algn="bl" rotWithShape="0"/>
                </a:effectLst>
                <a:latin typeface="Myriad Pro Semibold It"/>
                <a:cs typeface="Myriad Pro Semibold It"/>
              </a:rPr>
              <a:t>Language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145733" y="1684854"/>
            <a:ext cx="1313180" cy="29751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reflection stA="79000" endPos="0" dir="5400000" sy="-100000" algn="bl" rotWithShape="0"/>
                </a:effectLst>
                <a:latin typeface="Myriad Pro Semibold It"/>
                <a:cs typeface="Myriad Pro Semibold It"/>
              </a:rPr>
              <a:t>Work History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74434" y="1926412"/>
            <a:ext cx="813043" cy="29751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reflection stA="79000" endPos="0" dir="5400000" sy="-100000" algn="bl" rotWithShape="0"/>
                </a:effectLst>
                <a:latin typeface="Myriad Pro Semibold It"/>
                <a:cs typeface="Myriad Pro Semibold It"/>
              </a:rPr>
              <a:t>Groups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reflection stA="79000" endPos="0" dir="5400000" sy="-100000" algn="bl" rotWithShape="0"/>
              </a:effectLst>
              <a:latin typeface="Myriad Pro Semibold It"/>
              <a:cs typeface="Myriad Pro Semibold I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05424" y="1073482"/>
            <a:ext cx="825867" cy="29751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reflection stA="79000" endPos="0" dir="5400000" sy="-100000" algn="bl" rotWithShape="0"/>
                </a:effectLst>
                <a:latin typeface="Myriad Pro Semibold It"/>
                <a:cs typeface="Myriad Pro Semibold It"/>
              </a:rPr>
              <a:t>Gender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572153" y="1073482"/>
            <a:ext cx="710451" cy="29751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reflection stA="79000" endPos="0" dir="5400000" sy="-100000" algn="bl" rotWithShape="0"/>
                </a:effectLst>
                <a:latin typeface="Myriad Pro Semibold It"/>
                <a:cs typeface="Myriad Pro Semibold It"/>
              </a:rPr>
              <a:t>Name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923607" y="1353928"/>
            <a:ext cx="941283" cy="29751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reflection stA="79000" endPos="0" dir="5400000" sy="-100000" algn="bl" rotWithShape="0"/>
                </a:effectLst>
                <a:latin typeface="Myriad Pro Semibold It"/>
                <a:cs typeface="Myriad Pro Semibold It"/>
              </a:rPr>
              <a:t>Birthday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70724" y="1401066"/>
            <a:ext cx="505267" cy="29751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reflection stA="79000" endPos="0" dir="5400000" sy="-100000" algn="bl" rotWithShape="0"/>
                </a:effectLst>
                <a:latin typeface="Myriad Pro Semibold It"/>
                <a:cs typeface="Myriad Pro Semibold It"/>
              </a:rPr>
              <a:t>Sex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95700" y="2879256"/>
            <a:ext cx="765132" cy="29751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reflection stA="79000" endPos="0" dir="5400000" sy="-100000" algn="bl" rotWithShape="0"/>
                </a:effectLst>
                <a:latin typeface="Myriad Pro Semibold It"/>
                <a:cs typeface="Myriad Pro Semibold It"/>
              </a:rPr>
              <a:t>Age 43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reflection stA="79000" endPos="0" dir="5400000" sy="-100000" algn="bl" rotWithShape="0"/>
              </a:effectLst>
              <a:latin typeface="Myriad Pro Semibold It"/>
              <a:cs typeface="Myriad Pro Semibold It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86043" y="4441335"/>
            <a:ext cx="2518638" cy="29751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reflection stA="79000" endPos="0" dir="5400000" sy="-100000" algn="bl" rotWithShape="0"/>
                </a:effectLst>
                <a:latin typeface="Myriad Pro Semibold It"/>
                <a:cs typeface="Myriad Pro Semibold It"/>
              </a:rPr>
              <a:t>Closest business colleagues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46337" y="3634107"/>
            <a:ext cx="1556836" cy="29751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reflection stA="79000" endPos="0" dir="5400000" sy="-100000" algn="bl" rotWithShape="0"/>
                </a:effectLst>
                <a:latin typeface="Myriad Pro Semibold It"/>
                <a:cs typeface="Myriad Pro Semibold It"/>
              </a:rPr>
              <a:t>Exact Residence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38745" y="3882591"/>
            <a:ext cx="864339" cy="27186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reflection stA="79000" endPos="0" dir="5400000" sy="-100000" algn="bl" rotWithShape="0"/>
                </a:effectLst>
                <a:latin typeface="Myriad Pro Semibold It"/>
                <a:cs typeface="Myriad Pro Semibold It"/>
              </a:rPr>
              <a:t>introvert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62043" y="4192217"/>
            <a:ext cx="1402948" cy="246221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reflection stA="79000" endPos="0" dir="5400000" sy="-100000" algn="bl" rotWithShape="0"/>
                </a:effectLst>
                <a:latin typeface="Myriad Pro Semibold It"/>
                <a:cs typeface="Myriad Pro Semibold It"/>
              </a:rPr>
              <a:t>Academic interests</a:t>
            </a:r>
            <a:endParaRPr lang="en-US" sz="12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reflection stA="79000" endPos="0" dir="5400000" sy="-100000" algn="bl" rotWithShape="0"/>
              </a:effectLst>
              <a:latin typeface="Myriad Pro Semibold It"/>
              <a:cs typeface="Myriad Pro Semibold I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961525" y="3923640"/>
            <a:ext cx="1094452" cy="29751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reflection stA="79000" endPos="0" dir="5400000" sy="-100000" algn="bl" rotWithShape="0"/>
                </a:effectLst>
                <a:latin typeface="Myriad Pro Semibold It"/>
                <a:cs typeface="Myriad Pro Semibold It"/>
              </a:rPr>
              <a:t>Celtics Fan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90365" y="3144747"/>
            <a:ext cx="1648757" cy="246221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reflection stA="79000" endPos="0" dir="5400000" sy="-100000" algn="bl" rotWithShape="0"/>
                </a:effectLst>
                <a:latin typeface="Myriad Pro Semibold It"/>
                <a:cs typeface="Myriad Pro Semibold It"/>
              </a:rPr>
              <a:t>3 Children- ages: 5, 4, 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708114" y="3588895"/>
            <a:ext cx="1377300" cy="29751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reflection stA="79000" endPos="0" dir="5400000" sy="-100000" algn="bl" rotWithShape="0"/>
                </a:effectLst>
                <a:latin typeface="Myriad Pro Semibold It"/>
                <a:cs typeface="Myriad Pro Semibold It"/>
              </a:rPr>
              <a:t>Iced Soy Latte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76944" y="3342288"/>
            <a:ext cx="1479892" cy="29751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reflection stA="79000" endPos="0" dir="5400000" sy="-100000" algn="bl" rotWithShape="0"/>
                </a:effectLst>
                <a:latin typeface="Myriad Pro Semibold It"/>
                <a:cs typeface="Myriad Pro Semibold It"/>
              </a:rPr>
              <a:t>Gay or Straight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754751" y="4143818"/>
            <a:ext cx="1223412" cy="27186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reflection stA="79000" endPos="0" dir="5400000" sy="-100000" algn="bl" rotWithShape="0"/>
                </a:effectLst>
                <a:latin typeface="Myriad Pro Semibold It"/>
                <a:cs typeface="Myriad Pro Semibold It"/>
              </a:rPr>
              <a:t>Right-handed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467893" y="2878370"/>
            <a:ext cx="992579" cy="246221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reflection stA="79000" endPos="0" dir="5400000" sy="-100000" algn="bl" rotWithShape="0"/>
                </a:effectLst>
                <a:latin typeface="Myriad Pro Semibold It"/>
                <a:cs typeface="Myriad Pro Semibold It"/>
              </a:rPr>
              <a:t>Contact lens</a:t>
            </a:r>
            <a:endParaRPr lang="en-US" sz="12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reflection stA="79000" endPos="0" dir="5400000" sy="-100000" algn="bl" rotWithShape="0"/>
              </a:effectLst>
              <a:latin typeface="Myriad Pro Semibold It"/>
              <a:cs typeface="Myriad Pro Semibold It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87447" y="4710055"/>
            <a:ext cx="1402948" cy="29751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reflection stA="79000" endPos="0" dir="5400000" sy="-100000" algn="bl" rotWithShape="0"/>
                </a:effectLst>
                <a:latin typeface="Myriad Pro Semibold It"/>
                <a:cs typeface="Myriad Pro Semibold It"/>
              </a:rPr>
              <a:t>Friends at MIT</a:t>
            </a:r>
          </a:p>
        </p:txBody>
      </p:sp>
      <p:cxnSp>
        <p:nvCxnSpPr>
          <p:cNvPr id="69" name="Straight Connector 68"/>
          <p:cNvCxnSpPr/>
          <p:nvPr/>
        </p:nvCxnSpPr>
        <p:spPr>
          <a:xfrm flipH="1">
            <a:off x="538084" y="2830774"/>
            <a:ext cx="7682697" cy="0"/>
          </a:xfrm>
          <a:prstGeom prst="line">
            <a:avLst/>
          </a:prstGeom>
          <a:ln w="6350" cmpd="sng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6488325" y="3266423"/>
            <a:ext cx="1903085" cy="29751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reflection stA="79000" endPos="0" dir="5400000" sy="-100000" algn="bl" rotWithShape="0"/>
                </a:effectLst>
                <a:latin typeface="Myriad Pro Semibold It"/>
                <a:cs typeface="Myriad Pro Semibold It"/>
              </a:rPr>
              <a:t>AXA PPP Healthcare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reflection stA="79000" endPos="0" dir="5400000" sy="-100000" algn="bl" rotWithShape="0"/>
              </a:effectLst>
              <a:latin typeface="Myriad Pro Semibold It"/>
              <a:cs typeface="Myriad Pro Semibold I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438059" y="4563400"/>
            <a:ext cx="184666" cy="29751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reflection stA="79000" endPos="0" dir="5400000" sy="-100000" algn="bl" rotWithShape="0"/>
              </a:effectLst>
              <a:latin typeface="Myriad Pro Semibold It"/>
              <a:cs typeface="Myriad Pro Semibold I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495718" y="3844703"/>
            <a:ext cx="1505540" cy="29751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reflection stA="79000" endPos="0" dir="5400000" sy="-100000" algn="bl" rotWithShape="0"/>
                </a:effectLst>
                <a:latin typeface="Myriad Pro Semibold It"/>
                <a:cs typeface="Myriad Pro Semibold It"/>
              </a:rPr>
              <a:t>Medical history</a:t>
            </a:r>
          </a:p>
        </p:txBody>
      </p:sp>
      <p:sp>
        <p:nvSpPr>
          <p:cNvPr id="76" name="Rectangle 75"/>
          <p:cNvSpPr/>
          <p:nvPr/>
        </p:nvSpPr>
        <p:spPr>
          <a:xfrm>
            <a:off x="6342475" y="3569084"/>
            <a:ext cx="1402948" cy="29751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reflection stA="79000" endPos="0" dir="5400000" sy="-100000" algn="bl" rotWithShape="0"/>
                </a:effectLst>
                <a:latin typeface="Myriad Pro Semibold It"/>
                <a:cs typeface="Myriad Pro Semibold It"/>
              </a:rPr>
              <a:t>Blood Type AB</a:t>
            </a:r>
          </a:p>
        </p:txBody>
      </p:sp>
      <p:sp>
        <p:nvSpPr>
          <p:cNvPr id="77" name="Rectangle 76"/>
          <p:cNvSpPr/>
          <p:nvPr/>
        </p:nvSpPr>
        <p:spPr>
          <a:xfrm>
            <a:off x="7715547" y="3547186"/>
            <a:ext cx="659155" cy="29751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reflection stA="79000" endPos="0" dir="5400000" sy="-100000" algn="bl" rotWithShape="0"/>
                </a:effectLst>
                <a:latin typeface="Myriad Pro Semibold It"/>
                <a:cs typeface="Myriad Pro Semibold It"/>
              </a:rPr>
              <a:t>5’10”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reflection stA="79000" endPos="0" dir="5400000" sy="-100000" algn="bl" rotWithShape="0"/>
              </a:effectLst>
              <a:latin typeface="Myriad Pro Semibold It"/>
              <a:cs typeface="Myriad Pro Semibold It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697223" y="2982635"/>
            <a:ext cx="1531188" cy="29751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reflection stA="79000" endPos="0" dir="5400000" sy="-100000" algn="bl" rotWithShape="0"/>
                </a:effectLst>
                <a:latin typeface="Myriad Pro Semibold It"/>
                <a:cs typeface="Myriad Pro Semibold It"/>
              </a:rPr>
              <a:t>Type 2 Diabetes</a:t>
            </a:r>
          </a:p>
        </p:txBody>
      </p:sp>
      <p:sp>
        <p:nvSpPr>
          <p:cNvPr id="79" name="Rectangle 78"/>
          <p:cNvSpPr/>
          <p:nvPr/>
        </p:nvSpPr>
        <p:spPr>
          <a:xfrm>
            <a:off x="7955356" y="3844703"/>
            <a:ext cx="838691" cy="29751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reflection stA="79000" endPos="0" dir="5400000" sy="-100000" algn="bl" rotWithShape="0"/>
                </a:effectLst>
                <a:latin typeface="Myriad Pro Semibold It"/>
                <a:cs typeface="Myriad Pro Semibold It"/>
              </a:rPr>
              <a:t>200 lbs.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796181" y="1222240"/>
            <a:ext cx="941283" cy="29751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reflection stA="79000" endPos="0" dir="5400000" sy="-100000" algn="bl" rotWithShape="0"/>
                </a:effectLst>
                <a:latin typeface="Myriad Pro Semibold It"/>
                <a:cs typeface="Myriad Pro Semibold It"/>
              </a:rPr>
              <a:t>Birthday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730843" y="4137275"/>
            <a:ext cx="1659429" cy="29751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reflection stA="79000" endPos="0" dir="5400000" sy="-100000" algn="bl" rotWithShape="0"/>
                </a:effectLst>
                <a:latin typeface="Myriad Pro Semibold It"/>
                <a:cs typeface="Myriad Pro Semibold It"/>
              </a:rPr>
              <a:t>Penicillin allergy</a:t>
            </a:r>
          </a:p>
        </p:txBody>
      </p:sp>
      <p:sp>
        <p:nvSpPr>
          <p:cNvPr id="82" name="Rectangle 81"/>
          <p:cNvSpPr/>
          <p:nvPr/>
        </p:nvSpPr>
        <p:spPr>
          <a:xfrm>
            <a:off x="1973729" y="3357072"/>
            <a:ext cx="787395" cy="27186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reflection stA="79000" endPos="0" dir="5400000" sy="-100000" algn="bl" rotWithShape="0"/>
                </a:effectLst>
                <a:latin typeface="Myriad Pro Semibold It"/>
                <a:cs typeface="Myriad Pro Semibold It"/>
              </a:rPr>
              <a:t>Blondes</a:t>
            </a:r>
          </a:p>
        </p:txBody>
      </p:sp>
      <p:sp>
        <p:nvSpPr>
          <p:cNvPr id="83" name="Rectangle 82"/>
          <p:cNvSpPr/>
          <p:nvPr/>
        </p:nvSpPr>
        <p:spPr>
          <a:xfrm>
            <a:off x="2126724" y="3087597"/>
            <a:ext cx="813043" cy="29751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reflection stA="79000" endPos="0" dir="5400000" sy="-100000" algn="bl" rotWithShape="0"/>
                </a:effectLst>
                <a:latin typeface="Myriad Pro Semibold It"/>
                <a:cs typeface="Myriad Pro Semibold It"/>
              </a:rPr>
              <a:t>Classes</a:t>
            </a:r>
          </a:p>
        </p:txBody>
      </p:sp>
      <p:sp>
        <p:nvSpPr>
          <p:cNvPr id="84" name="Rectangle 83"/>
          <p:cNvSpPr/>
          <p:nvPr/>
        </p:nvSpPr>
        <p:spPr>
          <a:xfrm>
            <a:off x="2121434" y="3882591"/>
            <a:ext cx="1184940" cy="246221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reflection stA="79000" endPos="0" dir="5400000" sy="-100000" algn="bl" rotWithShape="0"/>
                </a:effectLst>
                <a:latin typeface="Myriad Pro Semibold It"/>
                <a:cs typeface="Myriad Pro Semibold It"/>
              </a:rPr>
              <a:t>Dark Chocolate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748640" y="4713829"/>
            <a:ext cx="1031051" cy="246221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reflection stA="79000" endPos="0" dir="5400000" sy="-100000" algn="bl" rotWithShape="0"/>
                </a:effectLst>
                <a:latin typeface="Myriad Pro Semibold It"/>
                <a:cs typeface="Myriad Pro Semibold It"/>
              </a:rPr>
              <a:t>Favorite Bars</a:t>
            </a:r>
          </a:p>
        </p:txBody>
      </p:sp>
      <p:sp>
        <p:nvSpPr>
          <p:cNvPr id="86" name="Rectangle 85"/>
          <p:cNvSpPr/>
          <p:nvPr/>
        </p:nvSpPr>
        <p:spPr>
          <a:xfrm>
            <a:off x="6597030" y="4410114"/>
            <a:ext cx="1531188" cy="29751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reflection stA="79000" endPos="0" dir="5400000" sy="-100000" algn="bl" rotWithShape="0"/>
                </a:effectLst>
                <a:latin typeface="Myriad Pro Semibold It"/>
                <a:cs typeface="Myriad Pro Semibold It"/>
              </a:rPr>
              <a:t>Surgical history</a:t>
            </a:r>
          </a:p>
        </p:txBody>
      </p:sp>
    </p:spTree>
    <p:extLst>
      <p:ext uri="{BB962C8B-B14F-4D97-AF65-F5344CB8AC3E}">
        <p14:creationId xmlns:p14="http://schemas.microsoft.com/office/powerpoint/2010/main" val="217794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8663967" y="4860769"/>
            <a:ext cx="499696" cy="160735"/>
            <a:chOff x="9381698" y="5756280"/>
            <a:chExt cx="499696" cy="214313"/>
          </a:xfrm>
          <a:noFill/>
        </p:grpSpPr>
        <p:sp>
          <p:nvSpPr>
            <p:cNvPr id="51" name="Rectangle 50"/>
            <p:cNvSpPr/>
            <p:nvPr/>
          </p:nvSpPr>
          <p:spPr>
            <a:xfrm>
              <a:off x="9381698" y="5756280"/>
              <a:ext cx="499696" cy="2143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000" dirty="0"/>
            </a:p>
          </p:txBody>
        </p:sp>
        <p:sp>
          <p:nvSpPr>
            <p:cNvPr id="52" name="Slide Number Placeholder 9"/>
            <p:cNvSpPr txBox="1">
              <a:spLocks/>
            </p:cNvSpPr>
            <p:nvPr/>
          </p:nvSpPr>
          <p:spPr bwMode="auto">
            <a:xfrm>
              <a:off x="9381699" y="5773743"/>
              <a:ext cx="430823" cy="1809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000">
                  <a:solidFill>
                    <a:schemeClr val="tx1"/>
                  </a:solidFill>
                  <a:latin typeface="Helvetica Neue Light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Helvetica Neue Light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Helvetica Neue Light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Helvetica Neue Light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Helvetica Neue Light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Helvetica Neue Light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Helvetica Neue Light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Helvetica Neue Light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Helvetica Neue Light" charset="0"/>
                  <a:ea typeface="ＭＳ Ｐゴシック" charset="0"/>
                </a:defRPr>
              </a:lvl9pPr>
            </a:lstStyle>
            <a:p>
              <a:pPr algn="r" eaLnBrk="1" hangingPunct="1"/>
              <a:fld id="{33654C2E-4A64-9D4C-BE68-1AF3066A24A1}" type="slidenum">
                <a:rPr lang="en-GB" sz="1050">
                  <a:cs typeface="Arial" charset="0"/>
                </a:rPr>
                <a:pPr algn="r" eaLnBrk="1" hangingPunct="1"/>
                <a:t>2</a:t>
              </a:fld>
              <a:endParaRPr lang="en-GB" sz="1050">
                <a:cs typeface="Arial" charset="0"/>
              </a:endParaRPr>
            </a:p>
          </p:txBody>
        </p:sp>
      </p:grpSp>
      <p:cxnSp>
        <p:nvCxnSpPr>
          <p:cNvPr id="65" name="Straight Connector 64"/>
          <p:cNvCxnSpPr/>
          <p:nvPr/>
        </p:nvCxnSpPr>
        <p:spPr>
          <a:xfrm>
            <a:off x="2773244" y="778587"/>
            <a:ext cx="0" cy="3629798"/>
          </a:xfrm>
          <a:prstGeom prst="line">
            <a:avLst/>
          </a:prstGeom>
          <a:ln w="6350" cmpd="sng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929853" y="2973927"/>
            <a:ext cx="0" cy="408194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/>
          <p:nvPr/>
        </p:nvCxnSpPr>
        <p:spPr>
          <a:xfrm rot="16200000" flipH="1">
            <a:off x="5360316" y="2072605"/>
            <a:ext cx="657608" cy="492948"/>
          </a:xfrm>
          <a:prstGeom prst="bentConnector3">
            <a:avLst>
              <a:gd name="adj1" fmla="val 68174"/>
            </a:avLst>
          </a:prstGeom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/>
          <p:nvPr/>
        </p:nvCxnSpPr>
        <p:spPr>
          <a:xfrm rot="5400000">
            <a:off x="6506049" y="1489419"/>
            <a:ext cx="368933" cy="1521319"/>
          </a:xfrm>
          <a:prstGeom prst="bentConnector2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 rot="16200000" flipH="1">
            <a:off x="6248149" y="2250652"/>
            <a:ext cx="370075" cy="2"/>
          </a:xfrm>
          <a:prstGeom prst="bentConnector3">
            <a:avLst>
              <a:gd name="adj1" fmla="val 50000"/>
            </a:avLst>
          </a:prstGeom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 rot="16200000" flipH="1">
            <a:off x="4992220" y="1498054"/>
            <a:ext cx="370071" cy="1505199"/>
          </a:xfrm>
          <a:prstGeom prst="bentConnector2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834551" y="3091418"/>
            <a:ext cx="1485018" cy="95557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816948" y="2862015"/>
            <a:ext cx="46942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 smtClean="0">
                <a:solidFill>
                  <a:srgbClr val="595959"/>
                </a:solidFill>
                <a:latin typeface="Grandesign Neue Serif"/>
                <a:cs typeface="Grandesign Neue Serif"/>
              </a:rPr>
              <a:t>Def.</a:t>
            </a:r>
            <a:endParaRPr lang="en-US" sz="1100" i="1" dirty="0">
              <a:solidFill>
                <a:srgbClr val="595959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834551" y="3075572"/>
            <a:ext cx="1472600" cy="651757"/>
          </a:xfrm>
          <a:prstGeom prst="rect">
            <a:avLst/>
          </a:prstGeom>
          <a:noFill/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588" lvl="2" algn="just">
              <a:spcBef>
                <a:spcPts val="15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randesign Neue Serif"/>
                <a:cs typeface="Grandesign Neue Serif"/>
              </a:rPr>
              <a:t>Design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randesign Neue Serif"/>
                <a:cs typeface="Grandesign Neue Serif"/>
              </a:rPr>
              <a:t> – the art of making ideas awesome.</a:t>
            </a:r>
          </a:p>
          <a:p>
            <a:pPr marL="1588" lvl="2" algn="just">
              <a:spcBef>
                <a:spcPts val="3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randesign Neue Serif"/>
                <a:cs typeface="Grandesign Neue Serif"/>
              </a:rPr>
              <a:t>Product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randesign Neue Serif"/>
                <a:cs typeface="Grandesign Neue Serif"/>
              </a:rPr>
              <a:t> – the ability to keep ideas </a:t>
            </a: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randesign Neue Serif"/>
                <a:cs typeface="Grandesign Neue Serif"/>
              </a:rPr>
              <a:t>awesome.</a:t>
            </a:r>
          </a:p>
          <a:p>
            <a:pPr marL="1588" lvl="2" algn="just">
              <a:spcBef>
                <a:spcPts val="3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r>
              <a:rPr 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randesign Neue Serif"/>
                <a:cs typeface="Grandesign Neue Serif"/>
              </a:rPr>
              <a:t>Management</a:t>
            </a: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randesign Neue Serif"/>
                <a:cs typeface="Grandesign Neue Serif"/>
              </a:rPr>
              <a:t> – the skill to handle multiple activities.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Grandesign Neue Serif"/>
              <a:cs typeface="Grandesign Neue Serif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333896" y="1300814"/>
            <a:ext cx="2088808" cy="553998"/>
          </a:xfrm>
          <a:prstGeom prst="rect">
            <a:avLst/>
          </a:prstGeom>
          <a:effectLst/>
        </p:spPr>
        <p:txBody>
          <a:bodyPr wrap="none" anchor="b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3600" dirty="0" smtClean="0">
                <a:solidFill>
                  <a:schemeClr val="accent2"/>
                </a:solidFill>
                <a:effectLst>
                  <a:reflection stA="79000" endPos="0" dir="5400000" sy="-100000" algn="bl" rotWithShape="0"/>
                </a:effectLst>
                <a:latin typeface="League Gothic Regular"/>
                <a:cs typeface="League Gothic Regular"/>
              </a:rPr>
              <a:t>10 PLUS YEARS,</a:t>
            </a:r>
            <a:endParaRPr lang="en-US" sz="3600" dirty="0">
              <a:solidFill>
                <a:schemeClr val="accent2"/>
              </a:solidFill>
              <a:effectLst>
                <a:reflection stA="50000" endPos="75000" dist="12700" dir="5400000" sy="-100000" algn="bl" rotWithShape="0"/>
              </a:effectLst>
              <a:latin typeface="League Gothic Regular"/>
              <a:cs typeface="League Gothic Regular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76499" y="1695678"/>
            <a:ext cx="2046203" cy="6955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stA="79000" endPos="0" dir="5400000" sy="-100000" algn="bl" rotWithShape="0"/>
                </a:effectLst>
                <a:latin typeface="League Gothic Regular"/>
                <a:cs typeface="League Gothic Regular"/>
              </a:rPr>
              <a:t>IN PRODUCT &amp; DESIGN.</a:t>
            </a:r>
          </a:p>
          <a:p>
            <a:pPr algn="r">
              <a:lnSpc>
                <a:spcPct val="80000"/>
              </a:lnSpc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stA="79000" endPos="0" dir="5400000" sy="-100000" algn="bl" rotWithShape="0"/>
                </a:effectLst>
                <a:latin typeface="League Gothic Regular"/>
                <a:cs typeface="League Gothic Regular"/>
              </a:rPr>
              <a:t>(MOBILE &amp; WEB.)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998780" y="997534"/>
            <a:ext cx="1869741" cy="2316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 cmpd="sng">
            <a:noFill/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Arial"/>
                <a:cs typeface="Arial"/>
              </a:rPr>
              <a:t>PRODUCT DESIGN</a:t>
            </a:r>
            <a:endParaRPr lang="en-US" sz="7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007310" y="997534"/>
            <a:ext cx="1869740" cy="2316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 cmpd="sng">
            <a:noFill/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Arial"/>
                <a:cs typeface="Arial"/>
              </a:rPr>
              <a:t>PRODUCT MANAGEMENT</a:t>
            </a:r>
            <a:endParaRPr lang="en-US" sz="7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998781" y="1357022"/>
            <a:ext cx="851750" cy="807984"/>
          </a:xfrm>
          <a:prstGeom prst="rect">
            <a:avLst/>
          </a:prstGeom>
          <a:solidFill>
            <a:srgbClr val="CAD6F4"/>
          </a:solidFill>
          <a:ln w="6350" cmpd="sng"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Arial"/>
                <a:cs typeface="Arial"/>
              </a:rPr>
              <a:t>UX DESIGN &amp; MANAGEMENT</a:t>
            </a:r>
            <a:endParaRPr lang="en-US" sz="7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016771" y="1357019"/>
            <a:ext cx="851750" cy="807984"/>
          </a:xfrm>
          <a:prstGeom prst="rect">
            <a:avLst/>
          </a:prstGeom>
          <a:solidFill>
            <a:srgbClr val="CAD6F4"/>
          </a:solidFill>
          <a:ln w="6350" cmpd="sng"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Arial"/>
                <a:cs typeface="Arial"/>
              </a:rPr>
              <a:t>STRATEGIC PLANNING</a:t>
            </a:r>
            <a:endParaRPr lang="en-US" sz="7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007310" y="1357019"/>
            <a:ext cx="851750" cy="807984"/>
          </a:xfrm>
          <a:prstGeom prst="rect">
            <a:avLst/>
          </a:prstGeom>
          <a:solidFill>
            <a:srgbClr val="CAD6F4"/>
          </a:solidFill>
          <a:ln w="6350" cmpd="sng"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Arial"/>
                <a:cs typeface="Arial"/>
              </a:rPr>
              <a:t>PRODUCT STRATEGY</a:t>
            </a:r>
            <a:endParaRPr lang="en-US" sz="7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025299" y="1357015"/>
            <a:ext cx="851750" cy="807984"/>
          </a:xfrm>
          <a:prstGeom prst="rect">
            <a:avLst/>
          </a:prstGeom>
          <a:solidFill>
            <a:srgbClr val="CAD6F4"/>
          </a:solidFill>
          <a:ln w="6350" cmpd="sng"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Arial"/>
                <a:cs typeface="Arial"/>
              </a:rPr>
              <a:t>PRODUCT DEVELOPMENT</a:t>
            </a:r>
            <a:endParaRPr lang="en-US" sz="7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43" name="Picture 42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929" y="3522229"/>
            <a:ext cx="1397136" cy="52679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44" name="Rectangle 43"/>
          <p:cNvSpPr/>
          <p:nvPr/>
        </p:nvSpPr>
        <p:spPr>
          <a:xfrm>
            <a:off x="5227870" y="2690935"/>
            <a:ext cx="1415447" cy="3442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700" b="1" dirty="0" smtClean="0">
                <a:solidFill>
                  <a:schemeClr val="tx1"/>
                </a:solidFill>
                <a:latin typeface="Arial"/>
                <a:cs typeface="Arial"/>
              </a:rPr>
              <a:t>NEXT ROLE?</a:t>
            </a:r>
            <a:endParaRPr lang="en-US" sz="7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352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8663967" y="4860769"/>
            <a:ext cx="499696" cy="160735"/>
            <a:chOff x="9381698" y="5756280"/>
            <a:chExt cx="499696" cy="214313"/>
          </a:xfrm>
          <a:noFill/>
        </p:grpSpPr>
        <p:sp>
          <p:nvSpPr>
            <p:cNvPr id="51" name="Rectangle 50"/>
            <p:cNvSpPr/>
            <p:nvPr/>
          </p:nvSpPr>
          <p:spPr>
            <a:xfrm>
              <a:off x="9381698" y="5756280"/>
              <a:ext cx="499696" cy="2143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000" dirty="0"/>
            </a:p>
          </p:txBody>
        </p:sp>
        <p:sp>
          <p:nvSpPr>
            <p:cNvPr id="52" name="Slide Number Placeholder 9"/>
            <p:cNvSpPr txBox="1">
              <a:spLocks/>
            </p:cNvSpPr>
            <p:nvPr/>
          </p:nvSpPr>
          <p:spPr bwMode="auto">
            <a:xfrm>
              <a:off x="9381699" y="5773743"/>
              <a:ext cx="430823" cy="1809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000">
                  <a:solidFill>
                    <a:schemeClr val="tx1"/>
                  </a:solidFill>
                  <a:latin typeface="Helvetica Neue Light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Helvetica Neue Light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Helvetica Neue Light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Helvetica Neue Light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Helvetica Neue Light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Helvetica Neue Light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Helvetica Neue Light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Helvetica Neue Light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Helvetica Neue Light" charset="0"/>
                  <a:ea typeface="ＭＳ Ｐゴシック" charset="0"/>
                </a:defRPr>
              </a:lvl9pPr>
            </a:lstStyle>
            <a:p>
              <a:pPr algn="r" eaLnBrk="1" hangingPunct="1"/>
              <a:fld id="{33654C2E-4A64-9D4C-BE68-1AF3066A24A1}" type="slidenum">
                <a:rPr lang="en-GB" sz="1050">
                  <a:cs typeface="Arial" charset="0"/>
                </a:rPr>
                <a:pPr algn="r" eaLnBrk="1" hangingPunct="1"/>
                <a:t>3</a:t>
              </a:fld>
              <a:endParaRPr lang="en-GB" sz="1050">
                <a:cs typeface="Arial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174237" y="1974099"/>
            <a:ext cx="3035380" cy="2526316"/>
            <a:chOff x="3578118" y="1181700"/>
            <a:chExt cx="5491481" cy="4570499"/>
          </a:xfrm>
        </p:grpSpPr>
        <p:sp>
          <p:nvSpPr>
            <p:cNvPr id="29" name="Rectangle 28"/>
            <p:cNvSpPr/>
            <p:nvPr/>
          </p:nvSpPr>
          <p:spPr>
            <a:xfrm>
              <a:off x="7675930" y="2747419"/>
              <a:ext cx="1393669" cy="8906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dirty="0" smtClean="0"/>
                <a:t>Storage</a:t>
              </a:r>
            </a:p>
            <a:p>
              <a:pPr algn="ctr"/>
              <a:r>
                <a:rPr lang="en-US" sz="900" dirty="0" smtClean="0"/>
                <a:t>&amp;</a:t>
              </a:r>
            </a:p>
            <a:p>
              <a:pPr algn="ctr"/>
              <a:r>
                <a:rPr lang="en-US" sz="900" dirty="0" smtClean="0"/>
                <a:t>Integration</a:t>
              </a:r>
              <a:endParaRPr lang="en-US" sz="9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101186" y="1181700"/>
              <a:ext cx="1213919" cy="10255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 smtClean="0">
                  <a:latin typeface="Arial"/>
                  <a:cs typeface="Arial"/>
                </a:rPr>
                <a:t>Email</a:t>
              </a:r>
            </a:p>
            <a:p>
              <a:pPr algn="ctr"/>
              <a:r>
                <a:rPr lang="en-US" sz="800" dirty="0" smtClean="0">
                  <a:latin typeface="Arial"/>
                  <a:cs typeface="Arial"/>
                </a:rPr>
                <a:t>Messenger</a:t>
              </a:r>
            </a:p>
            <a:p>
              <a:pPr algn="ctr"/>
              <a:r>
                <a:rPr lang="en-US" sz="800" dirty="0" smtClean="0">
                  <a:latin typeface="Arial"/>
                  <a:cs typeface="Arial"/>
                </a:rPr>
                <a:t>SMS/MMS</a:t>
              </a:r>
            </a:p>
            <a:p>
              <a:pPr algn="ctr"/>
              <a:r>
                <a:rPr lang="en-US" sz="800" dirty="0" smtClean="0">
                  <a:latin typeface="Arial"/>
                  <a:cs typeface="Arial"/>
                </a:rPr>
                <a:t>VOIP</a:t>
              </a:r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578118" y="3092206"/>
              <a:ext cx="1326373" cy="10255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 smtClean="0">
                  <a:latin typeface="Arial"/>
                  <a:cs typeface="Arial"/>
                </a:rPr>
                <a:t>Photos</a:t>
              </a:r>
            </a:p>
            <a:p>
              <a:pPr algn="ctr"/>
              <a:r>
                <a:rPr lang="en-US" sz="800" dirty="0" smtClean="0">
                  <a:latin typeface="Arial"/>
                  <a:cs typeface="Arial"/>
                </a:rPr>
                <a:t>Infotainment</a:t>
              </a:r>
            </a:p>
            <a:p>
              <a:pPr algn="ctr"/>
              <a:r>
                <a:rPr lang="en-US" sz="800" dirty="0" smtClean="0">
                  <a:latin typeface="Arial"/>
                  <a:cs typeface="Arial"/>
                </a:rPr>
                <a:t>Marketplace</a:t>
              </a:r>
            </a:p>
            <a:p>
              <a:pPr algn="ctr"/>
              <a:r>
                <a:rPr lang="en-US" sz="800" dirty="0" smtClean="0">
                  <a:latin typeface="Arial"/>
                  <a:cs typeface="Arial"/>
                </a:rPr>
                <a:t>Search</a:t>
              </a:r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985495" y="1834019"/>
              <a:ext cx="1374078" cy="10255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 smtClean="0">
                  <a:latin typeface="Arial"/>
                  <a:cs typeface="Arial"/>
                </a:rPr>
                <a:t>360</a:t>
              </a:r>
            </a:p>
            <a:p>
              <a:pPr algn="ctr"/>
              <a:r>
                <a:rPr lang="en-US" sz="800" dirty="0" smtClean="0">
                  <a:latin typeface="Arial"/>
                  <a:cs typeface="Arial"/>
                </a:rPr>
                <a:t>Presence</a:t>
              </a:r>
            </a:p>
            <a:p>
              <a:pPr algn="ctr"/>
              <a:r>
                <a:rPr lang="en-US" sz="800" dirty="0" smtClean="0">
                  <a:latin typeface="Arial"/>
                  <a:cs typeface="Arial"/>
                </a:rPr>
                <a:t>Blogging</a:t>
              </a:r>
            </a:p>
            <a:p>
              <a:pPr algn="ctr"/>
              <a:r>
                <a:rPr lang="en-US" sz="800" dirty="0" smtClean="0">
                  <a:latin typeface="Arial"/>
                  <a:cs typeface="Arial"/>
                </a:rPr>
                <a:t>Buddy Radar</a:t>
              </a:r>
              <a:endParaRPr lang="en-US" sz="800" dirty="0">
                <a:latin typeface="Arial"/>
                <a:cs typeface="Arial"/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4653661" y="2108710"/>
              <a:ext cx="3852882" cy="3643489"/>
              <a:chOff x="4955714" y="2108710"/>
              <a:chExt cx="3852882" cy="3643489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5861542" y="2108710"/>
                <a:ext cx="2116456" cy="211645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1000"/>
                </a:schemeClr>
              </a:solidFill>
              <a:ln>
                <a:noFill/>
              </a:ln>
              <a:scene3d>
                <a:camera prst="obliqueTopRight"/>
                <a:lightRig rig="threePt" dir="tl"/>
              </a:scene3d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4955714" y="3635743"/>
                <a:ext cx="2116456" cy="2116456"/>
              </a:xfrm>
              <a:prstGeom prst="ellipse">
                <a:avLst/>
              </a:prstGeom>
              <a:solidFill>
                <a:schemeClr val="accent3">
                  <a:alpha val="67000"/>
                </a:schemeClr>
              </a:solidFill>
              <a:ln>
                <a:noFill/>
              </a:ln>
              <a:effectLst>
                <a:reflection blurRad="6350" stA="54000" endA="300" endPos="24000" dir="5400000" sy="-100000" algn="bl" rotWithShape="0"/>
              </a:effectLst>
              <a:scene3d>
                <a:camera prst="obliqueTopRight"/>
                <a:lightRig rig="threePt" dir="tl"/>
              </a:scene3d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92140" y="3635743"/>
                <a:ext cx="2116456" cy="2116456"/>
              </a:xfrm>
              <a:prstGeom prst="ellipse">
                <a:avLst/>
              </a:prstGeom>
              <a:solidFill>
                <a:schemeClr val="accent2">
                  <a:alpha val="67000"/>
                </a:schemeClr>
              </a:solidFill>
              <a:ln>
                <a:noFill/>
              </a:ln>
              <a:effectLst>
                <a:reflection blurRad="6350" stA="54000" endA="300" endPos="24000" dir="5400000" sy="-100000" algn="bl" rotWithShape="0"/>
              </a:effectLst>
              <a:scene3d>
                <a:camera prst="obliqueTopRight"/>
                <a:lightRig rig="threePt" dir="tl"/>
              </a:scene3d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6600859" y="3903137"/>
                <a:ext cx="531635" cy="531635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scene3d>
                <a:camera prst="obliqueTopRight"/>
                <a:lightRig rig="threePt" dir="tl"/>
              </a:scene3d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 flipV="1">
                <a:off x="7132494" y="3236130"/>
                <a:ext cx="1183647" cy="846582"/>
              </a:xfrm>
              <a:prstGeom prst="line">
                <a:avLst/>
              </a:prstGeom>
              <a:ln w="6350" cmpd="sng">
                <a:solidFill>
                  <a:srgbClr val="FF0000"/>
                </a:solidFill>
                <a:headEnd type="oval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Rectangle 53"/>
              <p:cNvSpPr/>
              <p:nvPr/>
            </p:nvSpPr>
            <p:spPr>
              <a:xfrm>
                <a:off x="6371960" y="3001970"/>
                <a:ext cx="1136596" cy="404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900" dirty="0" smtClean="0">
                    <a:solidFill>
                      <a:schemeClr val="bg1"/>
                    </a:solidFill>
                  </a:rPr>
                  <a:t>Content</a:t>
                </a:r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5298371" y="4532942"/>
                <a:ext cx="1493383" cy="404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900" dirty="0" smtClean="0">
                    <a:solidFill>
                      <a:srgbClr val="000000"/>
                    </a:solidFill>
                  </a:rPr>
                  <a:t>Community</a:t>
                </a: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755550" y="4544980"/>
                <a:ext cx="2000621" cy="404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900" dirty="0" smtClean="0">
                    <a:solidFill>
                      <a:srgbClr val="000000"/>
                    </a:solidFill>
                  </a:rPr>
                  <a:t>Communications</a:t>
                </a: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38" name="Straight Connector 37"/>
            <p:cNvCxnSpPr/>
            <p:nvPr/>
          </p:nvCxnSpPr>
          <p:spPr>
            <a:xfrm>
              <a:off x="5912125" y="2117160"/>
              <a:ext cx="289218" cy="451798"/>
            </a:xfrm>
            <a:prstGeom prst="line">
              <a:avLst/>
            </a:prstGeom>
            <a:ln w="12700" cmpd="sng">
              <a:solidFill>
                <a:srgbClr val="00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938889" y="2917303"/>
              <a:ext cx="620600" cy="985834"/>
            </a:xfrm>
            <a:prstGeom prst="line">
              <a:avLst/>
            </a:prstGeom>
            <a:ln w="12700" cmpd="sng">
              <a:solidFill>
                <a:srgbClr val="00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>
              <a:stCxn id="35" idx="2"/>
            </p:cNvCxnSpPr>
            <p:nvPr/>
          </p:nvCxnSpPr>
          <p:spPr>
            <a:xfrm rot="16200000" flipH="1">
              <a:off x="5189371" y="3169715"/>
              <a:ext cx="787369" cy="2683502"/>
            </a:xfrm>
            <a:prstGeom prst="bentConnector2">
              <a:avLst/>
            </a:prstGeom>
            <a:ln w="12700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Straight Connector 64"/>
          <p:cNvCxnSpPr/>
          <p:nvPr/>
        </p:nvCxnSpPr>
        <p:spPr>
          <a:xfrm>
            <a:off x="2773244" y="778587"/>
            <a:ext cx="0" cy="3629798"/>
          </a:xfrm>
          <a:prstGeom prst="line">
            <a:avLst/>
          </a:prstGeom>
          <a:ln w="6350" cmpd="sng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3041331" y="673985"/>
            <a:ext cx="5553958" cy="3868389"/>
          </a:xfrm>
          <a:prstGeom prst="rect">
            <a:avLst/>
          </a:prstGeom>
          <a:noFill/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4625">
              <a:buSzPct val="80000"/>
            </a:pPr>
            <a:r>
              <a:rPr 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randesign Neue Serif"/>
                <a:cs typeface="Grandesign Neue Serif"/>
              </a:rPr>
              <a:t> 3C’S: Content</a:t>
            </a:r>
            <a:r>
              <a: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randesign Neue Serif"/>
                <a:cs typeface="Grandesign Neue Serif"/>
              </a:rPr>
              <a:t>, Community &amp; Communications</a:t>
            </a: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latin typeface="Grandesign Neue Serif"/>
              <a:cs typeface="Grandesign Neue Serif"/>
            </a:endParaRPr>
          </a:p>
          <a:p>
            <a:pPr marL="174625">
              <a:buSzPct val="80000"/>
            </a:pPr>
            <a:endParaRPr lang="en-US" sz="500" dirty="0">
              <a:solidFill>
                <a:schemeClr val="tx1">
                  <a:lumMod val="65000"/>
                  <a:lumOff val="35000"/>
                </a:schemeClr>
              </a:solidFill>
              <a:latin typeface="Grandesign Neue Serif"/>
              <a:cs typeface="Grandesign Neue Serif"/>
            </a:endParaRPr>
          </a:p>
          <a:p>
            <a:pPr marL="174625">
              <a:buSzPct val="80000"/>
            </a:pP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randesign Neue Serif"/>
                <a:cs typeface="Grandesign Neue Serif"/>
              </a:rPr>
              <a:t>Are central to social and the product experience.  By integrating the right mix of features across products and the ability to share and save meaningful moments, you create relevancy and </a:t>
            </a:r>
            <a:r>
              <a:rPr 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randesign Neue Serif"/>
                <a:cs typeface="Grandesign Neue Serif"/>
              </a:rPr>
              <a:t>meaning.</a:t>
            </a: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latin typeface="Grandesign Neue Serif"/>
              <a:cs typeface="Grandesign Neue Serif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301434" y="1300813"/>
            <a:ext cx="2121269" cy="553998"/>
          </a:xfrm>
          <a:prstGeom prst="rect">
            <a:avLst/>
          </a:prstGeom>
          <a:effectLst/>
        </p:spPr>
        <p:txBody>
          <a:bodyPr wrap="none" anchor="b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3600" dirty="0" smtClean="0">
                <a:solidFill>
                  <a:schemeClr val="accent2"/>
                </a:solidFill>
                <a:effectLst>
                  <a:reflection stA="79000" endPos="0" dir="5400000" sy="-100000" algn="bl" rotWithShape="0"/>
                </a:effectLst>
                <a:latin typeface="League Gothic Regular"/>
                <a:cs typeface="League Gothic Regular"/>
              </a:rPr>
              <a:t>CENTRAL TO MY</a:t>
            </a:r>
            <a:endParaRPr lang="en-US" sz="3600" dirty="0">
              <a:solidFill>
                <a:schemeClr val="accent2"/>
              </a:solidFill>
              <a:effectLst>
                <a:reflection stA="79000" endPos="0" dir="5400000" sy="-100000" algn="bl" rotWithShape="0"/>
              </a:effectLst>
              <a:latin typeface="League Gothic Regular"/>
              <a:cs typeface="League Gothic Regular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78490" y="1695678"/>
            <a:ext cx="1944212" cy="6955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stA="79000" endPos="0" dir="5400000" sy="-100000" algn="bl" rotWithShape="0"/>
                </a:effectLst>
                <a:latin typeface="League Gothic Regular"/>
                <a:cs typeface="League Gothic Regular"/>
              </a:rPr>
              <a:t>WORK ARE THE 3C’S,</a:t>
            </a:r>
          </a:p>
          <a:p>
            <a:pPr algn="r">
              <a:lnSpc>
                <a:spcPct val="80000"/>
              </a:lnSpc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stA="79000" endPos="0" dir="5400000" sy="-100000" algn="bl" rotWithShape="0"/>
                </a:effectLst>
                <a:latin typeface="League Gothic Regular"/>
                <a:cs typeface="League Gothic Regular"/>
              </a:rPr>
              <a:t>I LEARNED AT YAHOO.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effectLst>
                <a:reflection stA="50000" endPos="75000" dist="12700" dir="5400000" sy="-100000" algn="bl" rotWithShape="0"/>
              </a:effectLst>
              <a:latin typeface="League Gothic Regular"/>
              <a:cs typeface="League Gothic Regular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34551" y="3091418"/>
            <a:ext cx="1485018" cy="68079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16948" y="2862015"/>
            <a:ext cx="46942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 smtClean="0">
                <a:solidFill>
                  <a:srgbClr val="595959"/>
                </a:solidFill>
                <a:latin typeface="Grandesign Neue Serif"/>
                <a:cs typeface="Grandesign Neue Serif"/>
              </a:rPr>
              <a:t>Def.</a:t>
            </a:r>
            <a:endParaRPr lang="en-US" sz="1100" i="1" dirty="0">
              <a:solidFill>
                <a:srgbClr val="595959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34551" y="3075572"/>
            <a:ext cx="1472600" cy="651757"/>
          </a:xfrm>
          <a:prstGeom prst="rect">
            <a:avLst/>
          </a:prstGeom>
          <a:noFill/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588" lvl="2" algn="just">
              <a:spcBef>
                <a:spcPts val="15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randesign Neue Serif"/>
                <a:cs typeface="Grandesign Neue Serif"/>
              </a:rPr>
              <a:t>Integration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randesign Neue Serif"/>
                <a:cs typeface="Grandesign Neue Serif"/>
              </a:rPr>
              <a:t> - linking all applications together</a:t>
            </a:r>
          </a:p>
          <a:p>
            <a:pPr marL="1588" lvl="2" algn="just">
              <a:spcBef>
                <a:spcPts val="3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randesign Neue Serif"/>
                <a:cs typeface="Grandesign Neue Serif"/>
              </a:rPr>
              <a:t>Storage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randesign Neue Serif"/>
                <a:cs typeface="Grandesign Neue Serif"/>
              </a:rPr>
              <a:t> - for all types of personal “objects”</a:t>
            </a:r>
          </a:p>
        </p:txBody>
      </p:sp>
    </p:spTree>
    <p:extLst>
      <p:ext uri="{BB962C8B-B14F-4D97-AF65-F5344CB8AC3E}">
        <p14:creationId xmlns:p14="http://schemas.microsoft.com/office/powerpoint/2010/main" val="339612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8663967" y="4860776"/>
            <a:ext cx="499696" cy="160735"/>
            <a:chOff x="9381698" y="5756280"/>
            <a:chExt cx="499696" cy="214313"/>
          </a:xfrm>
          <a:noFill/>
        </p:grpSpPr>
        <p:sp>
          <p:nvSpPr>
            <p:cNvPr id="8" name="Rectangle 7"/>
            <p:cNvSpPr/>
            <p:nvPr/>
          </p:nvSpPr>
          <p:spPr>
            <a:xfrm>
              <a:off x="9381698" y="5756280"/>
              <a:ext cx="499696" cy="2143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000" dirty="0"/>
            </a:p>
          </p:txBody>
        </p:sp>
        <p:sp>
          <p:nvSpPr>
            <p:cNvPr id="9" name="Slide Number Placeholder 9"/>
            <p:cNvSpPr txBox="1">
              <a:spLocks/>
            </p:cNvSpPr>
            <p:nvPr/>
          </p:nvSpPr>
          <p:spPr bwMode="auto">
            <a:xfrm>
              <a:off x="9381699" y="5773743"/>
              <a:ext cx="430823" cy="1809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000">
                  <a:solidFill>
                    <a:schemeClr val="tx1"/>
                  </a:solidFill>
                  <a:latin typeface="Helvetica Neue Light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Helvetica Neue Light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Helvetica Neue Light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Helvetica Neue Light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Helvetica Neue Light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Helvetica Neue Light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Helvetica Neue Light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Helvetica Neue Light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Helvetica Neue Light" charset="0"/>
                  <a:ea typeface="ＭＳ Ｐゴシック" charset="0"/>
                </a:defRPr>
              </a:lvl9pPr>
            </a:lstStyle>
            <a:p>
              <a:pPr algn="r" eaLnBrk="1" hangingPunct="1"/>
              <a:fld id="{33654C2E-4A64-9D4C-BE68-1AF3066A24A1}" type="slidenum">
                <a:rPr lang="en-GB" sz="1050">
                  <a:cs typeface="Arial" charset="0"/>
                </a:rPr>
                <a:pPr algn="r" eaLnBrk="1" hangingPunct="1"/>
                <a:t>4</a:t>
              </a:fld>
              <a:endParaRPr lang="en-GB" sz="1050">
                <a:cs typeface="Arial" charset="0"/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160394" y="1249518"/>
            <a:ext cx="2262308" cy="605294"/>
          </a:xfrm>
          <a:prstGeom prst="rect">
            <a:avLst/>
          </a:prstGeom>
          <a:effectLst/>
        </p:spPr>
        <p:txBody>
          <a:bodyPr wrap="none" anchor="b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4000" dirty="0" smtClean="0">
                <a:solidFill>
                  <a:schemeClr val="accent2"/>
                </a:solidFill>
                <a:effectLst>
                  <a:reflection stA="79000" endPos="0" dir="5400000" sy="-100000" algn="bl" rotWithShape="0"/>
                </a:effectLst>
                <a:latin typeface="League Gothic Regular"/>
                <a:cs typeface="League Gothic Regular"/>
              </a:rPr>
              <a:t>MOBILE IS WAY</a:t>
            </a:r>
            <a:endParaRPr lang="en-US" sz="4000" dirty="0">
              <a:solidFill>
                <a:schemeClr val="accent2"/>
              </a:solidFill>
              <a:effectLst>
                <a:reflection stA="50000" endPos="75000" dist="12700" dir="5400000" sy="-100000" algn="bl" rotWithShape="0"/>
              </a:effectLst>
              <a:latin typeface="League Gothic Regular"/>
              <a:cs typeface="League Gothic Regular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7118" y="1695678"/>
            <a:ext cx="2265589" cy="79611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stA="79000" endPos="0" dir="5400000" sy="-100000" algn="bl" rotWithShape="0"/>
                </a:effectLst>
                <a:latin typeface="League Gothic Regular"/>
                <a:cs typeface="League Gothic Regular"/>
              </a:rPr>
              <a:t>BETTER WHEN THE</a:t>
            </a:r>
          </a:p>
          <a:p>
            <a:pPr algn="r">
              <a:lnSpc>
                <a:spcPct val="80000"/>
              </a:lnSpc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stA="79000" endPos="0" dir="5400000" sy="-100000" algn="bl" rotWithShape="0"/>
                </a:effectLst>
                <a:latin typeface="League Gothic Regular"/>
                <a:cs typeface="League Gothic Regular"/>
              </a:rPr>
              <a:t>SERVICES ARE SOCIAL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reflection stA="50000" endPos="75000" dist="12700" dir="5400000" sy="-100000" algn="bl" rotWithShape="0"/>
              </a:effectLst>
              <a:latin typeface="League Gothic Regular"/>
              <a:cs typeface="League Gothic Regular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773245" y="778587"/>
            <a:ext cx="0" cy="3629798"/>
          </a:xfrm>
          <a:prstGeom prst="line">
            <a:avLst/>
          </a:prstGeom>
          <a:ln w="6350" cmpd="sng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633411" y="3084855"/>
            <a:ext cx="1694850" cy="122045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36553" y="2828050"/>
            <a:ext cx="46942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randesign Neue Serif"/>
                <a:cs typeface="Grandesign Neue Serif"/>
              </a:rPr>
              <a:t>Def.</a:t>
            </a:r>
            <a:endParaRPr lang="en-US" sz="1100" i="1" dirty="0"/>
          </a:p>
        </p:txBody>
      </p:sp>
      <p:sp>
        <p:nvSpPr>
          <p:cNvPr id="33" name="Rectangle 32"/>
          <p:cNvSpPr/>
          <p:nvPr/>
        </p:nvSpPr>
        <p:spPr>
          <a:xfrm>
            <a:off x="602278" y="3123510"/>
            <a:ext cx="1725983" cy="1181800"/>
          </a:xfrm>
          <a:prstGeom prst="rect">
            <a:avLst/>
          </a:prstGeom>
          <a:noFill/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588" lvl="2" algn="just">
              <a:spcBef>
                <a:spcPts val="15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randesign Neue Serif"/>
                <a:cs typeface="Grandesign Neue Serif"/>
              </a:rPr>
              <a:t>FOX DNA 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randesign Neue Serif"/>
                <a:cs typeface="Grandesign Neue Serif"/>
              </a:rPr>
              <a:t>– </a:t>
            </a: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randesign Neue Serif"/>
                <a:cs typeface="Grandesign Neue Serif"/>
              </a:rPr>
              <a:t>Core 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randesign Neue Serif"/>
                <a:cs typeface="Grandesign Neue Serif"/>
              </a:rPr>
              <a:t>services based on the Yahoo 3C’s</a:t>
            </a:r>
          </a:p>
          <a:p>
            <a:pPr marL="1588" lvl="2" algn="just">
              <a:spcBef>
                <a:spcPts val="3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randesign Neue Serif"/>
                <a:cs typeface="Grandesign Neue Serif"/>
              </a:rPr>
              <a:t>FOX Premise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randesign Neue Serif"/>
                <a:cs typeface="Grandesign Neue Serif"/>
              </a:rPr>
              <a:t> – 100M subscribers equal to 100M activations; global network of towers equal to a T1; and a database of subscribers with billing information and social behavior is ripe for data mining.</a:t>
            </a:r>
          </a:p>
        </p:txBody>
      </p:sp>
      <p:pic>
        <p:nvPicPr>
          <p:cNvPr id="35" name="Picture 11" descr="AddressBook_09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489390" y="661868"/>
            <a:ext cx="691068" cy="215248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Incomming_01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14803" y="661867"/>
            <a:ext cx="671323" cy="8945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" descr="Incomming_0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14803" y="2132380"/>
            <a:ext cx="671323" cy="8945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8" descr="Active_01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02312" y="661867"/>
            <a:ext cx="671323" cy="8945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0" descr="Active_04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97926" y="2132380"/>
            <a:ext cx="671323" cy="8945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2" descr="AddressBook_10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52245" y="661868"/>
            <a:ext cx="691067" cy="166714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3" descr="AddressBook_11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5100" y="661868"/>
            <a:ext cx="691068" cy="19306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6" descr="OandM_0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45422" y="665996"/>
            <a:ext cx="672181" cy="89624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5" descr="SMS_0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7913" y="660150"/>
            <a:ext cx="672612" cy="89624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7" descr="SMS_05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57761" y="2132380"/>
            <a:ext cx="672612" cy="89624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7711107" y="3790733"/>
            <a:ext cx="990623" cy="920152"/>
            <a:chOff x="7217767" y="3681243"/>
            <a:chExt cx="990623" cy="920152"/>
          </a:xfrm>
        </p:grpSpPr>
        <p:sp>
          <p:nvSpPr>
            <p:cNvPr id="49" name="Oval 48"/>
            <p:cNvSpPr/>
            <p:nvPr/>
          </p:nvSpPr>
          <p:spPr>
            <a:xfrm>
              <a:off x="7217767" y="3681243"/>
              <a:ext cx="920151" cy="920152"/>
            </a:xfrm>
            <a:prstGeom prst="ellipse">
              <a:avLst/>
            </a:prstGeom>
            <a:solidFill>
              <a:schemeClr val="accent2">
                <a:alpha val="67000"/>
              </a:schemeClr>
            </a:solidFill>
            <a:ln>
              <a:noFill/>
            </a:ln>
            <a:effectLst>
              <a:reflection blurRad="6350" stA="54000" endA="300" endPos="24000" dir="5400000" sy="-100000" algn="bl" rotWithShape="0"/>
            </a:effectLst>
            <a:scene3d>
              <a:camera prst="obliqueTopRight"/>
              <a:lightRig rig="threePt" dir="tl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259693" y="4033597"/>
              <a:ext cx="94869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 smtClean="0">
                  <a:solidFill>
                    <a:srgbClr val="000000"/>
                  </a:solidFill>
                  <a:latin typeface="Arial"/>
                  <a:cs typeface="Arial"/>
                </a:rPr>
                <a:t>Communications</a:t>
              </a:r>
              <a:endParaRPr lang="en-US" sz="8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sp>
        <p:nvSpPr>
          <p:cNvPr id="59" name="Rectangle 58"/>
          <p:cNvSpPr/>
          <p:nvPr/>
        </p:nvSpPr>
        <p:spPr>
          <a:xfrm>
            <a:off x="4504457" y="4187929"/>
            <a:ext cx="659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Social</a:t>
            </a:r>
          </a:p>
          <a:p>
            <a:pPr algn="ctr"/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Graphing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0" name="Can 59"/>
          <p:cNvSpPr/>
          <p:nvPr/>
        </p:nvSpPr>
        <p:spPr>
          <a:xfrm>
            <a:off x="4798032" y="3913041"/>
            <a:ext cx="629584" cy="273345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748944" y="3553853"/>
            <a:ext cx="778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Arial"/>
                <a:cs typeface="Arial"/>
              </a:rPr>
              <a:t>Storage &amp; Integration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106669" y="4208457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Carrier</a:t>
            </a:r>
          </a:p>
          <a:p>
            <a:pPr algn="ctr"/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Billing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974660" y="4249057"/>
            <a:ext cx="26828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>
                <a:solidFill>
                  <a:srgbClr val="595959"/>
                </a:solidFill>
                <a:latin typeface="Arial"/>
                <a:cs typeface="Arial"/>
              </a:rPr>
              <a:t>T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796624" y="4469153"/>
            <a:ext cx="627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Cloud</a:t>
            </a:r>
          </a:p>
          <a:p>
            <a:pPr algn="ctr"/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Services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cxnSp>
        <p:nvCxnSpPr>
          <p:cNvPr id="65" name="Straight Connector 64"/>
          <p:cNvCxnSpPr>
            <a:stCxn id="60" idx="4"/>
          </p:cNvCxnSpPr>
          <p:nvPr/>
        </p:nvCxnSpPr>
        <p:spPr>
          <a:xfrm>
            <a:off x="5427616" y="4049714"/>
            <a:ext cx="2277665" cy="302307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3047805" y="1785728"/>
            <a:ext cx="582211" cy="34394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 smtClean="0">
                <a:latin typeface="Grandesign Neue Serif"/>
                <a:cs typeface="Grandesign Neue Serif"/>
              </a:rPr>
              <a:t>content</a:t>
            </a:r>
          </a:p>
          <a:p>
            <a:pPr>
              <a:lnSpc>
                <a:spcPct val="90000"/>
              </a:lnSpc>
            </a:pPr>
            <a:r>
              <a:rPr lang="en-US" sz="900" dirty="0" smtClean="0">
                <a:latin typeface="Grandesign Neue Serif"/>
                <a:cs typeface="Grandesign Neue Serif"/>
              </a:rPr>
              <a:t>sharing</a:t>
            </a:r>
            <a:endParaRPr lang="en-US" sz="900" dirty="0">
              <a:latin typeface="Grandesign Neue Serif"/>
              <a:cs typeface="Grandesign Neue Serif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890923" y="334380"/>
            <a:ext cx="730019" cy="34394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 smtClean="0">
                <a:latin typeface="Grandesign Neue Serif"/>
                <a:cs typeface="Grandesign Neue Serif"/>
              </a:rPr>
              <a:t>enriched</a:t>
            </a:r>
          </a:p>
          <a:p>
            <a:pPr>
              <a:lnSpc>
                <a:spcPct val="90000"/>
              </a:lnSpc>
            </a:pPr>
            <a:r>
              <a:rPr lang="en-US" sz="900" dirty="0" smtClean="0">
                <a:latin typeface="Grandesign Neue Serif"/>
                <a:cs typeface="Grandesign Neue Serif"/>
              </a:rPr>
              <a:t>messaging</a:t>
            </a:r>
            <a:endParaRPr lang="en-US" sz="900" dirty="0">
              <a:latin typeface="Grandesign Neue Serif"/>
              <a:cs typeface="Grandesign Neue Serif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720155" y="334380"/>
            <a:ext cx="813876" cy="34394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 smtClean="0">
                <a:latin typeface="Grandesign Neue Serif"/>
                <a:cs typeface="Grandesign Neue Serif"/>
              </a:rPr>
              <a:t>tag cloud</a:t>
            </a:r>
          </a:p>
          <a:p>
            <a:pPr>
              <a:lnSpc>
                <a:spcPct val="90000"/>
              </a:lnSpc>
            </a:pPr>
            <a:r>
              <a:rPr lang="en-US" sz="900" dirty="0" smtClean="0">
                <a:latin typeface="Grandesign Neue Serif"/>
                <a:cs typeface="Grandesign Neue Serif"/>
              </a:rPr>
              <a:t>homescreen</a:t>
            </a:r>
            <a:endParaRPr lang="en-US" sz="900" dirty="0">
              <a:latin typeface="Grandesign Neue Serif"/>
              <a:cs typeface="Grandesign Neue Serif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719065" y="1791160"/>
            <a:ext cx="717113" cy="34394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 smtClean="0">
                <a:latin typeface="Grandesign Neue Serif"/>
                <a:cs typeface="Grandesign Neue Serif"/>
              </a:rPr>
              <a:t>apps</a:t>
            </a:r>
          </a:p>
          <a:p>
            <a:pPr>
              <a:lnSpc>
                <a:spcPct val="90000"/>
              </a:lnSpc>
            </a:pPr>
            <a:r>
              <a:rPr lang="en-US" sz="900" dirty="0" smtClean="0">
                <a:latin typeface="Grandesign Neue Serif"/>
                <a:cs typeface="Grandesign Neue Serif"/>
              </a:rPr>
              <a:t>ecosystem</a:t>
            </a:r>
            <a:endParaRPr lang="en-US" sz="900" dirty="0">
              <a:latin typeface="Grandesign Neue Serif"/>
              <a:cs typeface="Grandesign Neue Serif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430882" y="334380"/>
            <a:ext cx="851515" cy="34394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 smtClean="0">
                <a:latin typeface="Grandesign Neue Serif"/>
                <a:cs typeface="Grandesign Neue Serif"/>
              </a:rPr>
              <a:t>social</a:t>
            </a:r>
          </a:p>
          <a:p>
            <a:pPr>
              <a:lnSpc>
                <a:spcPct val="90000"/>
              </a:lnSpc>
            </a:pPr>
            <a:r>
              <a:rPr lang="en-US" sz="900" dirty="0" smtClean="0">
                <a:latin typeface="Grandesign Neue Serif"/>
                <a:cs typeface="Grandesign Neue Serif"/>
              </a:rPr>
              <a:t>address book</a:t>
            </a:r>
            <a:endParaRPr lang="en-US" sz="900" dirty="0">
              <a:latin typeface="Grandesign Neue Serif"/>
              <a:cs typeface="Grandesign Neue Serif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049537" y="334380"/>
            <a:ext cx="928459" cy="34394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 smtClean="0">
                <a:latin typeface="Grandesign Neue Serif"/>
                <a:cs typeface="Grandesign Neue Serif"/>
              </a:rPr>
              <a:t>in-</a:t>
            </a:r>
            <a:r>
              <a:rPr lang="en-US" sz="900" dirty="0" err="1" smtClean="0">
                <a:latin typeface="Grandesign Neue Serif"/>
                <a:cs typeface="Grandesign Neue Serif"/>
              </a:rPr>
              <a:t>cal</a:t>
            </a:r>
            <a:endParaRPr lang="en-US" sz="900" dirty="0" smtClean="0">
              <a:latin typeface="Grandesign Neue Serif"/>
              <a:cs typeface="Grandesign Neue Serif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Grandesign Neue Serif"/>
                <a:cs typeface="Grandesign Neue Serif"/>
              </a:rPr>
              <a:t>f</a:t>
            </a:r>
            <a:r>
              <a:rPr lang="en-US" sz="900" dirty="0" smtClean="0">
                <a:latin typeface="Grandesign Neue Serif"/>
                <a:cs typeface="Grandesign Neue Serif"/>
              </a:rPr>
              <a:t>riend updates</a:t>
            </a:r>
            <a:endParaRPr lang="en-US" sz="900" dirty="0">
              <a:latin typeface="Grandesign Neue Serif"/>
              <a:cs typeface="Grandesign Neue Serif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579557" y="1661078"/>
            <a:ext cx="607859" cy="46859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 smtClean="0">
                <a:latin typeface="Grandesign Neue Serif"/>
                <a:cs typeface="Grandesign Neue Serif"/>
              </a:rPr>
              <a:t>private</a:t>
            </a:r>
          </a:p>
          <a:p>
            <a:pPr>
              <a:lnSpc>
                <a:spcPct val="90000"/>
              </a:lnSpc>
            </a:pPr>
            <a:r>
              <a:rPr lang="en-US" sz="900" dirty="0" smtClean="0">
                <a:latin typeface="Grandesign Neue Serif"/>
                <a:cs typeface="Grandesign Neue Serif"/>
              </a:rPr>
              <a:t>location</a:t>
            </a:r>
          </a:p>
          <a:p>
            <a:pPr>
              <a:lnSpc>
                <a:spcPct val="90000"/>
              </a:lnSpc>
            </a:pPr>
            <a:r>
              <a:rPr lang="en-US" sz="900" dirty="0" smtClean="0">
                <a:latin typeface="Grandesign Neue Serif"/>
                <a:cs typeface="Grandesign Neue Serif"/>
              </a:rPr>
              <a:t>sharing</a:t>
            </a:r>
            <a:endParaRPr lang="en-US" sz="900" dirty="0">
              <a:latin typeface="Grandesign Neue Serif"/>
              <a:cs typeface="Grandesign Neue Serif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576345" y="334380"/>
            <a:ext cx="748923" cy="34394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 smtClean="0">
                <a:latin typeface="Grandesign Neue Serif"/>
                <a:cs typeface="Grandesign Neue Serif"/>
              </a:rPr>
              <a:t>my orange</a:t>
            </a:r>
          </a:p>
          <a:p>
            <a:pPr>
              <a:lnSpc>
                <a:spcPct val="90000"/>
              </a:lnSpc>
            </a:pPr>
            <a:r>
              <a:rPr lang="en-US" sz="900" dirty="0" smtClean="0">
                <a:latin typeface="Grandesign Neue Serif"/>
                <a:cs typeface="Grandesign Neue Serif"/>
              </a:rPr>
              <a:t>account</a:t>
            </a:r>
            <a:endParaRPr lang="en-US" sz="900" dirty="0">
              <a:latin typeface="Grandesign Neue Serif"/>
              <a:cs typeface="Grandesign Neue Serif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284998" y="334380"/>
            <a:ext cx="922586" cy="34394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 smtClean="0">
                <a:latin typeface="Grandesign Neue Serif"/>
                <a:cs typeface="Grandesign Neue Serif"/>
              </a:rPr>
              <a:t>multiplatform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Grandesign Neue Serif"/>
                <a:cs typeface="Grandesign Neue Serif"/>
              </a:rPr>
              <a:t>c</a:t>
            </a:r>
            <a:r>
              <a:rPr lang="en-US" sz="900" dirty="0" smtClean="0">
                <a:latin typeface="Grandesign Neue Serif"/>
                <a:cs typeface="Grandesign Neue Serif"/>
              </a:rPr>
              <a:t>ontacts book</a:t>
            </a:r>
            <a:endParaRPr lang="en-US" sz="900" dirty="0">
              <a:latin typeface="Grandesign Neue Serif"/>
              <a:cs typeface="Grandesign Neue Serif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8152048" y="334380"/>
            <a:ext cx="633507" cy="34394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 smtClean="0">
                <a:latin typeface="Grandesign Neue Serif"/>
                <a:cs typeface="Grandesign Neue Serif"/>
              </a:rPr>
              <a:t>contacts</a:t>
            </a:r>
          </a:p>
          <a:p>
            <a:pPr>
              <a:lnSpc>
                <a:spcPct val="90000"/>
              </a:lnSpc>
            </a:pPr>
            <a:r>
              <a:rPr lang="en-US" sz="900" dirty="0" smtClean="0">
                <a:latin typeface="Grandesign Neue Serif"/>
                <a:cs typeface="Grandesign Neue Serif"/>
              </a:rPr>
              <a:t>timeline</a:t>
            </a:r>
            <a:endParaRPr lang="en-US" sz="900" dirty="0">
              <a:latin typeface="Grandesign Neue Serif"/>
              <a:cs typeface="Grandesign Neue Serif"/>
            </a:endParaRPr>
          </a:p>
        </p:txBody>
      </p:sp>
      <p:sp>
        <p:nvSpPr>
          <p:cNvPr id="76" name="Right Brace 75"/>
          <p:cNvSpPr/>
          <p:nvPr/>
        </p:nvSpPr>
        <p:spPr>
          <a:xfrm rot="5400000">
            <a:off x="3755861" y="2526739"/>
            <a:ext cx="211360" cy="1624449"/>
          </a:xfrm>
          <a:prstGeom prst="rightBrace">
            <a:avLst>
              <a:gd name="adj1" fmla="val 40718"/>
              <a:gd name="adj2" fmla="val 50000"/>
            </a:avLst>
          </a:prstGeom>
          <a:ln w="57150" cap="rnd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3" name="Right Brace 82"/>
          <p:cNvSpPr/>
          <p:nvPr/>
        </p:nvSpPr>
        <p:spPr>
          <a:xfrm rot="5400000">
            <a:off x="6299370" y="2526739"/>
            <a:ext cx="211360" cy="1624449"/>
          </a:xfrm>
          <a:prstGeom prst="rightBrace">
            <a:avLst>
              <a:gd name="adj1" fmla="val 40718"/>
              <a:gd name="adj2" fmla="val 50000"/>
            </a:avLst>
          </a:prstGeom>
          <a:ln w="57150" cap="rnd" cmpd="sng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4" name="Right Brace 83"/>
          <p:cNvSpPr/>
          <p:nvPr/>
        </p:nvSpPr>
        <p:spPr>
          <a:xfrm rot="5400000">
            <a:off x="8062352" y="2526739"/>
            <a:ext cx="211360" cy="1624449"/>
          </a:xfrm>
          <a:prstGeom prst="rightBrace">
            <a:avLst>
              <a:gd name="adj1" fmla="val 40718"/>
              <a:gd name="adj2" fmla="val 50000"/>
            </a:avLst>
          </a:prstGeom>
          <a:ln w="57150" cap="rnd" cmpd="sng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397582" y="3790733"/>
            <a:ext cx="920151" cy="920152"/>
            <a:chOff x="5547627" y="3681243"/>
            <a:chExt cx="920151" cy="920152"/>
          </a:xfrm>
        </p:grpSpPr>
        <p:sp>
          <p:nvSpPr>
            <p:cNvPr id="85" name="Oval 84"/>
            <p:cNvSpPr/>
            <p:nvPr/>
          </p:nvSpPr>
          <p:spPr>
            <a:xfrm>
              <a:off x="5547627" y="3681243"/>
              <a:ext cx="920151" cy="92015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67000"/>
              </a:schemeClr>
            </a:solidFill>
            <a:ln>
              <a:noFill/>
            </a:ln>
            <a:effectLst>
              <a:reflection blurRad="6350" stA="54000" endA="300" endPos="24000" dir="5400000" sy="-100000" algn="bl" rotWithShape="0"/>
            </a:effectLst>
            <a:scene3d>
              <a:camera prst="obliqueTopRight"/>
              <a:lightRig rig="threePt" dir="tl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744737" y="4033597"/>
              <a:ext cx="54398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  <a:latin typeface="Arial"/>
                  <a:cs typeface="Arial"/>
                </a:rPr>
                <a:t>Content</a:t>
              </a:r>
              <a:endParaRPr lang="en-US" sz="8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87" name="Straight Connector 86"/>
          <p:cNvCxnSpPr/>
          <p:nvPr/>
        </p:nvCxnSpPr>
        <p:spPr>
          <a:xfrm>
            <a:off x="5123772" y="4058020"/>
            <a:ext cx="832807" cy="269432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5945631" y="3790733"/>
            <a:ext cx="920151" cy="920152"/>
            <a:chOff x="4366411" y="3681243"/>
            <a:chExt cx="920151" cy="920152"/>
          </a:xfrm>
        </p:grpSpPr>
        <p:sp>
          <p:nvSpPr>
            <p:cNvPr id="89" name="Oval 88"/>
            <p:cNvSpPr/>
            <p:nvPr/>
          </p:nvSpPr>
          <p:spPr>
            <a:xfrm>
              <a:off x="4366411" y="3681243"/>
              <a:ext cx="920151" cy="920152"/>
            </a:xfrm>
            <a:prstGeom prst="ellipse">
              <a:avLst/>
            </a:prstGeom>
            <a:solidFill>
              <a:schemeClr val="accent3">
                <a:alpha val="67000"/>
              </a:schemeClr>
            </a:solidFill>
            <a:ln>
              <a:noFill/>
            </a:ln>
            <a:effectLst>
              <a:reflection blurRad="6350" stA="54000" endA="300" endPos="24000" dir="5400000" sy="-100000" algn="bl" rotWithShape="0"/>
            </a:effectLst>
            <a:scene3d>
              <a:camera prst="obliqueTopRight"/>
              <a:lightRig rig="threePt" dir="tl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496291" y="4033597"/>
              <a:ext cx="70343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 smtClean="0">
                  <a:solidFill>
                    <a:srgbClr val="000000"/>
                  </a:solidFill>
                  <a:latin typeface="Arial"/>
                  <a:cs typeface="Arial"/>
                </a:rPr>
                <a:t>Community</a:t>
              </a:r>
              <a:endParaRPr lang="en-US" sz="8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91" name="Straight Connector 90"/>
          <p:cNvCxnSpPr/>
          <p:nvPr/>
        </p:nvCxnSpPr>
        <p:spPr>
          <a:xfrm flipV="1">
            <a:off x="4317733" y="4071612"/>
            <a:ext cx="480299" cy="199343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ight Brace 91"/>
          <p:cNvSpPr/>
          <p:nvPr/>
        </p:nvSpPr>
        <p:spPr>
          <a:xfrm rot="5400000">
            <a:off x="5030693" y="2994965"/>
            <a:ext cx="211360" cy="688925"/>
          </a:xfrm>
          <a:prstGeom prst="rightBrace">
            <a:avLst>
              <a:gd name="adj1" fmla="val 40718"/>
              <a:gd name="adj2" fmla="val 50000"/>
            </a:avLst>
          </a:prstGeom>
          <a:ln w="57150" cap="rnd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924812" y="1789118"/>
            <a:ext cx="768679" cy="34394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 smtClean="0">
                <a:latin typeface="Grandesign Neue Serif"/>
                <a:cs typeface="Grandesign Neue Serif"/>
              </a:rPr>
              <a:t>mobile</a:t>
            </a:r>
          </a:p>
          <a:p>
            <a:pPr>
              <a:lnSpc>
                <a:spcPct val="90000"/>
              </a:lnSpc>
            </a:pPr>
            <a:r>
              <a:rPr lang="en-US" sz="900" dirty="0" smtClean="0">
                <a:latin typeface="Grandesign Neue Serif"/>
                <a:cs typeface="Grandesign Neue Serif"/>
              </a:rPr>
              <a:t>advertising</a:t>
            </a:r>
            <a:endParaRPr lang="en-US" sz="900" dirty="0">
              <a:latin typeface="Grandesign Neue Serif"/>
              <a:cs typeface="Grandesign Neue Serif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957913" y="2129668"/>
            <a:ext cx="672612" cy="89895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2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8663967" y="4860776"/>
            <a:ext cx="499696" cy="160735"/>
            <a:chOff x="9381698" y="5756280"/>
            <a:chExt cx="499696" cy="214313"/>
          </a:xfrm>
          <a:noFill/>
        </p:grpSpPr>
        <p:sp>
          <p:nvSpPr>
            <p:cNvPr id="8" name="Rectangle 7"/>
            <p:cNvSpPr/>
            <p:nvPr/>
          </p:nvSpPr>
          <p:spPr>
            <a:xfrm>
              <a:off x="9381698" y="5756280"/>
              <a:ext cx="499696" cy="2143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000" dirty="0"/>
            </a:p>
          </p:txBody>
        </p:sp>
        <p:sp>
          <p:nvSpPr>
            <p:cNvPr id="9" name="Slide Number Placeholder 9"/>
            <p:cNvSpPr txBox="1">
              <a:spLocks/>
            </p:cNvSpPr>
            <p:nvPr/>
          </p:nvSpPr>
          <p:spPr bwMode="auto">
            <a:xfrm>
              <a:off x="9381699" y="5773743"/>
              <a:ext cx="430823" cy="1809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000">
                  <a:solidFill>
                    <a:schemeClr val="tx1"/>
                  </a:solidFill>
                  <a:latin typeface="Helvetica Neue Light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Helvetica Neue Light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Helvetica Neue Light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Helvetica Neue Light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Helvetica Neue Light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Helvetica Neue Light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Helvetica Neue Light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Helvetica Neue Light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Helvetica Neue Light" charset="0"/>
                  <a:ea typeface="ＭＳ Ｐゴシック" charset="0"/>
                </a:defRPr>
              </a:lvl9pPr>
            </a:lstStyle>
            <a:p>
              <a:pPr algn="r" eaLnBrk="1" hangingPunct="1"/>
              <a:fld id="{33654C2E-4A64-9D4C-BE68-1AF3066A24A1}" type="slidenum">
                <a:rPr lang="en-GB" sz="1050">
                  <a:cs typeface="Arial" charset="0"/>
                </a:rPr>
                <a:pPr algn="r" eaLnBrk="1" hangingPunct="1"/>
                <a:t>5</a:t>
              </a:fld>
              <a:endParaRPr lang="en-GB" sz="1050">
                <a:cs typeface="Arial" charset="0"/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384564" y="1249518"/>
            <a:ext cx="2038138" cy="605294"/>
          </a:xfrm>
          <a:prstGeom prst="rect">
            <a:avLst/>
          </a:prstGeom>
          <a:effectLst/>
        </p:spPr>
        <p:txBody>
          <a:bodyPr wrap="none" anchor="b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4000" dirty="0" smtClean="0">
                <a:solidFill>
                  <a:schemeClr val="accent2"/>
                </a:solidFill>
                <a:effectLst>
                  <a:reflection stA="79000" endPos="0" dir="5400000" sy="-100000" algn="bl" rotWithShape="0"/>
                </a:effectLst>
                <a:latin typeface="League Gothic Regular"/>
                <a:cs typeface="League Gothic Regular"/>
              </a:rPr>
              <a:t>TO GET BUYIN</a:t>
            </a:r>
            <a:endParaRPr lang="en-US" sz="4000" dirty="0">
              <a:solidFill>
                <a:schemeClr val="accent2"/>
              </a:solidFill>
              <a:effectLst>
                <a:reflection stA="50000" endPos="75000" dist="12700" dir="5400000" sy="-100000" algn="bl" rotWithShape="0"/>
              </a:effectLst>
              <a:latin typeface="League Gothic Regular"/>
              <a:cs typeface="League Gothic Regular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1728" y="1695678"/>
            <a:ext cx="2150974" cy="79611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stA="79000" endPos="0" dir="5400000" sy="-100000" algn="bl" rotWithShape="0"/>
                </a:effectLst>
                <a:latin typeface="League Gothic Regular"/>
                <a:cs typeface="League Gothic Regular"/>
              </a:rPr>
              <a:t>I HAD TO “VOLTRON”</a:t>
            </a:r>
          </a:p>
          <a:p>
            <a:pPr algn="ctr">
              <a:lnSpc>
                <a:spcPct val="80000"/>
              </a:lnSpc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stA="79000" endPos="0" dir="5400000" sy="-100000" algn="bl" rotWithShape="0"/>
                </a:effectLst>
                <a:latin typeface="League Gothic Regular"/>
                <a:cs typeface="League Gothic Regular"/>
              </a:rPr>
              <a:t>THE DELIVERY (SEE)  </a:t>
            </a:r>
            <a:endParaRPr lang="en-US" sz="2800" dirty="0">
              <a:solidFill>
                <a:srgbClr val="94C217"/>
              </a:solidFill>
              <a:effectLst>
                <a:reflection stA="50000" endPos="75000" dist="12700" dir="5400000" sy="-100000" algn="bl" rotWithShape="0"/>
              </a:effectLst>
              <a:latin typeface="League Gothic Regular"/>
              <a:cs typeface="League Gothic Regular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773245" y="778587"/>
            <a:ext cx="0" cy="3629798"/>
          </a:xfrm>
          <a:prstGeom prst="line">
            <a:avLst/>
          </a:prstGeom>
          <a:ln w="6350" cmpd="sng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33411" y="3084854"/>
            <a:ext cx="1694850" cy="16617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3090818" y="2122288"/>
            <a:ext cx="5701993" cy="2010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600" dirty="0"/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3090818" y="1368757"/>
            <a:ext cx="5701993" cy="6861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600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3090816" y="4133122"/>
            <a:ext cx="5701994" cy="0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714431" y="4205513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smtClean="0">
                <a:solidFill>
                  <a:srgbClr val="000000"/>
                </a:solidFill>
              </a:rPr>
              <a:t>Oct</a:t>
            </a:r>
          </a:p>
          <a:p>
            <a:pPr algn="ctr"/>
            <a:r>
              <a:rPr lang="en-US" sz="900" dirty="0" smtClean="0">
                <a:solidFill>
                  <a:srgbClr val="000000"/>
                </a:solidFill>
              </a:rPr>
              <a:t>06</a:t>
            </a:r>
            <a:endParaRPr lang="en-US" sz="900" dirty="0"/>
          </a:p>
        </p:txBody>
      </p:sp>
      <p:sp>
        <p:nvSpPr>
          <p:cNvPr id="47" name="Rectangle 46"/>
          <p:cNvSpPr/>
          <p:nvPr/>
        </p:nvSpPr>
        <p:spPr>
          <a:xfrm>
            <a:off x="7173118" y="4205513"/>
            <a:ext cx="395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smtClean="0">
                <a:solidFill>
                  <a:srgbClr val="000000"/>
                </a:solidFill>
              </a:rPr>
              <a:t>Sep</a:t>
            </a:r>
          </a:p>
          <a:p>
            <a:pPr algn="ctr"/>
            <a:r>
              <a:rPr lang="en-US" sz="900" dirty="0" smtClean="0">
                <a:solidFill>
                  <a:srgbClr val="000000"/>
                </a:solidFill>
              </a:rPr>
              <a:t>07</a:t>
            </a:r>
            <a:endParaRPr lang="en-US" sz="900" dirty="0"/>
          </a:p>
        </p:txBody>
      </p:sp>
      <p:sp>
        <p:nvSpPr>
          <p:cNvPr id="48" name="Rectangle 47"/>
          <p:cNvSpPr/>
          <p:nvPr/>
        </p:nvSpPr>
        <p:spPr>
          <a:xfrm>
            <a:off x="8402380" y="4205513"/>
            <a:ext cx="42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smtClean="0">
                <a:solidFill>
                  <a:srgbClr val="000000"/>
                </a:solidFill>
              </a:rPr>
              <a:t>Dec</a:t>
            </a:r>
          </a:p>
          <a:p>
            <a:pPr algn="ctr"/>
            <a:r>
              <a:rPr lang="en-US" sz="900" dirty="0" smtClean="0">
                <a:solidFill>
                  <a:srgbClr val="000000"/>
                </a:solidFill>
              </a:rPr>
              <a:t>07</a:t>
            </a:r>
            <a:endParaRPr lang="en-US" sz="900" dirty="0"/>
          </a:p>
        </p:txBody>
      </p:sp>
      <p:sp>
        <p:nvSpPr>
          <p:cNvPr id="51" name="Rectangle 50"/>
          <p:cNvSpPr/>
          <p:nvPr/>
        </p:nvSpPr>
        <p:spPr>
          <a:xfrm>
            <a:off x="3138864" y="1483334"/>
            <a:ext cx="421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rgbClr val="000000"/>
                </a:solidFill>
                <a:latin typeface="Arial"/>
                <a:cs typeface="Arial"/>
              </a:rPr>
              <a:t>FOX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138861" y="2222618"/>
            <a:ext cx="90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rgbClr val="000000"/>
                </a:solidFill>
                <a:latin typeface="Arial"/>
                <a:cs typeface="Arial"/>
              </a:rPr>
              <a:t>Orange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Arial"/>
                <a:cs typeface="Arial"/>
              </a:rPr>
              <a:t>Address Book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138867" y="2922591"/>
            <a:ext cx="74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rgbClr val="000000"/>
                </a:solidFill>
                <a:latin typeface="Arial"/>
                <a:cs typeface="Arial"/>
              </a:rPr>
              <a:t>Messaging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Arial"/>
                <a:cs typeface="Arial"/>
              </a:rPr>
              <a:t>&amp; IM Chat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138865" y="3543817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rgbClr val="000000"/>
                </a:solidFill>
                <a:latin typeface="Arial"/>
                <a:cs typeface="Arial"/>
              </a:rPr>
              <a:t>Content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Arial"/>
                <a:cs typeface="Arial"/>
              </a:rPr>
              <a:t>Sharing (via IMS)</a:t>
            </a:r>
          </a:p>
        </p:txBody>
      </p:sp>
      <p:cxnSp>
        <p:nvCxnSpPr>
          <p:cNvPr id="62" name="Straight Connector 61"/>
          <p:cNvCxnSpPr/>
          <p:nvPr/>
        </p:nvCxnSpPr>
        <p:spPr>
          <a:xfrm>
            <a:off x="4624755" y="1601095"/>
            <a:ext cx="2749045" cy="0"/>
          </a:xfrm>
          <a:prstGeom prst="line">
            <a:avLst/>
          </a:prstGeom>
          <a:ln w="6350" cmpd="sng">
            <a:solidFill>
              <a:schemeClr val="tx1">
                <a:lumMod val="85000"/>
                <a:lumOff val="1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897602" y="1598747"/>
            <a:ext cx="727148" cy="0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7694074" y="1632427"/>
            <a:ext cx="7961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i="1" dirty="0" smtClean="0">
                <a:solidFill>
                  <a:srgbClr val="FF0000"/>
                </a:solidFill>
                <a:latin typeface="Arial"/>
                <a:cs typeface="Arial"/>
              </a:rPr>
              <a:t>The Goal</a:t>
            </a:r>
            <a:endParaRPr lang="en-US" sz="1050" b="1" i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7373800" y="1605343"/>
            <a:ext cx="1231773" cy="0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7838277" y="1388203"/>
            <a:ext cx="81775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00" b="1" dirty="0" smtClean="0">
                <a:solidFill>
                  <a:srgbClr val="000000"/>
                </a:solidFill>
                <a:latin typeface="Arial"/>
                <a:cs typeface="Arial"/>
              </a:rPr>
              <a:t>£</a:t>
            </a:r>
            <a:r>
              <a:rPr lang="en-US" sz="800" b="1" dirty="0">
                <a:solidFill>
                  <a:srgbClr val="000000"/>
                </a:solidFill>
                <a:latin typeface="Arial"/>
                <a:cs typeface="Arial"/>
              </a:rPr>
              <a:t>40K, Dec 07</a:t>
            </a:r>
          </a:p>
        </p:txBody>
      </p:sp>
      <p:cxnSp>
        <p:nvCxnSpPr>
          <p:cNvPr id="73" name="Straight Connector 72"/>
          <p:cNvCxnSpPr/>
          <p:nvPr/>
        </p:nvCxnSpPr>
        <p:spPr>
          <a:xfrm>
            <a:off x="5573236" y="2364852"/>
            <a:ext cx="1818968" cy="0"/>
          </a:xfrm>
          <a:prstGeom prst="line">
            <a:avLst/>
          </a:prstGeom>
          <a:ln>
            <a:solidFill>
              <a:srgbClr val="93B714"/>
            </a:solidFill>
            <a:headEnd type="non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756024" y="3049823"/>
            <a:ext cx="1432971" cy="0"/>
          </a:xfrm>
          <a:prstGeom prst="line">
            <a:avLst/>
          </a:prstGeom>
          <a:ln>
            <a:solidFill>
              <a:srgbClr val="93B714"/>
            </a:solidFill>
            <a:headEnd type="non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728418" y="3678910"/>
            <a:ext cx="1303923" cy="0"/>
          </a:xfrm>
          <a:prstGeom prst="line">
            <a:avLst/>
          </a:prstGeom>
          <a:ln>
            <a:solidFill>
              <a:srgbClr val="93B714"/>
            </a:solidFill>
            <a:headEnd type="non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7023133" y="1765313"/>
            <a:ext cx="533358" cy="1915694"/>
          </a:xfrm>
          <a:prstGeom prst="line">
            <a:avLst/>
          </a:prstGeom>
          <a:ln>
            <a:headEnd type="triangl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3854143" y="1377781"/>
            <a:ext cx="81775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00" b="1" dirty="0" smtClean="0">
                <a:latin typeface="Arial"/>
                <a:cs typeface="Arial"/>
              </a:rPr>
              <a:t>£</a:t>
            </a:r>
            <a:r>
              <a:rPr lang="en-US" sz="800" b="1" dirty="0">
                <a:latin typeface="Arial"/>
                <a:cs typeface="Arial"/>
              </a:rPr>
              <a:t>42K, Dec </a:t>
            </a:r>
            <a:r>
              <a:rPr lang="en-US" sz="800" b="1" dirty="0" smtClean="0">
                <a:latin typeface="Arial"/>
                <a:cs typeface="Arial"/>
              </a:rPr>
              <a:t>06</a:t>
            </a:r>
            <a:endParaRPr lang="en-US" sz="800" b="1" dirty="0">
              <a:latin typeface="Arial"/>
              <a:cs typeface="Arial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392709" y="2357717"/>
            <a:ext cx="12008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00" dirty="0" smtClean="0">
                <a:solidFill>
                  <a:srgbClr val="000000"/>
                </a:solidFill>
                <a:latin typeface="Arial"/>
                <a:cs typeface="Arial"/>
              </a:rPr>
              <a:t>concept,</a:t>
            </a:r>
          </a:p>
          <a:p>
            <a:pPr algn="r"/>
            <a:r>
              <a:rPr lang="en-US" sz="800" dirty="0" smtClean="0">
                <a:solidFill>
                  <a:srgbClr val="000000"/>
                </a:solidFill>
                <a:latin typeface="Arial"/>
                <a:cs typeface="Arial"/>
              </a:rPr>
              <a:t>usecases, </a:t>
            </a:r>
            <a:r>
              <a:rPr lang="en-US" sz="800" dirty="0" smtClean="0">
                <a:solidFill>
                  <a:srgbClr val="000000"/>
                </a:solidFill>
                <a:latin typeface="Grandesign Neue Serif"/>
                <a:cs typeface="Grandesign Neue Serif"/>
              </a:rPr>
              <a:t>wireframes</a:t>
            </a:r>
          </a:p>
        </p:txBody>
      </p:sp>
      <p:sp>
        <p:nvSpPr>
          <p:cNvPr id="89" name="Rectangle 88"/>
          <p:cNvSpPr/>
          <p:nvPr/>
        </p:nvSpPr>
        <p:spPr>
          <a:xfrm>
            <a:off x="4404291" y="3051024"/>
            <a:ext cx="13307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00" dirty="0">
                <a:solidFill>
                  <a:srgbClr val="000000"/>
                </a:solidFill>
                <a:latin typeface="Arial"/>
                <a:cs typeface="Arial"/>
              </a:rPr>
              <a:t>u</a:t>
            </a:r>
            <a:r>
              <a:rPr lang="en-US" sz="800" dirty="0" smtClean="0">
                <a:solidFill>
                  <a:srgbClr val="000000"/>
                </a:solidFill>
                <a:latin typeface="Arial"/>
                <a:cs typeface="Arial"/>
              </a:rPr>
              <a:t>secases,</a:t>
            </a:r>
          </a:p>
          <a:p>
            <a:pPr algn="r"/>
            <a:r>
              <a:rPr lang="en-US" sz="800" dirty="0">
                <a:solidFill>
                  <a:srgbClr val="000000"/>
                </a:solidFill>
                <a:latin typeface="Arial"/>
                <a:cs typeface="Arial"/>
              </a:rPr>
              <a:t>w</a:t>
            </a:r>
            <a:r>
              <a:rPr lang="en-US" sz="800" dirty="0" smtClean="0">
                <a:solidFill>
                  <a:srgbClr val="000000"/>
                </a:solidFill>
                <a:latin typeface="Arial"/>
                <a:cs typeface="Arial"/>
              </a:rPr>
              <a:t>ireframes, product spec</a:t>
            </a:r>
          </a:p>
        </p:txBody>
      </p:sp>
      <p:sp>
        <p:nvSpPr>
          <p:cNvPr id="90" name="Rectangle 89"/>
          <p:cNvSpPr/>
          <p:nvPr/>
        </p:nvSpPr>
        <p:spPr>
          <a:xfrm>
            <a:off x="4905836" y="3671805"/>
            <a:ext cx="8291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00" dirty="0">
                <a:solidFill>
                  <a:srgbClr val="000000"/>
                </a:solidFill>
                <a:latin typeface="Arial"/>
                <a:cs typeface="Arial"/>
              </a:rPr>
              <a:t>u</a:t>
            </a:r>
            <a:r>
              <a:rPr lang="en-US" sz="800" dirty="0" smtClean="0">
                <a:solidFill>
                  <a:srgbClr val="000000"/>
                </a:solidFill>
                <a:latin typeface="Arial"/>
                <a:cs typeface="Arial"/>
              </a:rPr>
              <a:t>secases,</a:t>
            </a:r>
          </a:p>
          <a:p>
            <a:pPr algn="r"/>
            <a:r>
              <a:rPr lang="en-US" sz="800" dirty="0" smtClean="0">
                <a:solidFill>
                  <a:srgbClr val="000000"/>
                </a:solidFill>
                <a:latin typeface="Arial"/>
                <a:cs typeface="Arial"/>
              </a:rPr>
              <a:t>position paper</a:t>
            </a:r>
          </a:p>
        </p:txBody>
      </p:sp>
      <p:sp>
        <p:nvSpPr>
          <p:cNvPr id="91" name="Rectangle 90"/>
          <p:cNvSpPr/>
          <p:nvPr/>
        </p:nvSpPr>
        <p:spPr>
          <a:xfrm>
            <a:off x="3755906" y="1596679"/>
            <a:ext cx="9159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00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lang="en-US" sz="800" dirty="0" smtClean="0">
                <a:solidFill>
                  <a:srgbClr val="000000"/>
                </a:solidFill>
                <a:latin typeface="Arial"/>
                <a:cs typeface="Arial"/>
              </a:rPr>
              <a:t>oncept, user</a:t>
            </a:r>
          </a:p>
          <a:p>
            <a:pPr algn="r"/>
            <a:r>
              <a:rPr lang="en-US" sz="800" dirty="0" smtClean="0">
                <a:solidFill>
                  <a:srgbClr val="000000"/>
                </a:solidFill>
                <a:latin typeface="Arial"/>
                <a:cs typeface="Arial"/>
              </a:rPr>
              <a:t>journeys, demo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781589" y="2136427"/>
            <a:ext cx="8119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00" b="1" dirty="0" smtClean="0">
                <a:latin typeface="Arial"/>
                <a:cs typeface="Arial"/>
              </a:rPr>
              <a:t>£</a:t>
            </a:r>
            <a:r>
              <a:rPr lang="en-US" sz="800" b="1" dirty="0">
                <a:latin typeface="Arial"/>
                <a:cs typeface="Arial"/>
              </a:rPr>
              <a:t>35K, Mar </a:t>
            </a:r>
            <a:r>
              <a:rPr lang="en-US" sz="800" b="1" dirty="0" smtClean="0">
                <a:latin typeface="Arial"/>
                <a:cs typeface="Arial"/>
              </a:rPr>
              <a:t>07</a:t>
            </a:r>
            <a:endParaRPr lang="en-US" sz="800" b="1" dirty="0">
              <a:latin typeface="Arial"/>
              <a:cs typeface="Arial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932581" y="2824364"/>
            <a:ext cx="8024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00" b="1" dirty="0" smtClean="0">
                <a:latin typeface="Arial"/>
                <a:cs typeface="Arial"/>
              </a:rPr>
              <a:t>£</a:t>
            </a:r>
            <a:r>
              <a:rPr lang="en-US" sz="800" b="1" dirty="0">
                <a:latin typeface="Arial"/>
                <a:cs typeface="Arial"/>
              </a:rPr>
              <a:t>32K, Apr </a:t>
            </a:r>
            <a:r>
              <a:rPr lang="en-US" sz="800" b="1" dirty="0" smtClean="0">
                <a:latin typeface="Arial"/>
                <a:cs typeface="Arial"/>
              </a:rPr>
              <a:t>07</a:t>
            </a:r>
            <a:endParaRPr lang="en-US" sz="800" b="1" dirty="0">
              <a:latin typeface="Arial"/>
              <a:cs typeface="Arial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932581" y="3464310"/>
            <a:ext cx="8024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00" b="1" dirty="0" smtClean="0">
                <a:latin typeface="Arial"/>
                <a:cs typeface="Arial"/>
              </a:rPr>
              <a:t>£</a:t>
            </a:r>
            <a:r>
              <a:rPr lang="en-US" sz="800" b="1" dirty="0">
                <a:latin typeface="Arial"/>
                <a:cs typeface="Arial"/>
              </a:rPr>
              <a:t>30K, Apr </a:t>
            </a:r>
            <a:r>
              <a:rPr lang="en-US" sz="800" b="1" dirty="0" smtClean="0">
                <a:latin typeface="Arial"/>
                <a:cs typeface="Arial"/>
              </a:rPr>
              <a:t>07</a:t>
            </a:r>
            <a:endParaRPr lang="en-US" sz="800" b="1" dirty="0">
              <a:latin typeface="Arial"/>
              <a:cs typeface="Arial"/>
            </a:endParaRPr>
          </a:p>
        </p:txBody>
      </p:sp>
      <p:cxnSp>
        <p:nvCxnSpPr>
          <p:cNvPr id="101" name="Straight Connector 100"/>
          <p:cNvCxnSpPr/>
          <p:nvPr/>
        </p:nvCxnSpPr>
        <p:spPr>
          <a:xfrm>
            <a:off x="4827680" y="2357710"/>
            <a:ext cx="727148" cy="0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5001264" y="3051015"/>
            <a:ext cx="727148" cy="0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001264" y="3680971"/>
            <a:ext cx="727148" cy="0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3266158" y="696870"/>
            <a:ext cx="2010409" cy="669844"/>
            <a:chOff x="3450043" y="457592"/>
            <a:chExt cx="1849899" cy="669844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5253926" y="530781"/>
              <a:ext cx="0" cy="425106"/>
            </a:xfrm>
            <a:prstGeom prst="line">
              <a:avLst/>
            </a:prstGeom>
            <a:ln w="6350" cmpd="sng">
              <a:solidFill>
                <a:schemeClr val="bg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AutoShape 122"/>
            <p:cNvSpPr>
              <a:spLocks noChangeArrowheads="1"/>
            </p:cNvSpPr>
            <p:nvPr/>
          </p:nvSpPr>
          <p:spPr bwMode="auto">
            <a:xfrm>
              <a:off x="3496058" y="457592"/>
              <a:ext cx="1785477" cy="669844"/>
            </a:xfrm>
            <a:custGeom>
              <a:avLst/>
              <a:gdLst/>
              <a:ahLst/>
              <a:cxnLst/>
              <a:rect l="l" t="t" r="r" b="b"/>
              <a:pathLst>
                <a:path w="2099723" h="754844">
                  <a:moveTo>
                    <a:pt x="277063" y="0"/>
                  </a:moveTo>
                  <a:lnTo>
                    <a:pt x="1822660" y="0"/>
                  </a:lnTo>
                  <a:cubicBezTo>
                    <a:pt x="1975678" y="0"/>
                    <a:pt x="2099723" y="124045"/>
                    <a:pt x="2099723" y="277063"/>
                  </a:cubicBezTo>
                  <a:lnTo>
                    <a:pt x="2099723" y="357180"/>
                  </a:lnTo>
                  <a:cubicBezTo>
                    <a:pt x="2099723" y="510198"/>
                    <a:pt x="1975678" y="634243"/>
                    <a:pt x="1822660" y="634243"/>
                  </a:cubicBezTo>
                  <a:lnTo>
                    <a:pt x="1179759" y="634243"/>
                  </a:lnTo>
                  <a:lnTo>
                    <a:pt x="1037026" y="754844"/>
                  </a:lnTo>
                  <a:lnTo>
                    <a:pt x="894293" y="634243"/>
                  </a:lnTo>
                  <a:lnTo>
                    <a:pt x="277063" y="634243"/>
                  </a:lnTo>
                  <a:cubicBezTo>
                    <a:pt x="124045" y="634243"/>
                    <a:pt x="0" y="510198"/>
                    <a:pt x="0" y="357180"/>
                  </a:cubicBezTo>
                  <a:lnTo>
                    <a:pt x="0" y="277063"/>
                  </a:lnTo>
                  <a:cubicBezTo>
                    <a:pt x="0" y="124045"/>
                    <a:pt x="124045" y="0"/>
                    <a:pt x="277063" y="0"/>
                  </a:cubicBezTo>
                  <a:close/>
                </a:path>
              </a:pathLst>
            </a:custGeom>
            <a:solidFill>
              <a:schemeClr val="tx2">
                <a:lumMod val="90000"/>
                <a:lumOff val="10000"/>
                <a:alpha val="59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1414" tIns="45706" rIns="91414" bIns="45706" anchor="ctr" anchorCtr="0"/>
            <a:lstStyle/>
            <a:p>
              <a:pPr marL="1588" lvl="2">
                <a:spcBef>
                  <a:spcPts val="150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80000"/>
              </a:pPr>
              <a:endParaRPr lang="en-US" sz="9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450043" y="477682"/>
              <a:ext cx="1849899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 smtClean="0">
                  <a:solidFill>
                    <a:srgbClr val="FFFFFF"/>
                  </a:solidFill>
                  <a:latin typeface="Arial"/>
                  <a:cs typeface="Arial"/>
                </a:rPr>
                <a:t>1. FOX roared , but not everyone embraced it – business politics, competing projects &amp; budgets</a:t>
              </a:r>
              <a:endParaRPr lang="en-US" sz="9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080523" y="672285"/>
            <a:ext cx="1800081" cy="669844"/>
            <a:chOff x="6581895" y="779697"/>
            <a:chExt cx="1800081" cy="669844"/>
          </a:xfrm>
        </p:grpSpPr>
        <p:sp>
          <p:nvSpPr>
            <p:cNvPr id="121" name="AutoShape 122"/>
            <p:cNvSpPr>
              <a:spLocks noChangeArrowheads="1"/>
            </p:cNvSpPr>
            <p:nvPr/>
          </p:nvSpPr>
          <p:spPr bwMode="auto">
            <a:xfrm>
              <a:off x="6598310" y="779697"/>
              <a:ext cx="1783656" cy="669844"/>
            </a:xfrm>
            <a:custGeom>
              <a:avLst/>
              <a:gdLst/>
              <a:ahLst/>
              <a:cxnLst/>
              <a:rect l="l" t="t" r="r" b="b"/>
              <a:pathLst>
                <a:path w="2099723" h="754844">
                  <a:moveTo>
                    <a:pt x="277063" y="0"/>
                  </a:moveTo>
                  <a:lnTo>
                    <a:pt x="1822660" y="0"/>
                  </a:lnTo>
                  <a:cubicBezTo>
                    <a:pt x="1975678" y="0"/>
                    <a:pt x="2099723" y="124045"/>
                    <a:pt x="2099723" y="277063"/>
                  </a:cubicBezTo>
                  <a:lnTo>
                    <a:pt x="2099723" y="357180"/>
                  </a:lnTo>
                  <a:cubicBezTo>
                    <a:pt x="2099723" y="510198"/>
                    <a:pt x="1975678" y="634243"/>
                    <a:pt x="1822660" y="634243"/>
                  </a:cubicBezTo>
                  <a:lnTo>
                    <a:pt x="1179759" y="634243"/>
                  </a:lnTo>
                  <a:lnTo>
                    <a:pt x="1037026" y="754844"/>
                  </a:lnTo>
                  <a:lnTo>
                    <a:pt x="894293" y="634243"/>
                  </a:lnTo>
                  <a:lnTo>
                    <a:pt x="277063" y="634243"/>
                  </a:lnTo>
                  <a:cubicBezTo>
                    <a:pt x="124045" y="634243"/>
                    <a:pt x="0" y="510198"/>
                    <a:pt x="0" y="357180"/>
                  </a:cubicBezTo>
                  <a:lnTo>
                    <a:pt x="0" y="277063"/>
                  </a:lnTo>
                  <a:cubicBezTo>
                    <a:pt x="0" y="124045"/>
                    <a:pt x="124045" y="0"/>
                    <a:pt x="277063" y="0"/>
                  </a:cubicBezTo>
                  <a:close/>
                </a:path>
              </a:pathLst>
            </a:custGeom>
            <a:solidFill>
              <a:schemeClr val="tx2">
                <a:lumMod val="90000"/>
                <a:lumOff val="10000"/>
                <a:alpha val="59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1414" tIns="45706" rIns="91414" bIns="45706" anchor="ctr" anchorCtr="0"/>
            <a:lstStyle/>
            <a:p>
              <a:pPr marL="1588" lvl="2">
                <a:spcBef>
                  <a:spcPts val="150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80000"/>
              </a:pPr>
              <a:endParaRPr lang="en-US" sz="9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6581895" y="801438"/>
              <a:ext cx="1800081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 smtClean="0">
                  <a:solidFill>
                    <a:srgbClr val="FFFFFF"/>
                  </a:solidFill>
                  <a:latin typeface="Arial"/>
                  <a:cs typeface="Arial"/>
                </a:rPr>
                <a:t>4. I then brought the </a:t>
              </a:r>
              <a:r>
                <a:rPr lang="en-US" sz="900" dirty="0">
                  <a:solidFill>
                    <a:srgbClr val="FFFFFF"/>
                  </a:solidFill>
                  <a:latin typeface="Arial"/>
                  <a:cs typeface="Arial"/>
                </a:rPr>
                <a:t>projects together later </a:t>
              </a:r>
              <a:r>
                <a:rPr lang="en-US" sz="900" dirty="0" smtClean="0">
                  <a:solidFill>
                    <a:srgbClr val="FFFFFF"/>
                  </a:solidFill>
                  <a:latin typeface="Arial"/>
                  <a:cs typeface="Arial"/>
                </a:rPr>
                <a:t>to launch a </a:t>
              </a:r>
              <a:r>
                <a:rPr lang="en-US" sz="900" dirty="0">
                  <a:solidFill>
                    <a:srgbClr val="FFFFFF"/>
                  </a:solidFill>
                  <a:latin typeface="Arial"/>
                  <a:cs typeface="Arial"/>
                </a:rPr>
                <a:t>v1 </a:t>
              </a:r>
              <a:r>
                <a:rPr lang="en-US" sz="900" dirty="0" smtClean="0">
                  <a:solidFill>
                    <a:srgbClr val="FFFFFF"/>
                  </a:solidFill>
                  <a:latin typeface="Arial"/>
                  <a:cs typeface="Arial"/>
                </a:rPr>
                <a:t>proposition with funding</a:t>
              </a:r>
              <a:endParaRPr lang="en-US" sz="9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83900" y="2706623"/>
            <a:ext cx="1925116" cy="669844"/>
            <a:chOff x="1296515" y="62272"/>
            <a:chExt cx="1925116" cy="669844"/>
          </a:xfrm>
        </p:grpSpPr>
        <p:sp>
          <p:nvSpPr>
            <p:cNvPr id="124" name="AutoShape 122"/>
            <p:cNvSpPr>
              <a:spLocks noChangeArrowheads="1"/>
            </p:cNvSpPr>
            <p:nvPr/>
          </p:nvSpPr>
          <p:spPr bwMode="auto">
            <a:xfrm>
              <a:off x="1296515" y="62272"/>
              <a:ext cx="1925116" cy="669844"/>
            </a:xfrm>
            <a:custGeom>
              <a:avLst/>
              <a:gdLst/>
              <a:ahLst/>
              <a:cxnLst/>
              <a:rect l="l" t="t" r="r" b="b"/>
              <a:pathLst>
                <a:path w="2099723" h="754844">
                  <a:moveTo>
                    <a:pt x="277063" y="0"/>
                  </a:moveTo>
                  <a:lnTo>
                    <a:pt x="1822660" y="0"/>
                  </a:lnTo>
                  <a:cubicBezTo>
                    <a:pt x="1975678" y="0"/>
                    <a:pt x="2099723" y="124045"/>
                    <a:pt x="2099723" y="277063"/>
                  </a:cubicBezTo>
                  <a:lnTo>
                    <a:pt x="2099723" y="357180"/>
                  </a:lnTo>
                  <a:cubicBezTo>
                    <a:pt x="2099723" y="510198"/>
                    <a:pt x="1975678" y="634243"/>
                    <a:pt x="1822660" y="634243"/>
                  </a:cubicBezTo>
                  <a:lnTo>
                    <a:pt x="1179759" y="634243"/>
                  </a:lnTo>
                  <a:lnTo>
                    <a:pt x="1037026" y="754844"/>
                  </a:lnTo>
                  <a:lnTo>
                    <a:pt x="894293" y="634243"/>
                  </a:lnTo>
                  <a:lnTo>
                    <a:pt x="277063" y="634243"/>
                  </a:lnTo>
                  <a:cubicBezTo>
                    <a:pt x="124045" y="634243"/>
                    <a:pt x="0" y="510198"/>
                    <a:pt x="0" y="357180"/>
                  </a:cubicBezTo>
                  <a:lnTo>
                    <a:pt x="0" y="277063"/>
                  </a:lnTo>
                  <a:cubicBezTo>
                    <a:pt x="0" y="124045"/>
                    <a:pt x="124045" y="0"/>
                    <a:pt x="277063" y="0"/>
                  </a:cubicBezTo>
                  <a:close/>
                </a:path>
              </a:pathLst>
            </a:custGeom>
            <a:solidFill>
              <a:schemeClr val="tx2">
                <a:lumMod val="90000"/>
                <a:lumOff val="10000"/>
                <a:alpha val="59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1414" tIns="45706" rIns="91414" bIns="45706" anchor="ctr" anchorCtr="0"/>
            <a:lstStyle/>
            <a:p>
              <a:pPr marL="1588" lvl="2">
                <a:spcBef>
                  <a:spcPts val="150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80000"/>
              </a:pPr>
              <a:endParaRPr lang="en-US" sz="9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296515" y="94139"/>
              <a:ext cx="1903695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 smtClean="0">
                  <a:solidFill>
                    <a:srgbClr val="FFFFFF"/>
                  </a:solidFill>
                  <a:latin typeface="Arial"/>
                  <a:cs typeface="Arial"/>
                </a:rPr>
                <a:t>3. To maintain the vision, I used a global set of requirements to manage the work</a:t>
              </a:r>
              <a:endParaRPr lang="en-US" sz="9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4663207" y="1540712"/>
            <a:ext cx="1837283" cy="669844"/>
            <a:chOff x="3457372" y="457592"/>
            <a:chExt cx="1837283" cy="669844"/>
          </a:xfrm>
        </p:grpSpPr>
        <p:cxnSp>
          <p:nvCxnSpPr>
            <p:cNvPr id="127" name="Straight Connector 126"/>
            <p:cNvCxnSpPr/>
            <p:nvPr/>
          </p:nvCxnSpPr>
          <p:spPr>
            <a:xfrm>
              <a:off x="5253926" y="530781"/>
              <a:ext cx="0" cy="425106"/>
            </a:xfrm>
            <a:prstGeom prst="line">
              <a:avLst/>
            </a:prstGeom>
            <a:ln w="6350" cmpd="sng">
              <a:solidFill>
                <a:schemeClr val="bg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AutoShape 122"/>
            <p:cNvSpPr>
              <a:spLocks noChangeArrowheads="1"/>
            </p:cNvSpPr>
            <p:nvPr/>
          </p:nvSpPr>
          <p:spPr bwMode="auto">
            <a:xfrm>
              <a:off x="3457372" y="457592"/>
              <a:ext cx="1837283" cy="669844"/>
            </a:xfrm>
            <a:custGeom>
              <a:avLst/>
              <a:gdLst/>
              <a:ahLst/>
              <a:cxnLst/>
              <a:rect l="l" t="t" r="r" b="b"/>
              <a:pathLst>
                <a:path w="2099723" h="754844">
                  <a:moveTo>
                    <a:pt x="277063" y="0"/>
                  </a:moveTo>
                  <a:lnTo>
                    <a:pt x="1822660" y="0"/>
                  </a:lnTo>
                  <a:cubicBezTo>
                    <a:pt x="1975678" y="0"/>
                    <a:pt x="2099723" y="124045"/>
                    <a:pt x="2099723" y="277063"/>
                  </a:cubicBezTo>
                  <a:lnTo>
                    <a:pt x="2099723" y="357180"/>
                  </a:lnTo>
                  <a:cubicBezTo>
                    <a:pt x="2099723" y="510198"/>
                    <a:pt x="1975678" y="634243"/>
                    <a:pt x="1822660" y="634243"/>
                  </a:cubicBezTo>
                  <a:lnTo>
                    <a:pt x="1179759" y="634243"/>
                  </a:lnTo>
                  <a:lnTo>
                    <a:pt x="1037026" y="754844"/>
                  </a:lnTo>
                  <a:lnTo>
                    <a:pt x="894293" y="634243"/>
                  </a:lnTo>
                  <a:lnTo>
                    <a:pt x="277063" y="634243"/>
                  </a:lnTo>
                  <a:cubicBezTo>
                    <a:pt x="124045" y="634243"/>
                    <a:pt x="0" y="510198"/>
                    <a:pt x="0" y="357180"/>
                  </a:cubicBezTo>
                  <a:lnTo>
                    <a:pt x="0" y="277063"/>
                  </a:lnTo>
                  <a:cubicBezTo>
                    <a:pt x="0" y="124045"/>
                    <a:pt x="124045" y="0"/>
                    <a:pt x="277063" y="0"/>
                  </a:cubicBezTo>
                  <a:close/>
                </a:path>
              </a:pathLst>
            </a:custGeom>
            <a:solidFill>
              <a:schemeClr val="tx2">
                <a:lumMod val="90000"/>
                <a:lumOff val="10000"/>
                <a:alpha val="59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1414" tIns="45706" rIns="91414" bIns="45706" anchor="ctr" anchorCtr="0"/>
            <a:lstStyle/>
            <a:p>
              <a:pPr marL="1588" lvl="2">
                <a:spcBef>
                  <a:spcPts val="150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80000"/>
              </a:pPr>
              <a:endParaRPr lang="en-US" sz="9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3508306" y="479333"/>
              <a:ext cx="1751706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 smtClean="0">
                  <a:solidFill>
                    <a:srgbClr val="FFFFFF"/>
                  </a:solidFill>
                  <a:latin typeface="Arial"/>
                  <a:cs typeface="Arial"/>
                </a:rPr>
                <a:t>2. So I disguised </a:t>
              </a:r>
              <a:r>
                <a:rPr lang="en-US" sz="900" dirty="0">
                  <a:solidFill>
                    <a:srgbClr val="FFFFFF"/>
                  </a:solidFill>
                  <a:latin typeface="Arial"/>
                  <a:cs typeface="Arial"/>
                </a:rPr>
                <a:t>the </a:t>
              </a:r>
              <a:r>
                <a:rPr lang="en-US" sz="900" dirty="0" smtClean="0">
                  <a:solidFill>
                    <a:srgbClr val="FFFFFF"/>
                  </a:solidFill>
                  <a:latin typeface="Arial"/>
                  <a:cs typeface="Arial"/>
                </a:rPr>
                <a:t>concept, breaking it apart, and aligning it to current </a:t>
              </a:r>
              <a:r>
                <a:rPr lang="en-US" sz="900" dirty="0" err="1" smtClean="0">
                  <a:solidFill>
                    <a:srgbClr val="FFFFFF"/>
                  </a:solidFill>
                  <a:latin typeface="Arial"/>
                  <a:cs typeface="Arial"/>
                </a:rPr>
                <a:t>workstreams</a:t>
              </a:r>
              <a:endParaRPr lang="en-US" sz="9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pic>
        <p:nvPicPr>
          <p:cNvPr id="130" name="Picture 129" descr="images.jpeg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98" y="3748011"/>
            <a:ext cx="1503937" cy="848359"/>
          </a:xfrm>
          <a:prstGeom prst="rect">
            <a:avLst/>
          </a:prstGeom>
        </p:spPr>
      </p:pic>
      <p:cxnSp>
        <p:nvCxnSpPr>
          <p:cNvPr id="131" name="Straight Connector 130"/>
          <p:cNvCxnSpPr/>
          <p:nvPr/>
        </p:nvCxnSpPr>
        <p:spPr>
          <a:xfrm flipV="1">
            <a:off x="3095968" y="1368757"/>
            <a:ext cx="0" cy="2769518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headEnd type="none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536553" y="2828050"/>
            <a:ext cx="46942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randesign Neue Serif"/>
                <a:cs typeface="Grandesign Neue Serif"/>
              </a:rPr>
              <a:t>Def.</a:t>
            </a:r>
            <a:endParaRPr lang="en-US" sz="1100" i="1" dirty="0"/>
          </a:p>
        </p:txBody>
      </p:sp>
      <p:sp>
        <p:nvSpPr>
          <p:cNvPr id="80" name="Rectangle 79"/>
          <p:cNvSpPr/>
          <p:nvPr/>
        </p:nvSpPr>
        <p:spPr>
          <a:xfrm>
            <a:off x="602278" y="3123510"/>
            <a:ext cx="1725983" cy="1181800"/>
          </a:xfrm>
          <a:prstGeom prst="rect">
            <a:avLst/>
          </a:prstGeom>
          <a:noFill/>
          <a:ln>
            <a:noFill/>
          </a:ln>
          <a:scene3d>
            <a:camera prst="obliqueBottomLef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588" lvl="2" algn="just">
              <a:spcBef>
                <a:spcPts val="15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r>
              <a:rPr 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randesign Neue Serif"/>
                <a:cs typeface="Grandesign Neue Serif"/>
              </a:rPr>
              <a:t>Voltron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randesign Neue Serif"/>
                <a:cs typeface="Grandesign Neue Serif"/>
              </a:rPr>
              <a:t> 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randesign Neue Serif"/>
                <a:cs typeface="Grandesign Neue Serif"/>
              </a:rPr>
              <a:t>– An anime of the 80’s in which the teams vehicles join together to form a giant super robot and defend the </a:t>
            </a: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randesign Neue Serif"/>
                <a:cs typeface="Grandesign Neue Serif"/>
              </a:rPr>
              <a:t>universe.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Grandesign Neue Serif"/>
              <a:cs typeface="Grandesign Neue Serif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091286" y="3551907"/>
            <a:ext cx="12572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Arial"/>
                <a:cs typeface="Arial"/>
              </a:rPr>
              <a:t>IP Multimedia Services Ongoing to 08</a:t>
            </a:r>
            <a:endParaRPr lang="en-US" sz="8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760086" y="1790234"/>
            <a:ext cx="6840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i="1" dirty="0" smtClean="0">
                <a:solidFill>
                  <a:srgbClr val="FF0000"/>
                </a:solidFill>
                <a:latin typeface="Arial"/>
                <a:cs typeface="Arial"/>
              </a:rPr>
              <a:t>FOX v1</a:t>
            </a:r>
            <a:endParaRPr lang="en-US" sz="1050" b="1" i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1983947" y="2417885"/>
            <a:ext cx="2415" cy="556772"/>
          </a:xfrm>
          <a:prstGeom prst="line">
            <a:avLst/>
          </a:prstGeom>
          <a:ln>
            <a:headEnd type="triangl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2392728" y="322300"/>
            <a:ext cx="10468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 dirty="0" smtClean="0">
                <a:solidFill>
                  <a:srgbClr val="94C217"/>
                </a:solidFill>
                <a:effectLst>
                  <a:reflection stA="79000" endPos="0" dir="5400000" sy="-100000" algn="bl" rotWithShape="0"/>
                </a:effectLst>
                <a:latin typeface="League Gothic Regular"/>
                <a:cs typeface="League Gothic Regular"/>
              </a:rPr>
              <a:t> AND HERE</a:t>
            </a:r>
            <a:endParaRPr lang="en-US" sz="2400" dirty="0">
              <a:solidFill>
                <a:srgbClr val="94C217"/>
              </a:solidFill>
            </a:endParaRPr>
          </a:p>
        </p:txBody>
      </p:sp>
      <p:cxnSp>
        <p:nvCxnSpPr>
          <p:cNvPr id="5" name="Curved Connector 4"/>
          <p:cNvCxnSpPr>
            <a:stCxn id="63" idx="2"/>
          </p:cNvCxnSpPr>
          <p:nvPr/>
        </p:nvCxnSpPr>
        <p:spPr>
          <a:xfrm rot="16200000" flipH="1">
            <a:off x="3031838" y="668271"/>
            <a:ext cx="168636" cy="400024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983379" y="2324870"/>
            <a:ext cx="6013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 dirty="0" smtClean="0">
                <a:solidFill>
                  <a:srgbClr val="94C217"/>
                </a:solidFill>
                <a:effectLst>
                  <a:reflection stA="79000" endPos="0" dir="5400000" sy="-100000" algn="bl" rotWithShape="0"/>
                </a:effectLst>
                <a:latin typeface="League Gothic Regular"/>
                <a:cs typeface="League Gothic Regular"/>
              </a:rPr>
              <a:t>HERE</a:t>
            </a:r>
            <a:endParaRPr lang="en-US" sz="2400" dirty="0">
              <a:solidFill>
                <a:srgbClr val="94C21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80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8663967" y="4860776"/>
            <a:ext cx="499696" cy="160735"/>
            <a:chOff x="9381698" y="5756280"/>
            <a:chExt cx="499696" cy="214313"/>
          </a:xfrm>
          <a:noFill/>
        </p:grpSpPr>
        <p:sp>
          <p:nvSpPr>
            <p:cNvPr id="8" name="Rectangle 7"/>
            <p:cNvSpPr/>
            <p:nvPr/>
          </p:nvSpPr>
          <p:spPr>
            <a:xfrm>
              <a:off x="9381698" y="5756280"/>
              <a:ext cx="499696" cy="2143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000" dirty="0"/>
            </a:p>
          </p:txBody>
        </p:sp>
        <p:sp>
          <p:nvSpPr>
            <p:cNvPr id="9" name="Slide Number Placeholder 9"/>
            <p:cNvSpPr txBox="1">
              <a:spLocks/>
            </p:cNvSpPr>
            <p:nvPr/>
          </p:nvSpPr>
          <p:spPr bwMode="auto">
            <a:xfrm>
              <a:off x="9381699" y="5773743"/>
              <a:ext cx="430823" cy="1809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000">
                  <a:solidFill>
                    <a:schemeClr val="tx1"/>
                  </a:solidFill>
                  <a:latin typeface="Helvetica Neue Light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Helvetica Neue Light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Helvetica Neue Light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Helvetica Neue Light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Helvetica Neue Light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Helvetica Neue Light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Helvetica Neue Light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Helvetica Neue Light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Helvetica Neue Light" charset="0"/>
                  <a:ea typeface="ＭＳ Ｐゴシック" charset="0"/>
                </a:defRPr>
              </a:lvl9pPr>
            </a:lstStyle>
            <a:p>
              <a:pPr algn="r" eaLnBrk="1" hangingPunct="1"/>
              <a:fld id="{33654C2E-4A64-9D4C-BE68-1AF3066A24A1}" type="slidenum">
                <a:rPr lang="en-GB" sz="1050">
                  <a:cs typeface="Arial" charset="0"/>
                </a:rPr>
                <a:pPr algn="r" eaLnBrk="1" hangingPunct="1"/>
                <a:t>6</a:t>
              </a:fld>
              <a:endParaRPr lang="en-GB" sz="1050">
                <a:cs typeface="Arial" charset="0"/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827143" y="1249518"/>
            <a:ext cx="1595559" cy="605294"/>
          </a:xfrm>
          <a:prstGeom prst="rect">
            <a:avLst/>
          </a:prstGeom>
          <a:effectLst/>
        </p:spPr>
        <p:txBody>
          <a:bodyPr wrap="none" anchor="b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4000" dirty="0" smtClean="0">
                <a:solidFill>
                  <a:schemeClr val="accent2"/>
                </a:solidFill>
                <a:effectLst>
                  <a:reflection stA="79000" endPos="0" dir="5400000" sy="-100000" algn="bl" rotWithShape="0"/>
                </a:effectLst>
                <a:latin typeface="League Gothic Regular"/>
                <a:cs typeface="League Gothic Regular"/>
              </a:rPr>
              <a:t>WITH NEW</a:t>
            </a:r>
            <a:endParaRPr lang="en-US" sz="4000" dirty="0">
              <a:solidFill>
                <a:schemeClr val="accent2"/>
              </a:solidFill>
              <a:effectLst>
                <a:reflection stA="50000" endPos="75000" dist="12700" dir="5400000" sy="-100000" algn="bl" rotWithShape="0"/>
              </a:effectLst>
              <a:latin typeface="League Gothic Regular"/>
              <a:cs typeface="League Gothic Regular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7446" y="1695678"/>
            <a:ext cx="2035258" cy="79611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stA="79000" endPos="0" dir="5400000" sy="-100000" algn="bl" rotWithShape="0"/>
                </a:effectLst>
                <a:latin typeface="League Gothic Regular"/>
                <a:cs typeface="League Gothic Regular"/>
              </a:rPr>
              <a:t>IDEAS I NORMALLY</a:t>
            </a:r>
          </a:p>
          <a:p>
            <a:pPr algn="r">
              <a:lnSpc>
                <a:spcPct val="80000"/>
              </a:lnSpc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stA="79000" endPos="0" dir="5400000" sy="-100000" algn="bl" rotWithShape="0"/>
                </a:effectLst>
                <a:latin typeface="League Gothic Regular"/>
                <a:cs typeface="League Gothic Regular"/>
              </a:rPr>
              <a:t>START LIKE THIS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reflection stA="50000" endPos="75000" dist="12700" dir="5400000" sy="-100000" algn="bl" rotWithShape="0"/>
              </a:effectLst>
              <a:latin typeface="League Gothic Regular"/>
              <a:cs typeface="League Gothic Regular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773245" y="778587"/>
            <a:ext cx="0" cy="3629798"/>
          </a:xfrm>
          <a:prstGeom prst="line">
            <a:avLst/>
          </a:prstGeom>
          <a:ln w="6350" cmpd="sng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3202043" y="830331"/>
            <a:ext cx="918671" cy="8653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mpd="sng">
            <a:solidFill>
              <a:srgbClr val="595959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ANALYZE</a:t>
            </a:r>
            <a:endParaRPr lang="en-US" sz="900" dirty="0">
              <a:solidFill>
                <a:schemeClr val="tx1"/>
              </a:solidFill>
              <a:latin typeface="Arial"/>
              <a:cs typeface="Arial"/>
            </a:endParaRPr>
          </a:p>
          <a:p>
            <a:endParaRPr lang="en-US" sz="6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User Research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Business Objectives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Market Trends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Technology Blogs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Consumer insights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4341506" y="830331"/>
            <a:ext cx="918671" cy="8653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mpd="sng">
            <a:solidFill>
              <a:srgbClr val="595959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IDENTIFY</a:t>
            </a:r>
            <a:endParaRPr lang="en-US" sz="600" dirty="0">
              <a:solidFill>
                <a:schemeClr val="tx1"/>
              </a:solidFill>
              <a:latin typeface="Arial"/>
              <a:cs typeface="Arial"/>
            </a:endParaRPr>
          </a:p>
          <a:p>
            <a:endParaRPr lang="en-US" sz="6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User Profiles</a:t>
            </a:r>
          </a:p>
          <a:p>
            <a:r>
              <a:rPr lang="en-US" sz="600" dirty="0">
                <a:solidFill>
                  <a:schemeClr val="tx1"/>
                </a:solidFill>
                <a:latin typeface="Arial"/>
                <a:cs typeface="Arial"/>
              </a:rPr>
              <a:t>U</a:t>
            </a:r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ser Requirements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Business </a:t>
            </a:r>
            <a:r>
              <a:rPr lang="en-US" sz="600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eeds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UX Principles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Proposition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Project Sponsors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5480969" y="830331"/>
            <a:ext cx="918671" cy="8653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mpd="sng">
            <a:solidFill>
              <a:srgbClr val="595959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EXPLORE</a:t>
            </a:r>
            <a:endParaRPr lang="en-US" sz="600" dirty="0">
              <a:solidFill>
                <a:schemeClr val="tx1"/>
              </a:solidFill>
              <a:latin typeface="Arial"/>
              <a:cs typeface="Arial"/>
            </a:endParaRPr>
          </a:p>
          <a:p>
            <a:endParaRPr lang="en-US" sz="6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Initial </a:t>
            </a:r>
            <a:r>
              <a:rPr lang="en-US" sz="600" dirty="0">
                <a:solidFill>
                  <a:schemeClr val="tx1"/>
                </a:solidFill>
                <a:latin typeface="Arial"/>
                <a:cs typeface="Arial"/>
              </a:rPr>
              <a:t>R</a:t>
            </a:r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equirements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Storyboards</a:t>
            </a:r>
          </a:p>
          <a:p>
            <a:r>
              <a:rPr lang="en-US" sz="600" dirty="0">
                <a:solidFill>
                  <a:schemeClr val="tx1"/>
                </a:solidFill>
                <a:latin typeface="Arial"/>
                <a:cs typeface="Arial"/>
              </a:rPr>
              <a:t>User </a:t>
            </a:r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Journeys</a:t>
            </a:r>
            <a:endParaRPr lang="en-US" sz="600" dirty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Interaction Flows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Mockups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Demo or Prototype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6620432" y="830331"/>
            <a:ext cx="918671" cy="8653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mpd="sng">
            <a:solidFill>
              <a:srgbClr val="595959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REFINE</a:t>
            </a:r>
          </a:p>
          <a:p>
            <a:endParaRPr lang="en-US" sz="6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User Testing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Org </a:t>
            </a:r>
            <a:r>
              <a:rPr lang="en-US" sz="600" dirty="0">
                <a:solidFill>
                  <a:schemeClr val="tx1"/>
                </a:solidFill>
                <a:latin typeface="Arial"/>
                <a:cs typeface="Arial"/>
              </a:rPr>
              <a:t>F</a:t>
            </a:r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eedback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Engage SMEs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Technical Feasibility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7759894" y="830331"/>
            <a:ext cx="918671" cy="8653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mpd="sng">
            <a:solidFill>
              <a:srgbClr val="595959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CONCEPT</a:t>
            </a:r>
          </a:p>
          <a:p>
            <a:endParaRPr lang="en-US" sz="6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Product Description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Resource Planning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Technical </a:t>
            </a:r>
            <a:r>
              <a:rPr lang="en-US" sz="600" dirty="0">
                <a:solidFill>
                  <a:schemeClr val="tx1"/>
                </a:solidFill>
                <a:latin typeface="Arial"/>
                <a:cs typeface="Arial"/>
              </a:rPr>
              <a:t>R</a:t>
            </a:r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eview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Costs &amp; Demo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Sponsorship</a:t>
            </a:r>
          </a:p>
        </p:txBody>
      </p:sp>
      <p:sp>
        <p:nvSpPr>
          <p:cNvPr id="99" name="Rectangle 98"/>
          <p:cNvSpPr/>
          <p:nvPr/>
        </p:nvSpPr>
        <p:spPr>
          <a:xfrm>
            <a:off x="5248512" y="4352166"/>
            <a:ext cx="6463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00" dirty="0" smtClean="0">
                <a:latin typeface="Arial"/>
                <a:cs typeface="Arial"/>
              </a:rPr>
              <a:t>Team Work</a:t>
            </a:r>
            <a:endParaRPr lang="en-US" sz="700" dirty="0">
              <a:latin typeface="Arial"/>
              <a:cs typeface="Arial"/>
            </a:endParaRPr>
          </a:p>
          <a:p>
            <a:r>
              <a:rPr lang="en-US" sz="700" dirty="0">
                <a:latin typeface="Arial"/>
                <a:cs typeface="Arial"/>
              </a:rPr>
              <a:t>S</a:t>
            </a:r>
            <a:r>
              <a:rPr lang="en-US" sz="700" dirty="0" smtClean="0">
                <a:latin typeface="Arial"/>
                <a:cs typeface="Arial"/>
              </a:rPr>
              <a:t>essions</a:t>
            </a:r>
            <a:endParaRPr lang="en-US" sz="700" dirty="0">
              <a:latin typeface="Arial"/>
              <a:cs typeface="Arial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7036288" y="4352166"/>
            <a:ext cx="7135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00" dirty="0" smtClean="0">
                <a:latin typeface="Arial"/>
                <a:cs typeface="Arial"/>
              </a:rPr>
              <a:t>Agile</a:t>
            </a:r>
          </a:p>
          <a:p>
            <a:pPr algn="ctr"/>
            <a:r>
              <a:rPr lang="en-US" sz="700" dirty="0" smtClean="0">
                <a:latin typeface="Arial"/>
                <a:cs typeface="Arial"/>
              </a:rPr>
              <a:t>Development</a:t>
            </a:r>
          </a:p>
        </p:txBody>
      </p:sp>
      <p:grpSp>
        <p:nvGrpSpPr>
          <p:cNvPr id="100" name="Group 99"/>
          <p:cNvGrpSpPr/>
          <p:nvPr/>
        </p:nvGrpSpPr>
        <p:grpSpPr>
          <a:xfrm rot="2426031">
            <a:off x="5414220" y="4006331"/>
            <a:ext cx="314915" cy="314915"/>
            <a:chOff x="-1334830" y="1368019"/>
            <a:chExt cx="2236158" cy="2236158"/>
          </a:xfrm>
          <a:solidFill>
            <a:srgbClr val="E07602">
              <a:alpha val="56000"/>
            </a:srgbClr>
          </a:solidFill>
          <a:effectLst/>
        </p:grpSpPr>
        <p:sp>
          <p:nvSpPr>
            <p:cNvPr id="101" name="Circular Arrow 100"/>
            <p:cNvSpPr/>
            <p:nvPr/>
          </p:nvSpPr>
          <p:spPr>
            <a:xfrm rot="15190832">
              <a:off x="-1334830" y="1368019"/>
              <a:ext cx="2236158" cy="2236158"/>
            </a:xfrm>
            <a:prstGeom prst="circularArrow">
              <a:avLst>
                <a:gd name="adj1" fmla="val 27399"/>
                <a:gd name="adj2" fmla="val 211777"/>
                <a:gd name="adj3" fmla="val 20012747"/>
                <a:gd name="adj4" fmla="val 4001427"/>
                <a:gd name="adj5" fmla="val 23488"/>
              </a:avLst>
            </a:prstGeom>
            <a:grpFill/>
            <a:ln>
              <a:noFill/>
            </a:ln>
            <a:scene3d>
              <a:camera prst="obliqueTopRight"/>
              <a:lightRig rig="threePt" dir="tl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102" name="Right Triangle 101"/>
            <p:cNvSpPr/>
            <p:nvPr/>
          </p:nvSpPr>
          <p:spPr>
            <a:xfrm rot="301953" flipH="1" flipV="1">
              <a:off x="-1109064" y="1535241"/>
              <a:ext cx="966810" cy="966810"/>
            </a:xfrm>
            <a:prstGeom prst="rtTriangle">
              <a:avLst/>
            </a:prstGeom>
            <a:grpFill/>
            <a:ln>
              <a:noFill/>
            </a:ln>
            <a:scene3d>
              <a:camera prst="obliqueTopRight"/>
              <a:lightRig rig="threePt" dir="tl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103" name="Isosceles Triangle 102"/>
          <p:cNvSpPr/>
          <p:nvPr/>
        </p:nvSpPr>
        <p:spPr>
          <a:xfrm rot="5400000">
            <a:off x="5453962" y="3385589"/>
            <a:ext cx="235430" cy="132615"/>
          </a:xfrm>
          <a:prstGeom prst="triangle">
            <a:avLst/>
          </a:prstGeom>
          <a:solidFill>
            <a:srgbClr val="E07602">
              <a:alpha val="48000"/>
            </a:srgbClr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104" name="Group 103"/>
          <p:cNvGrpSpPr/>
          <p:nvPr/>
        </p:nvGrpSpPr>
        <p:grpSpPr>
          <a:xfrm>
            <a:off x="3170700" y="2466989"/>
            <a:ext cx="2109269" cy="1987806"/>
            <a:chOff x="426036" y="2695595"/>
            <a:chExt cx="3278867" cy="3090053"/>
          </a:xfrm>
        </p:grpSpPr>
        <p:sp>
          <p:nvSpPr>
            <p:cNvPr id="105" name="Oval 104"/>
            <p:cNvSpPr/>
            <p:nvPr/>
          </p:nvSpPr>
          <p:spPr>
            <a:xfrm>
              <a:off x="503362" y="2695595"/>
              <a:ext cx="3149743" cy="3090053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80000"/>
              </a:schemeClr>
            </a:solidFill>
            <a:ln>
              <a:noFill/>
            </a:ln>
            <a:scene3d>
              <a:camera prst="orthographicFront"/>
              <a:lightRig rig="threePt" dir="tl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118218" y="2885712"/>
              <a:ext cx="818846" cy="5262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  <a:latin typeface="Arial"/>
                  <a:cs typeface="Arial"/>
                </a:rPr>
                <a:t>User</a:t>
              </a:r>
            </a:p>
            <a:p>
              <a:pPr algn="ctr"/>
              <a:r>
                <a:rPr lang="en-US" sz="800" dirty="0" smtClean="0">
                  <a:solidFill>
                    <a:schemeClr val="bg1"/>
                  </a:solidFill>
                  <a:latin typeface="Arial"/>
                  <a:cs typeface="Arial"/>
                </a:rPr>
                <a:t>Profiles</a:t>
              </a:r>
              <a:endParaRPr lang="en-US" sz="8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050948" y="2880102"/>
              <a:ext cx="1084930" cy="5262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  <a:latin typeface="Arial"/>
                  <a:cs typeface="Arial"/>
                </a:rPr>
                <a:t>Device</a:t>
              </a:r>
            </a:p>
            <a:p>
              <a:pPr algn="ctr"/>
              <a:r>
                <a:rPr lang="en-US" sz="800" dirty="0" smtClean="0">
                  <a:solidFill>
                    <a:schemeClr val="bg1"/>
                  </a:solidFill>
                  <a:latin typeface="Arial"/>
                  <a:cs typeface="Arial"/>
                </a:rPr>
                <a:t>Proposition</a:t>
              </a:r>
              <a:endParaRPr lang="en-US" sz="8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76569" y="4625041"/>
              <a:ext cx="978403" cy="5262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  <a:latin typeface="Arial"/>
                  <a:cs typeface="Arial"/>
                </a:rPr>
                <a:t>UX</a:t>
              </a:r>
            </a:p>
            <a:p>
              <a:pPr algn="ctr"/>
              <a:r>
                <a:rPr lang="en-US" sz="800" dirty="0" smtClean="0">
                  <a:solidFill>
                    <a:schemeClr val="bg1"/>
                  </a:solidFill>
                  <a:latin typeface="Arial"/>
                  <a:cs typeface="Arial"/>
                </a:rPr>
                <a:t>Principles</a:t>
              </a:r>
              <a:endParaRPr lang="en-US" sz="8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590417" y="5136947"/>
              <a:ext cx="1031589" cy="5262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  <a:latin typeface="Arial"/>
                  <a:cs typeface="Arial"/>
                </a:rPr>
                <a:t>Business</a:t>
              </a:r>
            </a:p>
            <a:p>
              <a:pPr algn="ctr"/>
              <a:r>
                <a:rPr lang="en-US" sz="800" dirty="0" smtClean="0">
                  <a:solidFill>
                    <a:schemeClr val="bg1"/>
                  </a:solidFill>
                  <a:latin typeface="Arial"/>
                  <a:cs typeface="Arial"/>
                </a:rPr>
                <a:t>Objectives</a:t>
              </a:r>
              <a:endParaRPr lang="en-US" sz="8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592273" y="4678137"/>
              <a:ext cx="978326" cy="5262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  <a:latin typeface="Arial"/>
                  <a:cs typeface="Arial"/>
                </a:rPr>
                <a:t>Customer</a:t>
              </a:r>
            </a:p>
            <a:p>
              <a:pPr algn="ctr"/>
              <a:r>
                <a:rPr lang="en-US" sz="800" dirty="0" smtClean="0">
                  <a:solidFill>
                    <a:schemeClr val="bg1"/>
                  </a:solidFill>
                  <a:latin typeface="Arial"/>
                  <a:cs typeface="Arial"/>
                </a:rPr>
                <a:t>Insight</a:t>
              </a:r>
              <a:endParaRPr lang="en-US" sz="8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752976" y="3654841"/>
              <a:ext cx="951927" cy="5262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  <a:latin typeface="Arial"/>
                  <a:cs typeface="Arial"/>
                </a:rPr>
                <a:t>Technical</a:t>
              </a:r>
            </a:p>
            <a:p>
              <a:pPr algn="ctr"/>
              <a:r>
                <a:rPr lang="en-US" sz="800" dirty="0" smtClean="0">
                  <a:solidFill>
                    <a:schemeClr val="bg1"/>
                  </a:solidFill>
                  <a:latin typeface="Arial"/>
                  <a:cs typeface="Arial"/>
                </a:rPr>
                <a:t>Study</a:t>
              </a:r>
              <a:endParaRPr lang="en-US" sz="8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13" name="Oval 112"/>
            <p:cNvSpPr/>
            <p:nvPr/>
          </p:nvSpPr>
          <p:spPr>
            <a:xfrm>
              <a:off x="1261669" y="3388546"/>
              <a:ext cx="1633129" cy="16021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l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14" name="Oval 113"/>
            <p:cNvSpPr/>
            <p:nvPr/>
          </p:nvSpPr>
          <p:spPr>
            <a:xfrm>
              <a:off x="1712125" y="3838582"/>
              <a:ext cx="732217" cy="732217"/>
            </a:xfrm>
            <a:prstGeom prst="ellipse">
              <a:avLst/>
            </a:prstGeom>
            <a:solidFill>
              <a:srgbClr val="E07602"/>
            </a:solidFill>
            <a:ln>
              <a:noFill/>
            </a:ln>
            <a:scene3d>
              <a:camera prst="orthographicFront"/>
              <a:lightRig rig="threePt" dir="tl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426036" y="3566680"/>
              <a:ext cx="969603" cy="717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  <a:latin typeface="Arial"/>
                  <a:cs typeface="Arial"/>
                </a:rPr>
                <a:t>Market</a:t>
              </a:r>
            </a:p>
            <a:p>
              <a:pPr algn="ctr"/>
              <a:r>
                <a:rPr lang="en-US" sz="800" dirty="0" smtClean="0">
                  <a:solidFill>
                    <a:schemeClr val="bg1"/>
                  </a:solidFill>
                  <a:latin typeface="Arial"/>
                  <a:cs typeface="Arial"/>
                </a:rPr>
                <a:t>Trends &amp;</a:t>
              </a:r>
            </a:p>
            <a:p>
              <a:pPr algn="ctr"/>
              <a:r>
                <a:rPr lang="en-US" sz="800" dirty="0">
                  <a:solidFill>
                    <a:schemeClr val="bg1"/>
                  </a:solidFill>
                  <a:latin typeface="Arial"/>
                  <a:cs typeface="Arial"/>
                </a:rPr>
                <a:t>Research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715467" y="3948424"/>
              <a:ext cx="827644" cy="5262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 smtClean="0">
                  <a:solidFill>
                    <a:srgbClr val="FFFFFF"/>
                  </a:solidFill>
                  <a:latin typeface="Arial"/>
                  <a:cs typeface="Arial"/>
                </a:rPr>
                <a:t>Project</a:t>
              </a: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  <a:p>
              <a:pPr algn="ctr"/>
              <a:r>
                <a:rPr lang="en-US" sz="800" dirty="0" smtClean="0">
                  <a:solidFill>
                    <a:srgbClr val="FFFFFF"/>
                  </a:solidFill>
                  <a:latin typeface="Arial"/>
                  <a:cs typeface="Arial"/>
                </a:rPr>
                <a:t>Mission</a:t>
              </a: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cxnSp>
          <p:nvCxnSpPr>
            <p:cNvPr id="117" name="Straight Connector 116"/>
            <p:cNvCxnSpPr/>
            <p:nvPr/>
          </p:nvCxnSpPr>
          <p:spPr>
            <a:xfrm flipV="1">
              <a:off x="2063289" y="2695595"/>
              <a:ext cx="0" cy="112793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V="1">
              <a:off x="1323978" y="4555745"/>
              <a:ext cx="617307" cy="107308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V="1">
              <a:off x="565826" y="4279396"/>
              <a:ext cx="1146299" cy="27634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endCxn id="114" idx="1"/>
            </p:cNvCxnSpPr>
            <p:nvPr/>
          </p:nvCxnSpPr>
          <p:spPr>
            <a:xfrm>
              <a:off x="860866" y="3234066"/>
              <a:ext cx="958488" cy="71174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14" idx="7"/>
            </p:cNvCxnSpPr>
            <p:nvPr/>
          </p:nvCxnSpPr>
          <p:spPr>
            <a:xfrm flipV="1">
              <a:off x="2337111" y="3207939"/>
              <a:ext cx="931022" cy="73787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2417878" y="4327810"/>
              <a:ext cx="1210504" cy="22793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2281121" y="4555745"/>
              <a:ext cx="487479" cy="107308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Rectangle 123"/>
          <p:cNvSpPr/>
          <p:nvPr/>
        </p:nvSpPr>
        <p:spPr>
          <a:xfrm>
            <a:off x="3137621" y="2333798"/>
            <a:ext cx="63426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i="1" dirty="0" smtClean="0">
                <a:solidFill>
                  <a:srgbClr val="595959"/>
                </a:solidFill>
                <a:latin typeface="Grandesign Neue Serif"/>
                <a:cs typeface="Grandesign Neue Serif"/>
              </a:rPr>
              <a:t>analysis</a:t>
            </a:r>
            <a:endParaRPr lang="en-US" sz="900" i="1" dirty="0">
              <a:solidFill>
                <a:srgbClr val="595959"/>
              </a:solidFill>
              <a:latin typeface="Grandesign Neue Serif"/>
              <a:cs typeface="Grandesign Neue Serif"/>
            </a:endParaRPr>
          </a:p>
        </p:txBody>
      </p:sp>
      <p:grpSp>
        <p:nvGrpSpPr>
          <p:cNvPr id="126" name="Group 125"/>
          <p:cNvGrpSpPr/>
          <p:nvPr/>
        </p:nvGrpSpPr>
        <p:grpSpPr>
          <a:xfrm rot="2426031">
            <a:off x="7235622" y="3995567"/>
            <a:ext cx="314915" cy="314915"/>
            <a:chOff x="-1334830" y="1368019"/>
            <a:chExt cx="2236158" cy="2236158"/>
          </a:xfrm>
          <a:solidFill>
            <a:srgbClr val="E07602">
              <a:alpha val="56000"/>
            </a:srgbClr>
          </a:solidFill>
          <a:effectLst/>
        </p:grpSpPr>
        <p:sp>
          <p:nvSpPr>
            <p:cNvPr id="130" name="Circular Arrow 129"/>
            <p:cNvSpPr/>
            <p:nvPr/>
          </p:nvSpPr>
          <p:spPr>
            <a:xfrm rot="15190832">
              <a:off x="-1334830" y="1368019"/>
              <a:ext cx="2236158" cy="2236158"/>
            </a:xfrm>
            <a:prstGeom prst="circularArrow">
              <a:avLst>
                <a:gd name="adj1" fmla="val 27399"/>
                <a:gd name="adj2" fmla="val 211777"/>
                <a:gd name="adj3" fmla="val 20012747"/>
                <a:gd name="adj4" fmla="val 4001427"/>
                <a:gd name="adj5" fmla="val 23488"/>
              </a:avLst>
            </a:prstGeom>
            <a:grpFill/>
            <a:ln>
              <a:noFill/>
            </a:ln>
            <a:scene3d>
              <a:camera prst="obliqueTopRight"/>
              <a:lightRig rig="threePt" dir="tl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131" name="Right Triangle 130"/>
            <p:cNvSpPr/>
            <p:nvPr/>
          </p:nvSpPr>
          <p:spPr>
            <a:xfrm rot="301953" flipH="1" flipV="1">
              <a:off x="-1153691" y="1573265"/>
              <a:ext cx="966810" cy="966810"/>
            </a:xfrm>
            <a:prstGeom prst="rtTriangle">
              <a:avLst/>
            </a:prstGeom>
            <a:grpFill/>
            <a:ln>
              <a:noFill/>
            </a:ln>
            <a:scene3d>
              <a:camera prst="obliqueTopRight"/>
              <a:lightRig rig="threePt" dir="tl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132" name="Isosceles Triangle 131"/>
          <p:cNvSpPr/>
          <p:nvPr/>
        </p:nvSpPr>
        <p:spPr>
          <a:xfrm rot="5400000">
            <a:off x="7275364" y="3379742"/>
            <a:ext cx="235430" cy="132615"/>
          </a:xfrm>
          <a:prstGeom prst="triangle">
            <a:avLst/>
          </a:prstGeom>
          <a:solidFill>
            <a:srgbClr val="E07602">
              <a:alpha val="48000"/>
            </a:srgbClr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59" name="Rectangle 158"/>
          <p:cNvSpPr/>
          <p:nvPr/>
        </p:nvSpPr>
        <p:spPr>
          <a:xfrm>
            <a:off x="5808567" y="2333798"/>
            <a:ext cx="6946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randesign Neue Serif"/>
                <a:cs typeface="Grandesign Neue Serif"/>
              </a:rPr>
              <a:t>synthesis</a:t>
            </a:r>
            <a:endParaRPr lang="en-US" sz="900" i="1" dirty="0">
              <a:solidFill>
                <a:schemeClr val="tx1">
                  <a:lumMod val="65000"/>
                  <a:lumOff val="35000"/>
                </a:schemeClr>
              </a:solidFill>
              <a:latin typeface="Grandesign Neue Serif"/>
              <a:cs typeface="Grandesign Neue Serif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5892494" y="3994576"/>
            <a:ext cx="1231430" cy="2462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 anchorCtr="1"/>
          <a:lstStyle/>
          <a:p>
            <a:r>
              <a:rPr lang="en-US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KEY SCREENS / KEY NTERACTION </a:t>
            </a:r>
            <a:r>
              <a:rPr 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FLOWS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5892495" y="3663052"/>
            <a:ext cx="1231428" cy="2462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 anchorCtr="1"/>
          <a:lstStyle/>
          <a:p>
            <a:r>
              <a:rPr lang="en-US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KEY USECASES /</a:t>
            </a:r>
          </a:p>
          <a:p>
            <a:r>
              <a:rPr lang="en-US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USER JOURNEYS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5892495" y="3334064"/>
            <a:ext cx="1231428" cy="2462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 anchorCtr="1"/>
          <a:lstStyle/>
          <a:p>
            <a:r>
              <a:rPr lang="en-US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STORYBOARDS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5892495" y="3020419"/>
            <a:ext cx="1231428" cy="2462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 anchorCtr="1"/>
          <a:lstStyle/>
          <a:p>
            <a:r>
              <a:rPr lang="en-US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REQUIREMENTS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7484819" y="2333798"/>
            <a:ext cx="10522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randesign Neue Serif"/>
                <a:cs typeface="Grandesign Neue Serif"/>
              </a:rPr>
              <a:t>communication</a:t>
            </a:r>
            <a:endParaRPr lang="en-US" sz="900" i="1" dirty="0">
              <a:solidFill>
                <a:schemeClr val="tx1">
                  <a:lumMod val="65000"/>
                  <a:lumOff val="35000"/>
                </a:schemeClr>
              </a:solidFill>
              <a:latin typeface="Grandesign Neue Serif"/>
              <a:cs typeface="Grandesign Neue Serif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5892495" y="2701735"/>
            <a:ext cx="1231428" cy="2462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 anchorCtr="1"/>
          <a:lstStyle/>
          <a:p>
            <a:r>
              <a:rPr lang="en-US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CONCEPT BRIEF</a:t>
            </a:r>
          </a:p>
        </p:txBody>
      </p:sp>
      <p:sp>
        <p:nvSpPr>
          <p:cNvPr id="11" name="Right Brace 10"/>
          <p:cNvSpPr/>
          <p:nvPr/>
        </p:nvSpPr>
        <p:spPr>
          <a:xfrm rot="5400000">
            <a:off x="4121769" y="846805"/>
            <a:ext cx="211360" cy="2162141"/>
          </a:xfrm>
          <a:prstGeom prst="rightBrace">
            <a:avLst>
              <a:gd name="adj1" fmla="val 40718"/>
              <a:gd name="adj2" fmla="val 50000"/>
            </a:avLst>
          </a:prstGeom>
          <a:ln w="57150" cap="rnd" cmpd="sng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3" name="Right Brace 182"/>
          <p:cNvSpPr/>
          <p:nvPr/>
        </p:nvSpPr>
        <p:spPr>
          <a:xfrm rot="5400000">
            <a:off x="6396228" y="851958"/>
            <a:ext cx="211360" cy="2162141"/>
          </a:xfrm>
          <a:prstGeom prst="rightBrace">
            <a:avLst>
              <a:gd name="adj1" fmla="val 40718"/>
              <a:gd name="adj2" fmla="val 50000"/>
            </a:avLst>
          </a:prstGeom>
          <a:ln w="57150" cap="rnd" cmpd="sng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4" name="Right Brace 183"/>
          <p:cNvSpPr/>
          <p:nvPr/>
        </p:nvSpPr>
        <p:spPr>
          <a:xfrm rot="5400000">
            <a:off x="8126924" y="1374218"/>
            <a:ext cx="211360" cy="1109521"/>
          </a:xfrm>
          <a:prstGeom prst="rightBrace">
            <a:avLst>
              <a:gd name="adj1" fmla="val 40718"/>
              <a:gd name="adj2" fmla="val 50000"/>
            </a:avLst>
          </a:prstGeom>
          <a:ln w="57150" cap="rnd" cmpd="sng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3202043" y="461560"/>
            <a:ext cx="5476522" cy="2802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mpd="sng">
            <a:solidFill>
              <a:srgbClr val="595959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INNOVATION PROCESS / BOOTSTRAP</a:t>
            </a:r>
          </a:p>
        </p:txBody>
      </p:sp>
      <p:sp>
        <p:nvSpPr>
          <p:cNvPr id="186" name="Right Triangle 185"/>
          <p:cNvSpPr/>
          <p:nvPr/>
        </p:nvSpPr>
        <p:spPr>
          <a:xfrm rot="2727984" flipH="1" flipV="1">
            <a:off x="4095076" y="1178655"/>
            <a:ext cx="168698" cy="168698"/>
          </a:xfrm>
          <a:prstGeom prst="rtTriangle">
            <a:avLst/>
          </a:prstGeom>
          <a:solidFill>
            <a:srgbClr val="CAD6F4"/>
          </a:solidFill>
          <a:ln w="6350" cmpd="sng">
            <a:noFill/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87" name="Right Triangle 186"/>
          <p:cNvSpPr/>
          <p:nvPr/>
        </p:nvSpPr>
        <p:spPr>
          <a:xfrm rot="2727984" flipH="1" flipV="1">
            <a:off x="5234176" y="1178655"/>
            <a:ext cx="168698" cy="168698"/>
          </a:xfrm>
          <a:prstGeom prst="rtTriangle">
            <a:avLst/>
          </a:prstGeom>
          <a:solidFill>
            <a:srgbClr val="CAD6F4"/>
          </a:solidFill>
          <a:ln w="6350" cmpd="sng">
            <a:noFill/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88" name="Right Triangle 187"/>
          <p:cNvSpPr/>
          <p:nvPr/>
        </p:nvSpPr>
        <p:spPr>
          <a:xfrm rot="2727984" flipH="1" flipV="1">
            <a:off x="6373276" y="1178655"/>
            <a:ext cx="168698" cy="168698"/>
          </a:xfrm>
          <a:prstGeom prst="rtTriangle">
            <a:avLst/>
          </a:prstGeom>
          <a:solidFill>
            <a:srgbClr val="CAD6F4"/>
          </a:solidFill>
          <a:ln w="6350" cmpd="sng">
            <a:noFill/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89" name="Right Triangle 188"/>
          <p:cNvSpPr/>
          <p:nvPr/>
        </p:nvSpPr>
        <p:spPr>
          <a:xfrm rot="2727984" flipH="1" flipV="1">
            <a:off x="7521578" y="1178655"/>
            <a:ext cx="168698" cy="168698"/>
          </a:xfrm>
          <a:prstGeom prst="rtTriangle">
            <a:avLst/>
          </a:prstGeom>
          <a:solidFill>
            <a:srgbClr val="CAD6F4"/>
          </a:solidFill>
          <a:ln w="6350" cmpd="sng">
            <a:noFill/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6" name="Rectangle 195"/>
          <p:cNvSpPr/>
          <p:nvPr/>
        </p:nvSpPr>
        <p:spPr>
          <a:xfrm>
            <a:off x="7619350" y="3994576"/>
            <a:ext cx="1231430" cy="2462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 anchorCtr="1"/>
          <a:lstStyle/>
          <a:p>
            <a:r>
              <a:rPr 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PLANNING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7619351" y="3663052"/>
            <a:ext cx="1231428" cy="2462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 anchorCtr="1"/>
          <a:lstStyle/>
          <a:p>
            <a:r>
              <a:rPr 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RESOURCE ESTIMATES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7619351" y="3334064"/>
            <a:ext cx="1231428" cy="2462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 anchorCtr="1"/>
          <a:lstStyle/>
          <a:p>
            <a:r>
              <a:rPr 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ESTIMATED COSTS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7619351" y="3020419"/>
            <a:ext cx="1231428" cy="2462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 anchorCtr="1"/>
          <a:lstStyle/>
          <a:p>
            <a:r>
              <a:rPr 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PROTOTYPE</a:t>
            </a:r>
            <a:endParaRPr lang="en-US" sz="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7619351" y="2701735"/>
            <a:ext cx="1231428" cy="2462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 anchorCtr="1"/>
          <a:lstStyle/>
          <a:p>
            <a:pPr algn="ctr"/>
            <a:r>
              <a:rPr 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PRODUCT</a:t>
            </a:r>
          </a:p>
          <a:p>
            <a:pPr algn="ctr"/>
            <a:r>
              <a:rPr 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CHARTER</a:t>
            </a:r>
          </a:p>
        </p:txBody>
      </p:sp>
    </p:spTree>
    <p:extLst>
      <p:ext uri="{BB962C8B-B14F-4D97-AF65-F5344CB8AC3E}">
        <p14:creationId xmlns:p14="http://schemas.microsoft.com/office/powerpoint/2010/main" val="69951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8663967" y="4860776"/>
            <a:ext cx="499696" cy="160735"/>
            <a:chOff x="9381698" y="5756280"/>
            <a:chExt cx="499696" cy="214313"/>
          </a:xfrm>
          <a:noFill/>
        </p:grpSpPr>
        <p:sp>
          <p:nvSpPr>
            <p:cNvPr id="8" name="Rectangle 7"/>
            <p:cNvSpPr/>
            <p:nvPr/>
          </p:nvSpPr>
          <p:spPr>
            <a:xfrm>
              <a:off x="9381698" y="5756280"/>
              <a:ext cx="499696" cy="2143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000" dirty="0"/>
            </a:p>
          </p:txBody>
        </p:sp>
        <p:sp>
          <p:nvSpPr>
            <p:cNvPr id="9" name="Slide Number Placeholder 9"/>
            <p:cNvSpPr txBox="1">
              <a:spLocks/>
            </p:cNvSpPr>
            <p:nvPr/>
          </p:nvSpPr>
          <p:spPr bwMode="auto">
            <a:xfrm>
              <a:off x="9381699" y="5773743"/>
              <a:ext cx="430823" cy="1809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000">
                  <a:solidFill>
                    <a:schemeClr val="tx1"/>
                  </a:solidFill>
                  <a:latin typeface="Helvetica Neue Light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Helvetica Neue Light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Helvetica Neue Light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Helvetica Neue Light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Helvetica Neue Light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Helvetica Neue Light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Helvetica Neue Light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Helvetica Neue Light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Helvetica Neue Light" charset="0"/>
                  <a:ea typeface="ＭＳ Ｐゴシック" charset="0"/>
                </a:defRPr>
              </a:lvl9pPr>
            </a:lstStyle>
            <a:p>
              <a:pPr algn="r" eaLnBrk="1" hangingPunct="1"/>
              <a:fld id="{33654C2E-4A64-9D4C-BE68-1AF3066A24A1}" type="slidenum">
                <a:rPr lang="en-GB" sz="1050">
                  <a:cs typeface="Arial" charset="0"/>
                </a:rPr>
                <a:pPr algn="r" eaLnBrk="1" hangingPunct="1"/>
                <a:t>7</a:t>
              </a:fld>
              <a:endParaRPr lang="en-GB" sz="1050">
                <a:cs typeface="Arial" charset="0"/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629022" y="1249518"/>
            <a:ext cx="1793680" cy="605294"/>
          </a:xfrm>
          <a:prstGeom prst="rect">
            <a:avLst/>
          </a:prstGeom>
          <a:effectLst/>
        </p:spPr>
        <p:txBody>
          <a:bodyPr wrap="none" anchor="b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4000" dirty="0" smtClean="0">
                <a:solidFill>
                  <a:schemeClr val="accent2"/>
                </a:solidFill>
                <a:effectLst>
                  <a:reflection stA="79000" endPos="0" dir="5400000" sy="-100000" algn="bl" rotWithShape="0"/>
                </a:effectLst>
                <a:latin typeface="League Gothic Regular"/>
                <a:cs typeface="League Gothic Regular"/>
              </a:rPr>
              <a:t>IF IT MOVES</a:t>
            </a:r>
            <a:endParaRPr lang="en-US" sz="4000" dirty="0">
              <a:solidFill>
                <a:schemeClr val="accent2"/>
              </a:solidFill>
              <a:effectLst>
                <a:reflection stA="50000" endPos="75000" dist="12700" dir="5400000" sy="-100000" algn="bl" rotWithShape="0"/>
              </a:effectLst>
              <a:latin typeface="League Gothic Regular"/>
              <a:cs typeface="League Gothic Regular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7381" y="1695678"/>
            <a:ext cx="2205326" cy="79611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stA="79000" endPos="0" dir="5400000" sy="-100000" algn="bl" rotWithShape="0"/>
                </a:effectLst>
                <a:latin typeface="League Gothic Regular"/>
                <a:cs typeface="League Gothic Regular"/>
              </a:rPr>
              <a:t>INTO DELIVERY, THEN</a:t>
            </a:r>
          </a:p>
          <a:p>
            <a:pPr algn="r">
              <a:lnSpc>
                <a:spcPct val="80000"/>
              </a:lnSpc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stA="79000" endPos="0" dir="5400000" sy="-100000" algn="bl" rotWithShape="0"/>
                </a:effectLst>
                <a:latin typeface="League Gothic Regular"/>
                <a:cs typeface="League Gothic Regular"/>
              </a:rPr>
              <a:t>I KICK IT INTO GEAR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773245" y="778587"/>
            <a:ext cx="0" cy="3629798"/>
          </a:xfrm>
          <a:prstGeom prst="line">
            <a:avLst/>
          </a:prstGeom>
          <a:ln w="6350" cmpd="sng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3202043" y="830331"/>
            <a:ext cx="918671" cy="8653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mpd="sng">
            <a:solidFill>
              <a:srgbClr val="595959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ANALYZE</a:t>
            </a:r>
            <a:endParaRPr lang="en-US" sz="900" dirty="0">
              <a:solidFill>
                <a:schemeClr val="tx1"/>
              </a:solidFill>
              <a:latin typeface="Arial"/>
              <a:cs typeface="Arial"/>
            </a:endParaRPr>
          </a:p>
          <a:p>
            <a:endParaRPr lang="en-US" sz="6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User Research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Business Objectives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Market Trends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Technology Blogs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Consumer insights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4341506" y="830331"/>
            <a:ext cx="918671" cy="8653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mpd="sng">
            <a:solidFill>
              <a:srgbClr val="595959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IDENTIFY</a:t>
            </a:r>
            <a:endParaRPr lang="en-US" sz="600" dirty="0">
              <a:solidFill>
                <a:schemeClr val="tx1"/>
              </a:solidFill>
              <a:latin typeface="Arial"/>
              <a:cs typeface="Arial"/>
            </a:endParaRPr>
          </a:p>
          <a:p>
            <a:endParaRPr lang="en-US" sz="6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User Profiles</a:t>
            </a:r>
          </a:p>
          <a:p>
            <a:r>
              <a:rPr lang="en-US" sz="600" dirty="0">
                <a:solidFill>
                  <a:schemeClr val="tx1"/>
                </a:solidFill>
                <a:latin typeface="Arial"/>
                <a:cs typeface="Arial"/>
              </a:rPr>
              <a:t>U</a:t>
            </a:r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ser Requirements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Business </a:t>
            </a:r>
            <a:r>
              <a:rPr lang="en-US" sz="600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eeds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UX Principles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Proposition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Project Sponsors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5480969" y="830331"/>
            <a:ext cx="918671" cy="8653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mpd="sng">
            <a:solidFill>
              <a:srgbClr val="595959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EXPLORE</a:t>
            </a:r>
            <a:endParaRPr lang="en-US" sz="600" dirty="0">
              <a:solidFill>
                <a:schemeClr val="tx1"/>
              </a:solidFill>
              <a:latin typeface="Arial"/>
              <a:cs typeface="Arial"/>
            </a:endParaRPr>
          </a:p>
          <a:p>
            <a:endParaRPr lang="en-US" sz="6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Initial </a:t>
            </a:r>
            <a:r>
              <a:rPr lang="en-US" sz="600" dirty="0">
                <a:solidFill>
                  <a:schemeClr val="tx1"/>
                </a:solidFill>
                <a:latin typeface="Arial"/>
                <a:cs typeface="Arial"/>
              </a:rPr>
              <a:t>R</a:t>
            </a:r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equirements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Storyboards</a:t>
            </a:r>
          </a:p>
          <a:p>
            <a:r>
              <a:rPr lang="en-US" sz="600" dirty="0">
                <a:solidFill>
                  <a:schemeClr val="tx1"/>
                </a:solidFill>
                <a:latin typeface="Arial"/>
                <a:cs typeface="Arial"/>
              </a:rPr>
              <a:t>User </a:t>
            </a:r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Journeys</a:t>
            </a:r>
            <a:endParaRPr lang="en-US" sz="600" dirty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Interaction Flows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Mockups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Demo or Prototype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6620432" y="830331"/>
            <a:ext cx="918671" cy="8653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mpd="sng">
            <a:solidFill>
              <a:srgbClr val="595959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REFINE</a:t>
            </a:r>
          </a:p>
          <a:p>
            <a:endParaRPr lang="en-US" sz="6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User Testing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Org </a:t>
            </a:r>
            <a:r>
              <a:rPr lang="en-US" sz="600" dirty="0">
                <a:solidFill>
                  <a:schemeClr val="tx1"/>
                </a:solidFill>
                <a:latin typeface="Arial"/>
                <a:cs typeface="Arial"/>
              </a:rPr>
              <a:t>F</a:t>
            </a:r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eedback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Engage SMEs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Technical Feasibility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7759894" y="830331"/>
            <a:ext cx="918671" cy="8653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mpd="sng">
            <a:solidFill>
              <a:srgbClr val="595959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CONCEPT</a:t>
            </a:r>
          </a:p>
          <a:p>
            <a:endParaRPr lang="en-US" sz="6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Product Description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Resource Planning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Technical </a:t>
            </a:r>
            <a:r>
              <a:rPr lang="en-US" sz="600" dirty="0">
                <a:solidFill>
                  <a:schemeClr val="tx1"/>
                </a:solidFill>
                <a:latin typeface="Arial"/>
                <a:cs typeface="Arial"/>
              </a:rPr>
              <a:t>R</a:t>
            </a:r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eview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Costs &amp; Demo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Sponsorship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3202043" y="461560"/>
            <a:ext cx="5476522" cy="2802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mpd="sng">
            <a:solidFill>
              <a:srgbClr val="595959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INNOVATION PROCESS / BOOTSTRAP</a:t>
            </a:r>
          </a:p>
        </p:txBody>
      </p:sp>
      <p:sp>
        <p:nvSpPr>
          <p:cNvPr id="186" name="Right Triangle 185"/>
          <p:cNvSpPr/>
          <p:nvPr/>
        </p:nvSpPr>
        <p:spPr>
          <a:xfrm rot="2727984" flipH="1" flipV="1">
            <a:off x="4095076" y="1178655"/>
            <a:ext cx="168698" cy="168698"/>
          </a:xfrm>
          <a:prstGeom prst="rtTriangle">
            <a:avLst/>
          </a:prstGeom>
          <a:solidFill>
            <a:srgbClr val="CAD6F4"/>
          </a:solidFill>
          <a:ln w="6350" cmpd="sng">
            <a:noFill/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87" name="Right Triangle 186"/>
          <p:cNvSpPr/>
          <p:nvPr/>
        </p:nvSpPr>
        <p:spPr>
          <a:xfrm rot="2727984" flipH="1" flipV="1">
            <a:off x="5234176" y="1178655"/>
            <a:ext cx="168698" cy="168698"/>
          </a:xfrm>
          <a:prstGeom prst="rtTriangle">
            <a:avLst/>
          </a:prstGeom>
          <a:solidFill>
            <a:srgbClr val="CAD6F4"/>
          </a:solidFill>
          <a:ln w="6350" cmpd="sng">
            <a:noFill/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88" name="Right Triangle 187"/>
          <p:cNvSpPr/>
          <p:nvPr/>
        </p:nvSpPr>
        <p:spPr>
          <a:xfrm rot="2727984" flipH="1" flipV="1">
            <a:off x="6373276" y="1178655"/>
            <a:ext cx="168698" cy="168698"/>
          </a:xfrm>
          <a:prstGeom prst="rtTriangle">
            <a:avLst/>
          </a:prstGeom>
          <a:solidFill>
            <a:srgbClr val="CAD6F4"/>
          </a:solidFill>
          <a:ln w="6350" cmpd="sng">
            <a:noFill/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89" name="Right Triangle 188"/>
          <p:cNvSpPr/>
          <p:nvPr/>
        </p:nvSpPr>
        <p:spPr>
          <a:xfrm rot="2727984" flipH="1" flipV="1">
            <a:off x="7515228" y="1178655"/>
            <a:ext cx="168698" cy="168698"/>
          </a:xfrm>
          <a:prstGeom prst="rtTriangle">
            <a:avLst/>
          </a:prstGeom>
          <a:solidFill>
            <a:srgbClr val="CAD6F4"/>
          </a:solidFill>
          <a:ln w="6350" cmpd="sng">
            <a:noFill/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01" name="Rectangle 200"/>
          <p:cNvSpPr/>
          <p:nvPr/>
        </p:nvSpPr>
        <p:spPr>
          <a:xfrm>
            <a:off x="6620430" y="3713050"/>
            <a:ext cx="923837" cy="5112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 cmpd="sng">
            <a:solidFill>
              <a:srgbClr val="7F7F7F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AGILE PROCESS</a:t>
            </a:r>
          </a:p>
          <a:p>
            <a:endParaRPr lang="en-US" sz="6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Daily Scrum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2wk Release Cycles</a:t>
            </a:r>
            <a:endParaRPr lang="en-US" sz="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6620431" y="3253611"/>
            <a:ext cx="918671" cy="2286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 cmpd="sng">
            <a:solidFill>
              <a:srgbClr val="7F7F7F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SPEC UPDATE</a:t>
            </a:r>
          </a:p>
          <a:p>
            <a:endParaRPr lang="en-US" sz="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4337809" y="3076472"/>
            <a:ext cx="915648" cy="11478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 cmpd="sng">
            <a:solidFill>
              <a:srgbClr val="7F7F7F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DESIGN &amp; DEVELOPMENT</a:t>
            </a:r>
          </a:p>
          <a:p>
            <a:endParaRPr lang="en-US" sz="600" dirty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sz="600" dirty="0">
                <a:solidFill>
                  <a:schemeClr val="tx1"/>
                </a:solidFill>
                <a:latin typeface="Arial"/>
                <a:cs typeface="Arial"/>
              </a:rPr>
              <a:t>Product </a:t>
            </a:r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&amp; Technical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   Specification</a:t>
            </a:r>
            <a:endParaRPr lang="en-US" sz="600" dirty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Key Usecases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Key Screens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Wireframes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Design Mockups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Backend/Client</a:t>
            </a:r>
          </a:p>
          <a:p>
            <a:r>
              <a:rPr lang="en-US" sz="6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  Development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5479776" y="2378277"/>
            <a:ext cx="923339" cy="644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 cmpd="sng">
            <a:solidFill>
              <a:srgbClr val="7F7F7F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USER TESTING &amp; DESIGN REVIEW</a:t>
            </a:r>
          </a:p>
          <a:p>
            <a:endParaRPr lang="en-US" sz="6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Users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Stakeholders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Core Team</a:t>
            </a:r>
          </a:p>
        </p:txBody>
      </p:sp>
      <p:sp>
        <p:nvSpPr>
          <p:cNvPr id="207" name="Rectangle 206"/>
          <p:cNvSpPr/>
          <p:nvPr/>
        </p:nvSpPr>
        <p:spPr>
          <a:xfrm>
            <a:off x="6620432" y="2378281"/>
            <a:ext cx="923836" cy="6444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 cmpd="sng">
            <a:solidFill>
              <a:srgbClr val="7F7F7F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FINAL PRODUCTION</a:t>
            </a:r>
          </a:p>
          <a:p>
            <a:endParaRPr lang="en-US" sz="6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Visual design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All usecases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All wireframes</a:t>
            </a:r>
          </a:p>
        </p:txBody>
      </p:sp>
      <p:sp>
        <p:nvSpPr>
          <p:cNvPr id="208" name="Rectangle 207"/>
          <p:cNvSpPr/>
          <p:nvPr/>
        </p:nvSpPr>
        <p:spPr>
          <a:xfrm>
            <a:off x="7759894" y="3253610"/>
            <a:ext cx="870760" cy="2286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 cmpd="sng">
            <a:solidFill>
              <a:srgbClr val="7F7F7F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GO/NO GO</a:t>
            </a:r>
          </a:p>
        </p:txBody>
      </p:sp>
      <p:sp>
        <p:nvSpPr>
          <p:cNvPr id="209" name="Rectangle 208"/>
          <p:cNvSpPr/>
          <p:nvPr/>
        </p:nvSpPr>
        <p:spPr>
          <a:xfrm>
            <a:off x="7759894" y="3713050"/>
            <a:ext cx="870760" cy="5112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 cmpd="sng">
            <a:solidFill>
              <a:srgbClr val="7F7F7F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IN-LIFE MGMT</a:t>
            </a:r>
          </a:p>
          <a:p>
            <a:endParaRPr lang="en-US" sz="600" dirty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Customer Feedback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Crash Logs &amp; SLA</a:t>
            </a:r>
          </a:p>
          <a:p>
            <a:r>
              <a:rPr lang="en-US" sz="600" dirty="0">
                <a:solidFill>
                  <a:schemeClr val="tx1"/>
                </a:solidFill>
                <a:latin typeface="Arial"/>
                <a:cs typeface="Arial"/>
              </a:rPr>
              <a:t>Daily </a:t>
            </a:r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Reporting</a:t>
            </a:r>
            <a:endParaRPr lang="en-US" sz="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5479776" y="3713050"/>
            <a:ext cx="919864" cy="5112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 cmpd="sng">
            <a:solidFill>
              <a:srgbClr val="7F7F7F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AGILE PROCESS</a:t>
            </a:r>
          </a:p>
          <a:p>
            <a:endParaRPr lang="en-US" sz="6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Daily Scrum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2wk Release Cycles</a:t>
            </a:r>
            <a:endParaRPr lang="en-US" sz="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5479776" y="3256916"/>
            <a:ext cx="919864" cy="2219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 cmpd="sng">
            <a:solidFill>
              <a:srgbClr val="7F7F7F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SPEC UPDATE</a:t>
            </a:r>
          </a:p>
          <a:p>
            <a:endParaRPr lang="en-US" sz="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3207800" y="2370061"/>
            <a:ext cx="909668" cy="18542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 cmpd="sng">
            <a:solidFill>
              <a:srgbClr val="7F7F7F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BUSINESS PLAN / DELIVERY PLAN</a:t>
            </a:r>
          </a:p>
          <a:p>
            <a:endParaRPr lang="en-US" sz="6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Project Brief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Marketing</a:t>
            </a:r>
            <a:r>
              <a:rPr lang="en-US" sz="6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&amp; Product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   Requirements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Business Case &amp; KPIs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Technical</a:t>
            </a:r>
          </a:p>
          <a:p>
            <a:r>
              <a:rPr lang="en-US" sz="6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  Architecture</a:t>
            </a:r>
            <a:endParaRPr lang="en-US" sz="600" dirty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Resource Planning</a:t>
            </a:r>
            <a:endParaRPr lang="en-US" sz="600" dirty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sz="600" dirty="0">
                <a:solidFill>
                  <a:schemeClr val="tx1"/>
                </a:solidFill>
                <a:latin typeface="Arial"/>
                <a:cs typeface="Arial"/>
              </a:rPr>
              <a:t>Features </a:t>
            </a:r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Roadmap</a:t>
            </a:r>
            <a:endParaRPr lang="en-US" sz="600" dirty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Partnerships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Validation</a:t>
            </a:r>
            <a:r>
              <a:rPr lang="en-US" sz="600" dirty="0">
                <a:solidFill>
                  <a:schemeClr val="tx1"/>
                </a:solidFill>
                <a:latin typeface="Arial"/>
                <a:cs typeface="Arial"/>
              </a:rPr>
              <a:t>/Buy-</a:t>
            </a:r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In: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  </a:t>
            </a:r>
            <a:r>
              <a:rPr lang="en-US" sz="600" dirty="0" err="1" smtClean="0">
                <a:solidFill>
                  <a:schemeClr val="tx1"/>
                </a:solidFill>
                <a:latin typeface="Arial"/>
                <a:cs typeface="Arial"/>
              </a:rPr>
              <a:t>BizDev</a:t>
            </a:r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, Marketing,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  Brand, Propositions,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  Engineering, UX &amp;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  Customer Care</a:t>
            </a:r>
          </a:p>
          <a:p>
            <a:endParaRPr lang="en-US" sz="600" dirty="0">
              <a:solidFill>
                <a:schemeClr val="tx1"/>
              </a:solidFill>
              <a:latin typeface="Arial"/>
              <a:cs typeface="Arial"/>
            </a:endParaRPr>
          </a:p>
          <a:p>
            <a:endParaRPr lang="en-US" sz="60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4337809" y="2370056"/>
            <a:ext cx="924154" cy="472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 cmpd="sng">
            <a:solidFill>
              <a:srgbClr val="7F7F7F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KICKOFF</a:t>
            </a:r>
          </a:p>
          <a:p>
            <a:endParaRPr lang="en-US" sz="600" dirty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Technical &amp; UX</a:t>
            </a:r>
          </a:p>
          <a:p>
            <a:r>
              <a:rPr lang="en-US" sz="6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  Project Plans</a:t>
            </a:r>
            <a:endParaRPr lang="en-US" sz="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6620432" y="4408385"/>
            <a:ext cx="923835" cy="2286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 cmpd="sng">
            <a:solidFill>
              <a:srgbClr val="7F7F7F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END OF LIFE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7754299" y="2370062"/>
            <a:ext cx="909668" cy="6527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 cmpd="sng">
            <a:solidFill>
              <a:srgbClr val="7F7F7F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USER TESTING &amp; PRODUCT QA</a:t>
            </a:r>
          </a:p>
          <a:p>
            <a:endParaRPr lang="en-US" sz="6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Users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Stakeholders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Core </a:t>
            </a:r>
            <a:r>
              <a:rPr lang="en-US" sz="600" dirty="0" err="1" smtClean="0">
                <a:solidFill>
                  <a:schemeClr val="tx1"/>
                </a:solidFill>
                <a:latin typeface="Arial"/>
                <a:cs typeface="Arial"/>
              </a:rPr>
              <a:t>Dev</a:t>
            </a:r>
            <a:r>
              <a:rPr lang="en-US" sz="600" dirty="0" err="1">
                <a:solidFill>
                  <a:schemeClr val="tx1"/>
                </a:solidFill>
                <a:latin typeface="Arial"/>
                <a:cs typeface="Arial"/>
              </a:rPr>
              <a:t>T</a:t>
            </a:r>
            <a:r>
              <a:rPr lang="en-US" sz="600" dirty="0" err="1" smtClean="0">
                <a:solidFill>
                  <a:schemeClr val="tx1"/>
                </a:solidFill>
                <a:latin typeface="Arial"/>
                <a:cs typeface="Arial"/>
              </a:rPr>
              <a:t>team</a:t>
            </a:r>
            <a:endParaRPr lang="en-US" sz="60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7759895" y="4407329"/>
            <a:ext cx="870760" cy="2286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 cmpd="sng">
            <a:solidFill>
              <a:srgbClr val="7F7F7F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NEXT RELEASE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3202043" y="2019954"/>
            <a:ext cx="5476522" cy="2802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 cmpd="sng">
            <a:solidFill>
              <a:srgbClr val="7F7F7F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DELIVERY PROCESS / DEVELOPMENT</a:t>
            </a:r>
          </a:p>
        </p:txBody>
      </p:sp>
      <p:sp>
        <p:nvSpPr>
          <p:cNvPr id="220" name="Right Triangle 219"/>
          <p:cNvSpPr/>
          <p:nvPr/>
        </p:nvSpPr>
        <p:spPr>
          <a:xfrm rot="2727984" flipH="1" flipV="1">
            <a:off x="4095076" y="2530123"/>
            <a:ext cx="168698" cy="168698"/>
          </a:xfrm>
          <a:prstGeom prst="rtTriangle">
            <a:avLst/>
          </a:prstGeom>
          <a:solidFill>
            <a:schemeClr val="accent2">
              <a:lumMod val="40000"/>
              <a:lumOff val="60000"/>
            </a:schemeClr>
          </a:solidFill>
          <a:ln w="6350" cmpd="sng">
            <a:noFill/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21" name="Right Triangle 220"/>
          <p:cNvSpPr/>
          <p:nvPr/>
        </p:nvSpPr>
        <p:spPr>
          <a:xfrm rot="2727984" flipH="1" flipV="1">
            <a:off x="5234176" y="2530123"/>
            <a:ext cx="168698" cy="168698"/>
          </a:xfrm>
          <a:prstGeom prst="rtTriangle">
            <a:avLst/>
          </a:prstGeom>
          <a:solidFill>
            <a:schemeClr val="accent2">
              <a:lumMod val="40000"/>
              <a:lumOff val="60000"/>
            </a:schemeClr>
          </a:solidFill>
          <a:ln w="6350" cmpd="sng">
            <a:noFill/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22" name="Right Triangle 221"/>
          <p:cNvSpPr/>
          <p:nvPr/>
        </p:nvSpPr>
        <p:spPr>
          <a:xfrm rot="2727984" flipH="1" flipV="1">
            <a:off x="6373276" y="2530123"/>
            <a:ext cx="168698" cy="168698"/>
          </a:xfrm>
          <a:prstGeom prst="rtTriangle">
            <a:avLst/>
          </a:prstGeom>
          <a:solidFill>
            <a:schemeClr val="accent2">
              <a:lumMod val="40000"/>
              <a:lumOff val="60000"/>
            </a:schemeClr>
          </a:solidFill>
          <a:ln w="6350" cmpd="sng">
            <a:noFill/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23" name="Right Triangle 222"/>
          <p:cNvSpPr/>
          <p:nvPr/>
        </p:nvSpPr>
        <p:spPr>
          <a:xfrm rot="2727984" flipH="1" flipV="1">
            <a:off x="7515228" y="2530123"/>
            <a:ext cx="168698" cy="168698"/>
          </a:xfrm>
          <a:prstGeom prst="rtTriangle">
            <a:avLst/>
          </a:prstGeom>
          <a:solidFill>
            <a:schemeClr val="accent2">
              <a:lumMod val="40000"/>
              <a:lumOff val="60000"/>
            </a:schemeClr>
          </a:solidFill>
          <a:ln w="6350" cmpd="sng">
            <a:noFill/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25" name="Right Triangle 224"/>
          <p:cNvSpPr/>
          <p:nvPr/>
        </p:nvSpPr>
        <p:spPr>
          <a:xfrm rot="8100000" flipH="1" flipV="1">
            <a:off x="5723127" y="2994215"/>
            <a:ext cx="168698" cy="168698"/>
          </a:xfrm>
          <a:prstGeom prst="rtTriangle">
            <a:avLst/>
          </a:prstGeom>
          <a:solidFill>
            <a:schemeClr val="accent2">
              <a:lumMod val="40000"/>
              <a:lumOff val="60000"/>
            </a:schemeClr>
          </a:solidFill>
          <a:ln w="6350" cmpd="sng">
            <a:noFill/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26" name="Right Triangle 225"/>
          <p:cNvSpPr/>
          <p:nvPr/>
        </p:nvSpPr>
        <p:spPr>
          <a:xfrm rot="8100000" flipH="1" flipV="1">
            <a:off x="6862227" y="2994215"/>
            <a:ext cx="168698" cy="168698"/>
          </a:xfrm>
          <a:prstGeom prst="rtTriangle">
            <a:avLst/>
          </a:prstGeom>
          <a:solidFill>
            <a:schemeClr val="accent2">
              <a:lumMod val="40000"/>
              <a:lumOff val="60000"/>
            </a:schemeClr>
          </a:solidFill>
          <a:ln w="6350" cmpd="sng">
            <a:noFill/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27" name="Right Triangle 226"/>
          <p:cNvSpPr/>
          <p:nvPr/>
        </p:nvSpPr>
        <p:spPr>
          <a:xfrm rot="8100000" flipH="1" flipV="1">
            <a:off x="8010529" y="2994215"/>
            <a:ext cx="168698" cy="168698"/>
          </a:xfrm>
          <a:prstGeom prst="rtTriangle">
            <a:avLst/>
          </a:prstGeom>
          <a:solidFill>
            <a:schemeClr val="accent2">
              <a:lumMod val="40000"/>
              <a:lumOff val="60000"/>
            </a:schemeClr>
          </a:solidFill>
          <a:ln w="6350" cmpd="sng">
            <a:noFill/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28" name="Right Triangle 227"/>
          <p:cNvSpPr/>
          <p:nvPr/>
        </p:nvSpPr>
        <p:spPr>
          <a:xfrm rot="8100000" flipH="1" flipV="1">
            <a:off x="5723128" y="3467543"/>
            <a:ext cx="168698" cy="168698"/>
          </a:xfrm>
          <a:prstGeom prst="rtTriangle">
            <a:avLst/>
          </a:prstGeom>
          <a:solidFill>
            <a:schemeClr val="accent2">
              <a:lumMod val="40000"/>
              <a:lumOff val="60000"/>
            </a:schemeClr>
          </a:solidFill>
          <a:ln w="6350" cmpd="sng">
            <a:noFill/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29" name="Right Triangle 228"/>
          <p:cNvSpPr/>
          <p:nvPr/>
        </p:nvSpPr>
        <p:spPr>
          <a:xfrm rot="8100000" flipH="1" flipV="1">
            <a:off x="6862228" y="3467543"/>
            <a:ext cx="168698" cy="168698"/>
          </a:xfrm>
          <a:prstGeom prst="rtTriangle">
            <a:avLst/>
          </a:prstGeom>
          <a:solidFill>
            <a:schemeClr val="accent2">
              <a:lumMod val="40000"/>
              <a:lumOff val="60000"/>
            </a:schemeClr>
          </a:solidFill>
          <a:ln w="6350" cmpd="sng">
            <a:noFill/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0" name="Right Triangle 229"/>
          <p:cNvSpPr/>
          <p:nvPr/>
        </p:nvSpPr>
        <p:spPr>
          <a:xfrm rot="8100000" flipH="1" flipV="1">
            <a:off x="8010530" y="3467543"/>
            <a:ext cx="168698" cy="168698"/>
          </a:xfrm>
          <a:prstGeom prst="rtTriangle">
            <a:avLst/>
          </a:prstGeom>
          <a:solidFill>
            <a:schemeClr val="accent2">
              <a:lumMod val="40000"/>
              <a:lumOff val="60000"/>
            </a:schemeClr>
          </a:solidFill>
          <a:ln w="6350" cmpd="sng">
            <a:noFill/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1" name="Right Triangle 230"/>
          <p:cNvSpPr/>
          <p:nvPr/>
        </p:nvSpPr>
        <p:spPr>
          <a:xfrm rot="18900000" flipH="1" flipV="1">
            <a:off x="6002527" y="3121215"/>
            <a:ext cx="168698" cy="168698"/>
          </a:xfrm>
          <a:prstGeom prst="rtTriangle">
            <a:avLst/>
          </a:prstGeom>
          <a:solidFill>
            <a:schemeClr val="accent2">
              <a:lumMod val="40000"/>
              <a:lumOff val="60000"/>
            </a:schemeClr>
          </a:solidFill>
          <a:ln w="6350" cmpd="sng">
            <a:noFill/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2" name="Right Triangle 231"/>
          <p:cNvSpPr/>
          <p:nvPr/>
        </p:nvSpPr>
        <p:spPr>
          <a:xfrm rot="18900000" flipH="1" flipV="1">
            <a:off x="7141627" y="3121215"/>
            <a:ext cx="168698" cy="168698"/>
          </a:xfrm>
          <a:prstGeom prst="rtTriangle">
            <a:avLst/>
          </a:prstGeom>
          <a:solidFill>
            <a:schemeClr val="accent2">
              <a:lumMod val="40000"/>
              <a:lumOff val="60000"/>
            </a:schemeClr>
          </a:solidFill>
          <a:ln w="6350" cmpd="sng">
            <a:noFill/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3" name="Right Triangle 232"/>
          <p:cNvSpPr/>
          <p:nvPr/>
        </p:nvSpPr>
        <p:spPr>
          <a:xfrm rot="18900000" flipH="1" flipV="1">
            <a:off x="8289929" y="3121215"/>
            <a:ext cx="168698" cy="168698"/>
          </a:xfrm>
          <a:prstGeom prst="rtTriangle">
            <a:avLst/>
          </a:prstGeom>
          <a:solidFill>
            <a:schemeClr val="accent2">
              <a:lumMod val="40000"/>
              <a:lumOff val="60000"/>
            </a:schemeClr>
          </a:solidFill>
          <a:ln w="6350" cmpd="sng">
            <a:noFill/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4" name="Right Triangle 233"/>
          <p:cNvSpPr/>
          <p:nvPr/>
        </p:nvSpPr>
        <p:spPr>
          <a:xfrm rot="18900000" flipH="1" flipV="1">
            <a:off x="6002528" y="3594543"/>
            <a:ext cx="168698" cy="168698"/>
          </a:xfrm>
          <a:prstGeom prst="rtTriangle">
            <a:avLst/>
          </a:prstGeom>
          <a:solidFill>
            <a:schemeClr val="accent2">
              <a:lumMod val="40000"/>
              <a:lumOff val="60000"/>
            </a:schemeClr>
          </a:solidFill>
          <a:ln w="6350" cmpd="sng">
            <a:noFill/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5" name="Right Triangle 234"/>
          <p:cNvSpPr/>
          <p:nvPr/>
        </p:nvSpPr>
        <p:spPr>
          <a:xfrm rot="18900000" flipH="1" flipV="1">
            <a:off x="7141628" y="3594543"/>
            <a:ext cx="168698" cy="168698"/>
          </a:xfrm>
          <a:prstGeom prst="rtTriangle">
            <a:avLst/>
          </a:prstGeom>
          <a:solidFill>
            <a:schemeClr val="accent2">
              <a:lumMod val="40000"/>
              <a:lumOff val="60000"/>
            </a:schemeClr>
          </a:solidFill>
          <a:ln w="6350" cmpd="sng">
            <a:noFill/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6" name="Right Triangle 235"/>
          <p:cNvSpPr/>
          <p:nvPr/>
        </p:nvSpPr>
        <p:spPr>
          <a:xfrm rot="18900000" flipH="1" flipV="1">
            <a:off x="8289930" y="3594543"/>
            <a:ext cx="168698" cy="168698"/>
          </a:xfrm>
          <a:prstGeom prst="rtTriangle">
            <a:avLst/>
          </a:prstGeom>
          <a:solidFill>
            <a:schemeClr val="accent2">
              <a:lumMod val="40000"/>
              <a:lumOff val="60000"/>
            </a:schemeClr>
          </a:solidFill>
          <a:ln w="6350" cmpd="sng">
            <a:noFill/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9" name="Right Triangle 238"/>
          <p:cNvSpPr/>
          <p:nvPr/>
        </p:nvSpPr>
        <p:spPr>
          <a:xfrm rot="8100000" flipH="1" flipV="1">
            <a:off x="4571325" y="2804338"/>
            <a:ext cx="168698" cy="168698"/>
          </a:xfrm>
          <a:prstGeom prst="rtTriangle">
            <a:avLst/>
          </a:prstGeom>
          <a:solidFill>
            <a:schemeClr val="accent2">
              <a:lumMod val="40000"/>
              <a:lumOff val="60000"/>
            </a:schemeClr>
          </a:solidFill>
          <a:ln w="6350" cmpd="sng">
            <a:noFill/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40" name="Right Triangle 239"/>
          <p:cNvSpPr/>
          <p:nvPr/>
        </p:nvSpPr>
        <p:spPr>
          <a:xfrm rot="18900000" flipH="1" flipV="1">
            <a:off x="4850725" y="2931338"/>
            <a:ext cx="168698" cy="168698"/>
          </a:xfrm>
          <a:prstGeom prst="rtTriangle">
            <a:avLst/>
          </a:prstGeom>
          <a:solidFill>
            <a:schemeClr val="accent2">
              <a:lumMod val="40000"/>
              <a:lumOff val="60000"/>
            </a:schemeClr>
          </a:solidFill>
          <a:ln w="6350" cmpd="sng">
            <a:noFill/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24" name="Elbow Connector 23"/>
          <p:cNvCxnSpPr>
            <a:stCxn id="217" idx="3"/>
            <a:endCxn id="218" idx="3"/>
          </p:cNvCxnSpPr>
          <p:nvPr/>
        </p:nvCxnSpPr>
        <p:spPr>
          <a:xfrm flipH="1">
            <a:off x="8630655" y="2696419"/>
            <a:ext cx="33312" cy="1825213"/>
          </a:xfrm>
          <a:prstGeom prst="bentConnector3">
            <a:avLst>
              <a:gd name="adj1" fmla="val -465232"/>
            </a:avLst>
          </a:prstGeom>
          <a:ln w="9525" cmpd="sng">
            <a:solidFill>
              <a:schemeClr val="bg1">
                <a:lumMod val="65000"/>
              </a:schemeClr>
            </a:solidFill>
            <a:prstDash val="dash"/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4" name="Right Triangle 243"/>
          <p:cNvSpPr/>
          <p:nvPr/>
        </p:nvSpPr>
        <p:spPr>
          <a:xfrm rot="13500000" flipH="1" flipV="1">
            <a:off x="7615187" y="4432263"/>
            <a:ext cx="168698" cy="168698"/>
          </a:xfrm>
          <a:prstGeom prst="rtTriangle">
            <a:avLst/>
          </a:prstGeom>
          <a:solidFill>
            <a:schemeClr val="accent2">
              <a:lumMod val="40000"/>
              <a:lumOff val="60000"/>
            </a:schemeClr>
          </a:solidFill>
          <a:ln w="6350" cmpd="sng">
            <a:noFill/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4206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/>
          <p:cNvSpPr/>
          <p:nvPr/>
        </p:nvSpPr>
        <p:spPr>
          <a:xfrm>
            <a:off x="3382465" y="724016"/>
            <a:ext cx="918670" cy="283270"/>
          </a:xfrm>
          <a:prstGeom prst="rect">
            <a:avLst/>
          </a:prstGeom>
          <a:solidFill>
            <a:srgbClr val="C7D0A9"/>
          </a:solidFill>
          <a:ln w="3175" cmpd="sng">
            <a:solidFill>
              <a:srgbClr val="7F7F7F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TECH  PROJECT MANAGER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4366349" y="724016"/>
            <a:ext cx="918670" cy="283270"/>
          </a:xfrm>
          <a:prstGeom prst="rect">
            <a:avLst/>
          </a:prstGeom>
          <a:solidFill>
            <a:srgbClr val="C7D0A9"/>
          </a:solidFill>
          <a:ln w="3175" cmpd="sng">
            <a:solidFill>
              <a:srgbClr val="7F7F7F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INTERACTION DESIGNER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5340589" y="724016"/>
            <a:ext cx="918670" cy="283270"/>
          </a:xfrm>
          <a:prstGeom prst="rect">
            <a:avLst/>
          </a:prstGeom>
          <a:solidFill>
            <a:srgbClr val="C7D0A9"/>
          </a:solidFill>
          <a:ln w="3175" cmpd="sng">
            <a:solidFill>
              <a:srgbClr val="7F7F7F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INTERACTION DESIGNER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6324473" y="724016"/>
            <a:ext cx="918670" cy="283270"/>
          </a:xfrm>
          <a:prstGeom prst="rect">
            <a:avLst/>
          </a:prstGeom>
          <a:solidFill>
            <a:srgbClr val="C7D0A9"/>
          </a:solidFill>
          <a:ln w="3175" cmpd="sng">
            <a:solidFill>
              <a:srgbClr val="7F7F7F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VISUAL DESIGNER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7302695" y="724016"/>
            <a:ext cx="918670" cy="283270"/>
          </a:xfrm>
          <a:prstGeom prst="rect">
            <a:avLst/>
          </a:prstGeom>
          <a:solidFill>
            <a:srgbClr val="C7D0A9"/>
          </a:solidFill>
          <a:ln w="3175" cmpd="sng">
            <a:solidFill>
              <a:srgbClr val="7F7F7F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ANDROID DEVELOPER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663967" y="4860776"/>
            <a:ext cx="499696" cy="160735"/>
            <a:chOff x="9381698" y="5756280"/>
            <a:chExt cx="499696" cy="214313"/>
          </a:xfrm>
          <a:noFill/>
        </p:grpSpPr>
        <p:sp>
          <p:nvSpPr>
            <p:cNvPr id="8" name="Rectangle 7"/>
            <p:cNvSpPr/>
            <p:nvPr/>
          </p:nvSpPr>
          <p:spPr>
            <a:xfrm>
              <a:off x="9381698" y="5756280"/>
              <a:ext cx="499696" cy="2143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000" dirty="0"/>
            </a:p>
          </p:txBody>
        </p:sp>
        <p:sp>
          <p:nvSpPr>
            <p:cNvPr id="9" name="Slide Number Placeholder 9"/>
            <p:cNvSpPr txBox="1">
              <a:spLocks/>
            </p:cNvSpPr>
            <p:nvPr/>
          </p:nvSpPr>
          <p:spPr bwMode="auto">
            <a:xfrm>
              <a:off x="9381699" y="5773743"/>
              <a:ext cx="430823" cy="1809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000">
                  <a:solidFill>
                    <a:schemeClr val="tx1"/>
                  </a:solidFill>
                  <a:latin typeface="Helvetica Neue Light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Helvetica Neue Light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Helvetica Neue Light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Helvetica Neue Light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Helvetica Neue Light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Helvetica Neue Light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Helvetica Neue Light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Helvetica Neue Light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Helvetica Neue Light" charset="0"/>
                  <a:ea typeface="ＭＳ Ｐゴシック" charset="0"/>
                </a:defRPr>
              </a:lvl9pPr>
            </a:lstStyle>
            <a:p>
              <a:pPr algn="r" eaLnBrk="1" hangingPunct="1"/>
              <a:fld id="{33654C2E-4A64-9D4C-BE68-1AF3066A24A1}" type="slidenum">
                <a:rPr lang="en-GB" sz="1050">
                  <a:cs typeface="Arial" charset="0"/>
                </a:rPr>
                <a:pPr algn="r" eaLnBrk="1" hangingPunct="1"/>
                <a:t>8</a:t>
              </a:fld>
              <a:endParaRPr lang="en-GB" sz="1050">
                <a:cs typeface="Arial" charset="0"/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406856" y="1249518"/>
            <a:ext cx="2015846" cy="605294"/>
          </a:xfrm>
          <a:prstGeom prst="rect">
            <a:avLst/>
          </a:prstGeom>
          <a:effectLst/>
        </p:spPr>
        <p:txBody>
          <a:bodyPr wrap="none" anchor="b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4000" dirty="0" smtClean="0">
                <a:solidFill>
                  <a:schemeClr val="accent2"/>
                </a:solidFill>
                <a:effectLst>
                  <a:reflection stA="79000" endPos="0" dir="5400000" sy="-100000" algn="bl" rotWithShape="0"/>
                </a:effectLst>
                <a:latin typeface="League Gothic Regular"/>
                <a:cs typeface="League Gothic Regular"/>
              </a:rPr>
              <a:t>THE ANDROID</a:t>
            </a:r>
            <a:endParaRPr lang="en-US" sz="4000" dirty="0">
              <a:solidFill>
                <a:schemeClr val="accent2"/>
              </a:solidFill>
              <a:effectLst>
                <a:reflection stA="50000" endPos="75000" dist="12700" dir="5400000" sy="-100000" algn="bl" rotWithShape="0"/>
              </a:effectLst>
              <a:latin typeface="League Gothic Regular"/>
              <a:cs typeface="League Gothic Regular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0873" y="1695678"/>
            <a:ext cx="2181832" cy="79611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stA="79000" endPos="0" dir="5400000" sy="-100000" algn="bl" rotWithShape="0"/>
                </a:effectLst>
                <a:latin typeface="League Gothic Regular"/>
                <a:cs typeface="League Gothic Regular"/>
              </a:rPr>
              <a:t>PROGRAM I CREATED</a:t>
            </a:r>
          </a:p>
          <a:p>
            <a:pPr algn="r">
              <a:lnSpc>
                <a:spcPct val="80000"/>
              </a:lnSpc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stA="79000" endPos="0" dir="5400000" sy="-100000" algn="bl" rotWithShape="0"/>
                </a:effectLst>
                <a:latin typeface="League Gothic Regular"/>
                <a:cs typeface="League Gothic Regular"/>
              </a:rPr>
              <a:t>&amp; THE TEAMS I LED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reflection stA="50000" endPos="75000" dist="12700" dir="5400000" sy="-100000" algn="bl" rotWithShape="0"/>
              </a:effectLst>
              <a:latin typeface="League Gothic Regular"/>
              <a:cs typeface="League Gothic Regular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773245" y="778587"/>
            <a:ext cx="0" cy="3629798"/>
          </a:xfrm>
          <a:prstGeom prst="line">
            <a:avLst/>
          </a:prstGeom>
          <a:ln w="6350" cmpd="sng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3384610" y="1527571"/>
            <a:ext cx="918670" cy="283270"/>
          </a:xfrm>
          <a:prstGeom prst="rect">
            <a:avLst/>
          </a:prstGeom>
          <a:solidFill>
            <a:srgbClr val="C7D0A9"/>
          </a:solidFill>
          <a:ln w="3175" cmpd="sng">
            <a:solidFill>
              <a:srgbClr val="7F7F7F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PRODUCT MARKETING TEAM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368494" y="1527571"/>
            <a:ext cx="918670" cy="283270"/>
          </a:xfrm>
          <a:prstGeom prst="rect">
            <a:avLst/>
          </a:prstGeom>
          <a:solidFill>
            <a:srgbClr val="C7D0A9"/>
          </a:solidFill>
          <a:ln w="3175" cmpd="sng">
            <a:solidFill>
              <a:srgbClr val="7F7F7F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MODERATOR / RESEARCH LEAD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342734" y="1527571"/>
            <a:ext cx="918670" cy="283270"/>
          </a:xfrm>
          <a:prstGeom prst="rect">
            <a:avLst/>
          </a:prstGeom>
          <a:solidFill>
            <a:srgbClr val="C7D0A9"/>
          </a:solidFill>
          <a:ln w="3175" cmpd="sng">
            <a:solidFill>
              <a:srgbClr val="7F7F7F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ETHNOGRAPHIC RESEARCHER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326618" y="1527571"/>
            <a:ext cx="918670" cy="283270"/>
          </a:xfrm>
          <a:prstGeom prst="rect">
            <a:avLst/>
          </a:prstGeom>
          <a:solidFill>
            <a:srgbClr val="C7D0A9"/>
          </a:solidFill>
          <a:ln w="3175" cmpd="sng">
            <a:solidFill>
              <a:srgbClr val="7F7F7F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RESEARCH ANALYST</a:t>
            </a:r>
          </a:p>
        </p:txBody>
      </p:sp>
      <p:sp>
        <p:nvSpPr>
          <p:cNvPr id="87" name="Rectangle 86"/>
          <p:cNvSpPr/>
          <p:nvPr/>
        </p:nvSpPr>
        <p:spPr>
          <a:xfrm>
            <a:off x="3384610" y="2353422"/>
            <a:ext cx="918670" cy="283270"/>
          </a:xfrm>
          <a:prstGeom prst="rect">
            <a:avLst/>
          </a:prstGeom>
          <a:solidFill>
            <a:srgbClr val="C7D0A9"/>
          </a:solidFill>
          <a:ln w="3175" cmpd="sng">
            <a:solidFill>
              <a:srgbClr val="7F7F7F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TECH PROJECT MANAGER</a:t>
            </a:r>
          </a:p>
        </p:txBody>
      </p:sp>
      <p:sp>
        <p:nvSpPr>
          <p:cNvPr id="90" name="Rectangle 89"/>
          <p:cNvSpPr/>
          <p:nvPr/>
        </p:nvSpPr>
        <p:spPr>
          <a:xfrm>
            <a:off x="4368494" y="2353422"/>
            <a:ext cx="918670" cy="283270"/>
          </a:xfrm>
          <a:prstGeom prst="rect">
            <a:avLst/>
          </a:prstGeom>
          <a:solidFill>
            <a:srgbClr val="C7D0A9"/>
          </a:solidFill>
          <a:ln w="3175" cmpd="sng">
            <a:solidFill>
              <a:srgbClr val="7F7F7F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INTERACTION DESIGNER</a:t>
            </a:r>
          </a:p>
        </p:txBody>
      </p:sp>
      <p:sp>
        <p:nvSpPr>
          <p:cNvPr id="92" name="Rectangle 91"/>
          <p:cNvSpPr/>
          <p:nvPr/>
        </p:nvSpPr>
        <p:spPr>
          <a:xfrm>
            <a:off x="5342734" y="2353422"/>
            <a:ext cx="918670" cy="283270"/>
          </a:xfrm>
          <a:prstGeom prst="rect">
            <a:avLst/>
          </a:prstGeom>
          <a:solidFill>
            <a:srgbClr val="C7D0A9"/>
          </a:solidFill>
          <a:ln w="3175" cmpd="sng">
            <a:solidFill>
              <a:srgbClr val="7F7F7F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ANDROID DEVELOPER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384610" y="3194100"/>
            <a:ext cx="918670" cy="283270"/>
          </a:xfrm>
          <a:prstGeom prst="rect">
            <a:avLst/>
          </a:prstGeom>
          <a:solidFill>
            <a:srgbClr val="C7D0A9"/>
          </a:solidFill>
          <a:ln w="3175" cmpd="sng">
            <a:solidFill>
              <a:srgbClr val="7F7F7F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PROJECT MANAGER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6331782" y="3195430"/>
            <a:ext cx="918671" cy="2832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 cmpd="sng"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ANDROID DEVELOPER (CHI) </a:t>
            </a:r>
            <a:endParaRPr lang="en-US" sz="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4368494" y="3194100"/>
            <a:ext cx="918670" cy="283270"/>
          </a:xfrm>
          <a:prstGeom prst="rect">
            <a:avLst/>
          </a:prstGeom>
          <a:solidFill>
            <a:srgbClr val="C7D0A9"/>
          </a:solidFill>
          <a:ln w="3175" cmpd="sng">
            <a:solidFill>
              <a:srgbClr val="7F7F7F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TECHNICAL LEAD (CHINA)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6331782" y="3574396"/>
            <a:ext cx="918671" cy="2832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 cmpd="sng"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BACKEND DEVELOPER (CH)</a:t>
            </a:r>
            <a:endParaRPr lang="en-US" sz="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5342734" y="3194100"/>
            <a:ext cx="918670" cy="283270"/>
          </a:xfrm>
          <a:prstGeom prst="rect">
            <a:avLst/>
          </a:prstGeom>
          <a:solidFill>
            <a:srgbClr val="C7D0A9"/>
          </a:solidFill>
          <a:ln w="3175" cmpd="sng">
            <a:solidFill>
              <a:srgbClr val="7F7F7F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600" dirty="0">
                <a:solidFill>
                  <a:schemeClr val="tx1"/>
                </a:solidFill>
                <a:latin typeface="Arial"/>
                <a:cs typeface="Arial"/>
              </a:rPr>
              <a:t>ANDROID DEVELOPER (CHI) 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5342734" y="3574396"/>
            <a:ext cx="918671" cy="2832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 cmpd="sng"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600" dirty="0">
                <a:solidFill>
                  <a:schemeClr val="tx1"/>
                </a:solidFill>
                <a:latin typeface="Arial"/>
                <a:cs typeface="Arial"/>
              </a:rPr>
              <a:t>BACKEND DEVELOPER (CH)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4368494" y="3937788"/>
            <a:ext cx="918670" cy="283270"/>
          </a:xfrm>
          <a:prstGeom prst="rect">
            <a:avLst/>
          </a:prstGeom>
          <a:solidFill>
            <a:srgbClr val="C7D0A9"/>
          </a:solidFill>
          <a:ln w="3175" cmpd="sng">
            <a:solidFill>
              <a:srgbClr val="7F7F7F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DESIGN LEAD (FRANCE)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5342733" y="3937788"/>
            <a:ext cx="918671" cy="2832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 cmpd="sng"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INTERACTION DESIGNER</a:t>
            </a:r>
            <a:endParaRPr lang="en-US" sz="9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4368494" y="4301304"/>
            <a:ext cx="918670" cy="283270"/>
          </a:xfrm>
          <a:prstGeom prst="rect">
            <a:avLst/>
          </a:prstGeom>
          <a:solidFill>
            <a:srgbClr val="C7D0A9"/>
          </a:solidFill>
          <a:ln w="3175" cmpd="sng">
            <a:solidFill>
              <a:srgbClr val="7F7F7F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TEST LEAD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(UK)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6320955" y="3937788"/>
            <a:ext cx="918671" cy="2832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 cmpd="sng"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INTERACTION DESIGNER (CHINA)</a:t>
            </a:r>
            <a:endParaRPr lang="en-US" sz="9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465108" y="3660871"/>
            <a:ext cx="681260" cy="857994"/>
            <a:chOff x="4037437" y="4087749"/>
            <a:chExt cx="681260" cy="857994"/>
          </a:xfrm>
        </p:grpSpPr>
        <p:sp>
          <p:nvSpPr>
            <p:cNvPr id="175" name="Rectangle 174"/>
            <p:cNvSpPr/>
            <p:nvPr/>
          </p:nvSpPr>
          <p:spPr>
            <a:xfrm>
              <a:off x="4058138" y="4087749"/>
              <a:ext cx="631117" cy="251619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bliqueTopRight"/>
              <a:lightRig rig="threePt" dir="tl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i="1" dirty="0" smtClean="0">
                  <a:solidFill>
                    <a:srgbClr val="7F7F7F"/>
                  </a:solidFill>
                  <a:latin typeface="Arial"/>
                  <a:cs typeface="Arial"/>
                </a:rPr>
                <a:t>Client</a:t>
              </a:r>
              <a:endParaRPr lang="en-US" sz="900" i="1" dirty="0">
                <a:solidFill>
                  <a:srgbClr val="7F7F7F"/>
                </a:solidFill>
                <a:latin typeface="Arial"/>
                <a:cs typeface="Arial"/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4058138" y="4278996"/>
              <a:ext cx="631117" cy="251619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bliqueTopRight"/>
              <a:lightRig rig="threePt" dir="tl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i="1" dirty="0" smtClean="0">
                  <a:solidFill>
                    <a:srgbClr val="7F7F7F"/>
                  </a:solidFill>
                  <a:latin typeface="Arial"/>
                  <a:cs typeface="Arial"/>
                </a:rPr>
                <a:t>Backend</a:t>
              </a:r>
              <a:endParaRPr lang="en-US" sz="900" i="1" dirty="0">
                <a:solidFill>
                  <a:srgbClr val="7F7F7F"/>
                </a:solidFill>
                <a:latin typeface="Arial"/>
                <a:cs typeface="Arial"/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4053241" y="4468326"/>
              <a:ext cx="631117" cy="251619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bliqueTopRight"/>
              <a:lightRig rig="threePt" dir="tl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i="1" dirty="0" smtClean="0">
                  <a:solidFill>
                    <a:srgbClr val="7F7F7F"/>
                  </a:solidFill>
                  <a:latin typeface="Arial"/>
                  <a:cs typeface="Arial"/>
                </a:rPr>
                <a:t>Design</a:t>
              </a:r>
              <a:endParaRPr lang="en-US" sz="900" i="1" dirty="0">
                <a:solidFill>
                  <a:srgbClr val="7F7F7F"/>
                </a:solidFill>
                <a:latin typeface="Arial"/>
                <a:cs typeface="Arial"/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4053558" y="4662978"/>
              <a:ext cx="631117" cy="251619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bliqueTopRight"/>
              <a:lightRig rig="threePt" dir="tl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i="1" dirty="0" smtClean="0">
                  <a:solidFill>
                    <a:srgbClr val="7F7F7F"/>
                  </a:solidFill>
                  <a:latin typeface="Arial"/>
                  <a:cs typeface="Arial"/>
                </a:rPr>
                <a:t>Test</a:t>
              </a:r>
              <a:endParaRPr lang="en-US" sz="900" i="1" dirty="0">
                <a:solidFill>
                  <a:srgbClr val="7F7F7F"/>
                </a:solidFill>
                <a:latin typeface="Arial"/>
                <a:cs typeface="Arial"/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4037437" y="4087762"/>
              <a:ext cx="681260" cy="857981"/>
            </a:xfrm>
            <a:prstGeom prst="rect">
              <a:avLst/>
            </a:prstGeom>
            <a:noFill/>
            <a:ln>
              <a:solidFill>
                <a:srgbClr val="A6A6A6"/>
              </a:solidFill>
            </a:ln>
            <a:effectLst/>
            <a:scene3d>
              <a:camera prst="obliqueTopRight"/>
              <a:lightRig rig="threePt" dir="tl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</p:grpSp>
      <p:sp>
        <p:nvSpPr>
          <p:cNvPr id="185" name="Rectangle 184"/>
          <p:cNvSpPr/>
          <p:nvPr/>
        </p:nvSpPr>
        <p:spPr>
          <a:xfrm>
            <a:off x="7302695" y="3935924"/>
            <a:ext cx="918670" cy="283270"/>
          </a:xfrm>
          <a:prstGeom prst="rect">
            <a:avLst/>
          </a:prstGeom>
          <a:solidFill>
            <a:srgbClr val="C7D0A9"/>
          </a:solidFill>
          <a:ln w="3175" cmpd="sng">
            <a:solidFill>
              <a:srgbClr val="7F7F7F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VISUAL DESIGNER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4368494" y="3574396"/>
            <a:ext cx="918670" cy="283270"/>
          </a:xfrm>
          <a:prstGeom prst="rect">
            <a:avLst/>
          </a:prstGeom>
          <a:solidFill>
            <a:srgbClr val="C7D0A9"/>
          </a:solidFill>
          <a:ln w="3175" cmpd="sng">
            <a:solidFill>
              <a:srgbClr val="7F7F7F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TECHNICAL  LEAD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(EUROPE)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33411" y="3084854"/>
            <a:ext cx="1694850" cy="80199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36553" y="2828050"/>
            <a:ext cx="46942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randesign Neue Serif"/>
                <a:cs typeface="Grandesign Neue Serif"/>
              </a:rPr>
              <a:t>Def.</a:t>
            </a:r>
            <a:endParaRPr lang="en-US" sz="1100" i="1" dirty="0"/>
          </a:p>
        </p:txBody>
      </p:sp>
      <p:sp>
        <p:nvSpPr>
          <p:cNvPr id="68" name="Rectangle 67"/>
          <p:cNvSpPr/>
          <p:nvPr/>
        </p:nvSpPr>
        <p:spPr>
          <a:xfrm>
            <a:off x="602278" y="3123510"/>
            <a:ext cx="1725983" cy="1181800"/>
          </a:xfrm>
          <a:prstGeom prst="rect">
            <a:avLst/>
          </a:prstGeom>
          <a:noFill/>
          <a:ln>
            <a:noFill/>
          </a:ln>
          <a:scene3d>
            <a:camera prst="obliqueBottomLef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588" lvl="2" algn="just">
              <a:spcBef>
                <a:spcPts val="15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r>
              <a:rPr 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randesign Neue Serif"/>
                <a:cs typeface="Grandesign Neue Serif"/>
              </a:rPr>
              <a:t>Android Program 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randesign Neue Serif"/>
                <a:cs typeface="Grandesign Neue Serif"/>
              </a:rPr>
              <a:t>– </a:t>
            </a: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randesign Neue Serif"/>
                <a:cs typeface="Grandesign Neue Serif"/>
              </a:rPr>
              <a:t>A program that evolved from my work on Android Disruptive, which started as a labor of love for social and all things mobile.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Grandesign Neue Serif"/>
              <a:cs typeface="Grandesign Neue Serif"/>
            </a:endParaRPr>
          </a:p>
        </p:txBody>
      </p:sp>
      <p:pic>
        <p:nvPicPr>
          <p:cNvPr id="77" name="Picture 76" descr="androids.gif"/>
          <p:cNvPicPr>
            <a:picLocks noChangeAspect="1"/>
          </p:cNvPicPr>
          <p:nvPr/>
        </p:nvPicPr>
        <p:blipFill rotWithShape="1">
          <a:blip r:embed="rId3" cstate="email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2161" b="67839" l="36133" r="59961">
                        <a14:foregroundMark x1="47266" y1="36328" x2="47266" y2="36328"/>
                        <a14:foregroundMark x1="56738" y1="41927" x2="56738" y2="41927"/>
                        <a14:foregroundMark x1="40039" y1="47526" x2="40039" y2="475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33153" t="32056" r="36979" b="28113"/>
          <a:stretch/>
        </p:blipFill>
        <p:spPr>
          <a:xfrm rot="21158123" flipH="1">
            <a:off x="1421910" y="646323"/>
            <a:ext cx="885071" cy="885231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3382465" y="458930"/>
            <a:ext cx="4838900" cy="21057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3175" cmpd="sng">
            <a:solidFill>
              <a:srgbClr val="595959"/>
            </a:solidFill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600" dirty="0" smtClean="0">
                <a:solidFill>
                  <a:srgbClr val="FFFFFF"/>
                </a:solidFill>
                <a:latin typeface="Arial"/>
                <a:cs typeface="Arial"/>
              </a:rPr>
              <a:t>ANDROID DISRUPTIVE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389774" y="2923532"/>
            <a:ext cx="4838900" cy="21057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3175" cmpd="sng">
            <a:solidFill>
              <a:srgbClr val="7F7F7F"/>
            </a:solidFill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600" dirty="0">
                <a:solidFill>
                  <a:srgbClr val="FFFFFF"/>
                </a:solidFill>
                <a:latin typeface="Arial"/>
                <a:cs typeface="Arial"/>
              </a:rPr>
              <a:t>YOUR ORANGE APPLICATION</a:t>
            </a:r>
            <a:endParaRPr lang="en-US" sz="9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386219" y="1257003"/>
            <a:ext cx="4838900" cy="21057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3175" cmpd="sng">
            <a:solidFill>
              <a:srgbClr val="595959"/>
            </a:solidFill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600" dirty="0">
                <a:solidFill>
                  <a:srgbClr val="FFFFFF"/>
                </a:solidFill>
                <a:latin typeface="Arial"/>
                <a:cs typeface="Arial"/>
              </a:rPr>
              <a:t>SOCIAL MEDIA UNIVERSE</a:t>
            </a:r>
            <a:endParaRPr lang="en-US" sz="9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386219" y="2079503"/>
            <a:ext cx="4838900" cy="21057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3175" cmpd="sng">
            <a:solidFill>
              <a:srgbClr val="7F7F7F"/>
            </a:solidFill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600" dirty="0">
                <a:solidFill>
                  <a:srgbClr val="FFFFFF"/>
                </a:solidFill>
                <a:latin typeface="Arial"/>
                <a:cs typeface="Arial"/>
              </a:rPr>
              <a:t>SMARTBAR SDK</a:t>
            </a:r>
            <a:endParaRPr lang="en-US" sz="9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842384" y="991517"/>
            <a:ext cx="4527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£42K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500193" y="1469365"/>
            <a:ext cx="79495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Agency £65K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842384" y="2276320"/>
            <a:ext cx="4527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£35K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7471790" y="3519675"/>
            <a:ext cx="8233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Backend </a:t>
            </a:r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Dev</a:t>
            </a:r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algn="r"/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£115K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7694156" y="3165077"/>
            <a:ext cx="600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App </a:t>
            </a:r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Dev</a:t>
            </a:r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algn="r"/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£35K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08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36327</TotalTime>
  <Words>1034</Words>
  <Application>Microsoft Macintosh PowerPoint</Application>
  <PresentationFormat>On-screen Show (16:9)</PresentationFormat>
  <Paragraphs>405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Perception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Alexander Sanchez</dc:title>
  <dc:creator>A S</dc:creator>
  <cp:lastModifiedBy>A S</cp:lastModifiedBy>
  <cp:revision>1881</cp:revision>
  <cp:lastPrinted>2012-07-20T04:07:15Z</cp:lastPrinted>
  <dcterms:created xsi:type="dcterms:W3CDTF">2011-07-02T16:44:54Z</dcterms:created>
  <dcterms:modified xsi:type="dcterms:W3CDTF">2012-09-24T04:36:48Z</dcterms:modified>
</cp:coreProperties>
</file>