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008000"/>
                </a:solidFill>
              </a:rPr>
              <a:t>Tree.st</a:t>
            </a:r>
            <a:endParaRPr lang="en-US" sz="9600" b="1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124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3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C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D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4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4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3581400" y="3049241"/>
            <a:ext cx="2362200" cy="3810000"/>
          </a:xfrm>
          <a:prstGeom prst="rect">
            <a:avLst/>
          </a:prstGeom>
          <a:gradFill>
            <a:gsLst>
              <a:gs pos="41000">
                <a:schemeClr val="accent3">
                  <a:lumMod val="40000"/>
                  <a:lumOff val="60000"/>
                  <a:alpha val="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14400" y="3048000"/>
            <a:ext cx="2362200" cy="3810000"/>
          </a:xfrm>
          <a:prstGeom prst="rect">
            <a:avLst/>
          </a:prstGeom>
          <a:gradFill>
            <a:gsLst>
              <a:gs pos="41000">
                <a:schemeClr val="accent3">
                  <a:lumMod val="40000"/>
                  <a:lumOff val="60000"/>
                  <a:alpha val="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0800000">
            <a:off x="1219200" y="-762000"/>
            <a:ext cx="1600200" cy="38100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406877" y="1371600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 State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06877" y="2286000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406877" y="1828800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336323" y="3505200"/>
            <a:ext cx="1363579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336323" y="3962400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Judges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1336323" y="4419600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336323" y="4876800"/>
            <a:ext cx="1417805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Style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68580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Macro vs. Micro Qualities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3276600" y="5940425"/>
            <a:ext cx="2667000" cy="765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 smtClean="0">
                <a:solidFill>
                  <a:srgbClr val="008000"/>
                </a:solidFill>
              </a:rPr>
              <a:t>Tree.st</a:t>
            </a:r>
            <a:endParaRPr lang="en-US" sz="3000" b="1" dirty="0">
              <a:solidFill>
                <a:srgbClr val="008000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981200" y="5334000"/>
            <a:ext cx="762000" cy="2667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2362200" y="5715000"/>
            <a:ext cx="533400" cy="1905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590800" y="6019800"/>
            <a:ext cx="381000" cy="1143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76200" y="914400"/>
            <a:ext cx="762000" cy="2133600"/>
          </a:xfrm>
          <a:prstGeom prst="upArrow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bg1">
                  <a:lumMod val="5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Macro</a:t>
            </a:r>
            <a:endParaRPr lang="en-US" dirty="0"/>
          </a:p>
        </p:txBody>
      </p:sp>
      <p:sp>
        <p:nvSpPr>
          <p:cNvPr id="77" name="Up Arrow 76"/>
          <p:cNvSpPr/>
          <p:nvPr/>
        </p:nvSpPr>
        <p:spPr>
          <a:xfrm rot="10800000">
            <a:off x="76199" y="2971800"/>
            <a:ext cx="762000" cy="2133600"/>
          </a:xfrm>
          <a:prstGeom prst="upArrow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38000">
                <a:schemeClr val="accent3">
                  <a:lumMod val="60000"/>
                  <a:lumOff val="40000"/>
                </a:schemeClr>
              </a:gs>
              <a:gs pos="100000">
                <a:srgbClr val="0080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Micro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2892425"/>
            <a:ext cx="2362200" cy="536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95250" dist="88900" dir="2700000" algn="tl" rotWithShape="0">
                    <a:srgbClr val="000000">
                      <a:alpha val="43000"/>
                    </a:srgbClr>
                  </a:outerShdw>
                </a:effectLst>
              </a:rPr>
              <a:t>Lawyer</a:t>
            </a:r>
            <a:endParaRPr lang="en-US" sz="2400" b="1" dirty="0">
              <a:solidFill>
                <a:schemeClr val="bg1"/>
              </a:solidFill>
              <a:effectLst>
                <a:outerShdw blurRad="95250" dist="889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 rot="10800000">
            <a:off x="3886200" y="-760759"/>
            <a:ext cx="1600200" cy="38100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4073877" y="1372841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073877" y="2287241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Medicine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4073877" y="1830041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4003323" y="3506441"/>
            <a:ext cx="1363579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Economic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4003323" y="3963641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Family?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4003323" y="4420841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Side-effects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4003323" y="4878041"/>
            <a:ext cx="1417805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Prevalence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4343400" y="5335241"/>
            <a:ext cx="762000" cy="2667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4495800" y="5716241"/>
            <a:ext cx="533400" cy="1905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3581400" y="2893666"/>
            <a:ext cx="2362200" cy="536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95250" dist="88900" dir="2700000" algn="tl" rotWithShape="0">
                    <a:srgbClr val="000000">
                      <a:alpha val="43000"/>
                    </a:srgbClr>
                  </a:outerShdw>
                </a:effectLst>
              </a:rPr>
              <a:t>Patient</a:t>
            </a:r>
            <a:endParaRPr lang="en-US" sz="2400" b="1" dirty="0">
              <a:solidFill>
                <a:schemeClr val="bg1"/>
              </a:solidFill>
              <a:effectLst>
                <a:outerShdw blurRad="95250" dist="889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324600" y="3050156"/>
            <a:ext cx="2362200" cy="3810000"/>
          </a:xfrm>
          <a:prstGeom prst="rect">
            <a:avLst/>
          </a:prstGeom>
          <a:gradFill>
            <a:gsLst>
              <a:gs pos="41000">
                <a:schemeClr val="accent3">
                  <a:lumMod val="40000"/>
                  <a:lumOff val="60000"/>
                  <a:alpha val="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0800000">
            <a:off x="6629400" y="-759844"/>
            <a:ext cx="1600200" cy="38100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6817077" y="1373756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6817077" y="2288156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6817077" y="1830956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6746523" y="3507356"/>
            <a:ext cx="1363579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Left-handed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6746523" y="3964556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Borrow?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6746523" y="4421756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Loves…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6746523" y="4878956"/>
            <a:ext cx="1417805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Traveled to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6758282" y="5334000"/>
            <a:ext cx="762000" cy="2667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629400" y="5715000"/>
            <a:ext cx="533400" cy="1905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6553200" y="6021956"/>
            <a:ext cx="381000" cy="1143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6324600" y="2894581"/>
            <a:ext cx="2362200" cy="536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95250" dist="88900" dir="2700000" algn="tl" rotWithShape="0">
                    <a:srgbClr val="000000">
                      <a:alpha val="43000"/>
                    </a:srgbClr>
                  </a:outerShdw>
                </a:effectLst>
              </a:rPr>
              <a:t>Consumer</a:t>
            </a:r>
            <a:endParaRPr lang="en-US" sz="2400" b="1" dirty="0">
              <a:solidFill>
                <a:schemeClr val="bg1"/>
              </a:solidFill>
              <a:effectLst>
                <a:outerShdw blurRad="95250" dist="889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-2006600"/>
            <a:ext cx="16256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-1854200"/>
            <a:ext cx="1625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-1625600"/>
            <a:ext cx="1625600" cy="162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-13208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68580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How we do it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283171"/>
            <a:ext cx="1676400" cy="1612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Via a decision tree of questions we quickly gather the unique attributes for each user in a community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5345156"/>
            <a:ext cx="7848600" cy="2936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In a platform that ensures data safety, anonymity when needed, de-centralization, security and redundancy </a:t>
            </a:r>
          </a:p>
        </p:txBody>
      </p:sp>
      <p:sp>
        <p:nvSpPr>
          <p:cNvPr id="8" name="Right Triangle 7"/>
          <p:cNvSpPr/>
          <p:nvPr/>
        </p:nvSpPr>
        <p:spPr>
          <a:xfrm rot="2727984" flipH="1" flipV="1">
            <a:off x="2424979" y="1894865"/>
            <a:ext cx="314340" cy="307842"/>
          </a:xfrm>
          <a:prstGeom prst="rtTriangle">
            <a:avLst/>
          </a:prstGeom>
          <a:solidFill>
            <a:srgbClr val="008000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838200" y="914400"/>
            <a:ext cx="16764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GATHER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83194" y="1283171"/>
            <a:ext cx="1676400" cy="1612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Enable search user to search for one another based on the same unique attributes of the community</a:t>
            </a:r>
          </a:p>
        </p:txBody>
      </p:sp>
      <p:sp>
        <p:nvSpPr>
          <p:cNvPr id="13" name="Right Triangle 12"/>
          <p:cNvSpPr/>
          <p:nvPr/>
        </p:nvSpPr>
        <p:spPr>
          <a:xfrm rot="2727984" flipH="1" flipV="1">
            <a:off x="4469973" y="1894865"/>
            <a:ext cx="314340" cy="307842"/>
          </a:xfrm>
          <a:prstGeom prst="rtTriangle">
            <a:avLst/>
          </a:prstGeom>
          <a:solidFill>
            <a:srgbClr val="008000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2883194" y="914400"/>
            <a:ext cx="16764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70302" y="1283171"/>
            <a:ext cx="1676400" cy="1612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With our patent-pending “smart groups” we automatically place users in groups based on their unique qualities</a:t>
            </a:r>
          </a:p>
        </p:txBody>
      </p:sp>
      <p:sp>
        <p:nvSpPr>
          <p:cNvPr id="16" name="Right Triangle 15"/>
          <p:cNvSpPr/>
          <p:nvPr/>
        </p:nvSpPr>
        <p:spPr>
          <a:xfrm rot="2727984" flipH="1" flipV="1">
            <a:off x="6557081" y="1894865"/>
            <a:ext cx="314340" cy="307842"/>
          </a:xfrm>
          <a:prstGeom prst="rtTriangle">
            <a:avLst/>
          </a:prstGeom>
          <a:solidFill>
            <a:srgbClr val="008000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4970302" y="914400"/>
            <a:ext cx="16764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GROUPING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27702" y="1283171"/>
            <a:ext cx="1676400" cy="1612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err="1" smtClean="0">
                <a:solidFill>
                  <a:srgbClr val="008000"/>
                </a:solidFill>
                <a:latin typeface="Arial"/>
                <a:cs typeface="Arial"/>
              </a:rPr>
              <a:t>Tree.st</a:t>
            </a:r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enables community members to broadcast messages in smart groups, similar to a mailing list with many digest features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27702" y="914400"/>
            <a:ext cx="16764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SHARE / COMM.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200" y="4953000"/>
            <a:ext cx="16764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SAFE &amp; SECURE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5326" y="2971800"/>
            <a:ext cx="139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(Appendix A)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2971800"/>
            <a:ext cx="138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(Appendix B)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88128" y="2971800"/>
            <a:ext cx="138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(Appendix C)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21728" y="2983468"/>
            <a:ext cx="140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(Appendix D)</a:t>
            </a:r>
            <a:endParaRPr lang="en-US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8" r="16656" b="4914"/>
          <a:stretch/>
        </p:blipFill>
        <p:spPr bwMode="auto">
          <a:xfrm>
            <a:off x="838200" y="3352800"/>
            <a:ext cx="1705027" cy="13885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r="3694" b="51515"/>
          <a:stretch/>
        </p:blipFill>
        <p:spPr bwMode="auto">
          <a:xfrm>
            <a:off x="2752668" y="3352800"/>
            <a:ext cx="1895532" cy="13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9" t="12111" r="17060" b="62319"/>
          <a:stretch/>
        </p:blipFill>
        <p:spPr bwMode="auto">
          <a:xfrm>
            <a:off x="4876800" y="3352800"/>
            <a:ext cx="1865569" cy="13744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9" t="-490" r="16805"/>
          <a:stretch/>
        </p:blipFill>
        <p:spPr bwMode="auto">
          <a:xfrm>
            <a:off x="7010400" y="3352800"/>
            <a:ext cx="1591850" cy="13723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838200" y="6324600"/>
            <a:ext cx="7848600" cy="2936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Submitted a provisional patent application 07/02/2012, and two landscape studies by 10/30/2012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8200" y="5943600"/>
            <a:ext cx="25908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INTELLECTUAL PROPERTY</a:t>
            </a:r>
          </a:p>
        </p:txBody>
      </p:sp>
    </p:spTree>
    <p:extLst>
      <p:ext uri="{BB962C8B-B14F-4D97-AF65-F5344CB8AC3E}">
        <p14:creationId xmlns:p14="http://schemas.microsoft.com/office/powerpoint/2010/main" val="2722958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657600" y="762000"/>
            <a:ext cx="4724400" cy="3048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Characterized 40% of MIT Sloan (400+ Students)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7600" y="2438400"/>
            <a:ext cx="4724400" cy="6096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Students began communicating by email about recruiting, going out, gluten-free ideas, startups,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etc</a:t>
            </a:r>
            <a:endParaRPr lang="en-US" sz="14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12192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Gathered 45 unique attributes never before stored in one platform, without any funding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7600" y="1905000"/>
            <a:ext cx="4724400" cy="3810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Automatically categorized students in 20+ “smart groups”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5800" y="762000"/>
            <a:ext cx="2743200" cy="3810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MIT SLOAN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57600" y="33528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Before classes began </a:t>
            </a:r>
            <a:r>
              <a:rPr lang="en-US" sz="1400" b="1" dirty="0" err="1" smtClean="0">
                <a:solidFill>
                  <a:srgbClr val="008000"/>
                </a:solidFill>
                <a:latin typeface="Arial"/>
                <a:cs typeface="Arial"/>
              </a:rPr>
              <a:t>Tree.st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had already automatically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grouped all the students using 13 unique attributes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57600" y="40386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By the first class 80% of the students were on the E&amp;I </a:t>
            </a:r>
            <a:r>
              <a:rPr lang="en-US" sz="1400" b="1" dirty="0" err="1" smtClean="0">
                <a:solidFill>
                  <a:srgbClr val="008000"/>
                </a:solidFill>
                <a:latin typeface="Arial"/>
                <a:cs typeface="Arial"/>
              </a:rPr>
              <a:t>Tree.st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community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47244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Entrepreneurs quickly began communicating and brainstorming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" y="3352800"/>
            <a:ext cx="2743200" cy="533400"/>
          </a:xfrm>
          <a:prstGeom prst="rect">
            <a:avLst/>
          </a:prstGeom>
          <a:solidFill>
            <a:srgbClr val="008000"/>
          </a:solidFill>
          <a:ln w="3175" cmpd="sng">
            <a:solidFill>
              <a:srgbClr val="595959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ENTREPRENEURSHIP &amp; INNOVATION TRACK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0" y="5562600"/>
            <a:ext cx="2743200" cy="304800"/>
          </a:xfrm>
          <a:prstGeom prst="rect">
            <a:avLst/>
          </a:prstGeom>
          <a:solidFill>
            <a:srgbClr val="008000"/>
          </a:solidFill>
          <a:ln w="3175" cmpd="sng">
            <a:solidFill>
              <a:srgbClr val="595959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UPCOMING COMMUNITIES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57600" y="55626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VMS Mentors (i.e.: you), 20Under20, MIT Energy Club, Mobile Monday 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6200" y="7620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Validation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1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Market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762000"/>
            <a:ext cx="4724400" cy="3048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Characterized 40% of MIT Sloan (400+ Students)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762000"/>
            <a:ext cx="27432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MARKET SIZE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1219200"/>
            <a:ext cx="2743200" cy="304800"/>
          </a:xfrm>
          <a:prstGeom prst="rect">
            <a:avLst/>
          </a:prstGeom>
          <a:solidFill>
            <a:srgbClr val="008000"/>
          </a:solidFill>
          <a:ln w="3175" cmpd="sng">
            <a:solidFill>
              <a:srgbClr val="595959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PROFITABILITY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1676400"/>
            <a:ext cx="2743200" cy="304800"/>
          </a:xfrm>
          <a:prstGeom prst="rect">
            <a:avLst/>
          </a:prstGeom>
          <a:solidFill>
            <a:srgbClr val="008000"/>
          </a:solidFill>
          <a:ln w="3175" cmpd="sng">
            <a:solidFill>
              <a:srgbClr val="595959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VERTICALS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" y="2133600"/>
            <a:ext cx="2743200" cy="304800"/>
          </a:xfrm>
          <a:prstGeom prst="rect">
            <a:avLst/>
          </a:prstGeom>
          <a:solidFill>
            <a:srgbClr val="008000"/>
          </a:solidFill>
          <a:ln w="3175" cmpd="sng">
            <a:solidFill>
              <a:srgbClr val="595959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COMPETITIVE LANDSCAPE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667000" y="3429000"/>
            <a:ext cx="3298769" cy="3006995"/>
            <a:chOff x="426036" y="2695595"/>
            <a:chExt cx="3278867" cy="3090053"/>
          </a:xfrm>
        </p:grpSpPr>
        <p:sp>
          <p:nvSpPr>
            <p:cNvPr id="19" name="Oval 18"/>
            <p:cNvSpPr/>
            <p:nvPr/>
          </p:nvSpPr>
          <p:spPr>
            <a:xfrm>
              <a:off x="503362" y="2695595"/>
              <a:ext cx="3149743" cy="3090053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80000"/>
              </a:schemeClr>
            </a:solidFill>
            <a:ln>
              <a:noFill/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18218" y="2885712"/>
              <a:ext cx="818846" cy="52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User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Profiles</a:t>
              </a:r>
              <a:endParaRPr lang="en-US" sz="8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0948" y="2880102"/>
              <a:ext cx="1084930" cy="52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Device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Proposition</a:t>
              </a:r>
              <a:endParaRPr lang="en-US" sz="8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569" y="4625041"/>
              <a:ext cx="978403" cy="52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UX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Principles</a:t>
              </a:r>
              <a:endParaRPr lang="en-US" sz="8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90417" y="5136947"/>
              <a:ext cx="1031589" cy="52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Business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Objectives</a:t>
              </a:r>
              <a:endParaRPr lang="en-US" sz="8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2273" y="4678137"/>
              <a:ext cx="978326" cy="52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Customer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Insight</a:t>
              </a:r>
              <a:endParaRPr lang="en-US" sz="8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52976" y="3654841"/>
              <a:ext cx="951927" cy="52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Technical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Study</a:t>
              </a:r>
              <a:endParaRPr lang="en-US" sz="8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261669" y="3388546"/>
              <a:ext cx="1633129" cy="16021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Oval 26"/>
            <p:cNvSpPr/>
            <p:nvPr/>
          </p:nvSpPr>
          <p:spPr>
            <a:xfrm>
              <a:off x="1712125" y="3838582"/>
              <a:ext cx="732217" cy="732217"/>
            </a:xfrm>
            <a:prstGeom prst="ellipse">
              <a:avLst/>
            </a:prstGeom>
            <a:solidFill>
              <a:srgbClr val="E07602"/>
            </a:solidFill>
            <a:ln>
              <a:noFill/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6036" y="3566680"/>
              <a:ext cx="969603" cy="717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Market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Trends &amp;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15467" y="3948424"/>
              <a:ext cx="827644" cy="52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  <a:latin typeface="Arial"/>
                  <a:cs typeface="Arial"/>
                </a:rPr>
                <a:t>Project</a:t>
              </a: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800" dirty="0" smtClean="0">
                  <a:solidFill>
                    <a:srgbClr val="FFFFFF"/>
                  </a:solidFill>
                  <a:latin typeface="Arial"/>
                  <a:cs typeface="Arial"/>
                </a:rPr>
                <a:t>Mission</a:t>
              </a: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2063289" y="2695595"/>
              <a:ext cx="0" cy="112793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323978" y="4555745"/>
              <a:ext cx="617307" cy="10730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65826" y="4279396"/>
              <a:ext cx="1146299" cy="2763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27" idx="1"/>
            </p:cNvCxnSpPr>
            <p:nvPr/>
          </p:nvCxnSpPr>
          <p:spPr>
            <a:xfrm>
              <a:off x="860866" y="3234066"/>
              <a:ext cx="958488" cy="71174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7" idx="7"/>
            </p:cNvCxnSpPr>
            <p:nvPr/>
          </p:nvCxnSpPr>
          <p:spPr>
            <a:xfrm flipV="1">
              <a:off x="2337111" y="3207939"/>
              <a:ext cx="931022" cy="73787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17878" y="4327810"/>
              <a:ext cx="1210504" cy="22793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281121" y="4555745"/>
              <a:ext cx="487479" cy="107308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25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5400" y="2438400"/>
            <a:ext cx="4114800" cy="3048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Two or three paying customers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2895600"/>
            <a:ext cx="4114800" cy="8382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Mentors familiar with online social space, enterprise space, or familiar with the different market verticals we will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3886200"/>
            <a:ext cx="4114800" cy="3048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Funding: $2M for May 2013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6200" y="7620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Looking for…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0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Team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0"/>
            <a:ext cx="889000" cy="88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1447800" y="68580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Omid Sadeghpour (Co-founder)</a:t>
            </a:r>
          </a:p>
          <a:p>
            <a:r>
              <a:rPr lang="en-US" sz="1200" dirty="0" smtClean="0"/>
              <a:t>Co-founder. BS Engineering UC Berkeley. Startups: Applied Proteomics Inc. (Series B: $22.5M), </a:t>
            </a:r>
            <a:r>
              <a:rPr lang="en-US" sz="1200" dirty="0" err="1" smtClean="0"/>
              <a:t>Dailysite.com</a:t>
            </a:r>
            <a:r>
              <a:rPr lang="en-US" sz="1200" dirty="0" smtClean="0"/>
              <a:t>. Programming for 10+ yrs. MIT Sloan MBA ‘13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1956137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Alex Sanchez (Co-founder)</a:t>
            </a:r>
          </a:p>
          <a:p>
            <a:r>
              <a:rPr lang="en-US" sz="1200" dirty="0" smtClean="0"/>
              <a:t>Co-founder. Former Head of Product Innovation, Orange / France Telecom.</a:t>
            </a:r>
          </a:p>
          <a:p>
            <a:r>
              <a:rPr lang="en-US" sz="1200" dirty="0" smtClean="0"/>
              <a:t>10+ yrs. </a:t>
            </a:r>
            <a:r>
              <a:rPr lang="en-US" sz="1200" dirty="0"/>
              <a:t>C</a:t>
            </a:r>
            <a:r>
              <a:rPr lang="en-US" sz="1200" dirty="0" smtClean="0"/>
              <a:t>onsumer Mobile and Internet Services - Product design, Product Mgmt.</a:t>
            </a:r>
          </a:p>
          <a:p>
            <a:r>
              <a:rPr lang="en-US" sz="1200" dirty="0" smtClean="0"/>
              <a:t>MIT Sloan MBA ‘13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447800" y="3251537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Adam Borelli</a:t>
            </a:r>
          </a:p>
          <a:p>
            <a:r>
              <a:rPr lang="en-US" sz="1200" dirty="0" err="1" smtClean="0"/>
              <a:t>Lorem</a:t>
            </a:r>
            <a:r>
              <a:rPr lang="en-US" sz="1200" dirty="0" smtClean="0"/>
              <a:t> </a:t>
            </a:r>
            <a:r>
              <a:rPr lang="en-US" sz="1200" dirty="0" err="1" smtClean="0"/>
              <a:t>doreuasdf</a:t>
            </a:r>
            <a:r>
              <a:rPr lang="en-US" sz="1200" dirty="0" smtClean="0"/>
              <a:t> </a:t>
            </a:r>
            <a:r>
              <a:rPr lang="en-US" sz="1200" dirty="0" err="1" smtClean="0"/>
              <a:t>asdflkjadf</a:t>
            </a:r>
            <a:r>
              <a:rPr lang="en-US" sz="1200" dirty="0" smtClean="0"/>
              <a:t> </a:t>
            </a:r>
            <a:r>
              <a:rPr lang="en-US" sz="1200" dirty="0" err="1" smtClean="0"/>
              <a:t>asd</a:t>
            </a:r>
            <a:r>
              <a:rPr lang="en-US" sz="1200" dirty="0" smtClean="0"/>
              <a:t> w2r </a:t>
            </a:r>
            <a:r>
              <a:rPr lang="en-US" sz="1200" dirty="0" err="1" smtClean="0"/>
              <a:t>asd</a:t>
            </a:r>
            <a:r>
              <a:rPr lang="en-US" sz="1200" dirty="0" smtClean="0"/>
              <a:t> </a:t>
            </a:r>
            <a:r>
              <a:rPr lang="en-US" sz="1200" dirty="0" err="1" smtClean="0"/>
              <a:t>fa</a:t>
            </a:r>
            <a:r>
              <a:rPr lang="en-US" sz="1200" dirty="0" smtClean="0"/>
              <a:t> </a:t>
            </a:r>
            <a:r>
              <a:rPr lang="en-US" sz="1200" dirty="0" err="1" smtClean="0"/>
              <a:t>fawe</a:t>
            </a:r>
            <a:r>
              <a:rPr lang="en-US" sz="1200" dirty="0" smtClean="0"/>
              <a:t> as </a:t>
            </a:r>
            <a:r>
              <a:rPr lang="en-US" sz="1200" dirty="0" err="1" smtClean="0"/>
              <a:t>fas</a:t>
            </a:r>
            <a:r>
              <a:rPr lang="en-US" sz="1200" dirty="0" smtClean="0"/>
              <a:t> f 23lkrjasdlfj 23lkj </a:t>
            </a:r>
            <a:r>
              <a:rPr lang="en-US" sz="1200" dirty="0" err="1" smtClean="0"/>
              <a:t>ladfj</a:t>
            </a:r>
            <a:r>
              <a:rPr lang="en-US" sz="1200" dirty="0" smtClean="0"/>
              <a:t> l;kj34rl53k1j4 </a:t>
            </a:r>
            <a:r>
              <a:rPr lang="en-US" sz="1200" dirty="0" err="1" smtClean="0"/>
              <a:t>lkajsdf</a:t>
            </a:r>
            <a:r>
              <a:rPr lang="en-US" sz="1200" dirty="0" smtClean="0"/>
              <a:t> l;k2j34l;k1j </a:t>
            </a:r>
            <a:r>
              <a:rPr lang="en-US" sz="1200" dirty="0" err="1" smtClean="0"/>
              <a:t>lkdjf</a:t>
            </a:r>
            <a:r>
              <a:rPr lang="en-US" sz="1200" dirty="0" smtClean="0"/>
              <a:t> </a:t>
            </a:r>
            <a:r>
              <a:rPr lang="en-US" sz="1200" dirty="0" err="1" smtClean="0"/>
              <a:t>al;sdfjasflj</a:t>
            </a:r>
            <a:r>
              <a:rPr lang="en-US" sz="1200" dirty="0" smtClean="0"/>
              <a:t> </a:t>
            </a:r>
            <a:r>
              <a:rPr lang="en-US" sz="1200" dirty="0" err="1" smtClean="0"/>
              <a:t>asdl;fkjlk</a:t>
            </a:r>
            <a:r>
              <a:rPr lang="en-US" sz="1200" dirty="0" smtClean="0"/>
              <a:t> </a:t>
            </a:r>
            <a:r>
              <a:rPr lang="en-US" sz="1200" dirty="0" err="1" smtClean="0"/>
              <a:t>jasdf</a:t>
            </a:r>
            <a:endParaRPr lang="en-US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4495800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Alexander Romanov</a:t>
            </a:r>
          </a:p>
          <a:p>
            <a:r>
              <a:rPr lang="en-US" sz="1200" dirty="0" err="1" smtClean="0"/>
              <a:t>Lorem</a:t>
            </a:r>
            <a:r>
              <a:rPr lang="en-US" sz="1200" dirty="0" smtClean="0"/>
              <a:t> </a:t>
            </a:r>
            <a:r>
              <a:rPr lang="en-US" sz="1200" dirty="0" err="1" smtClean="0"/>
              <a:t>doreuasdf</a:t>
            </a:r>
            <a:r>
              <a:rPr lang="en-US" sz="1200" dirty="0" smtClean="0"/>
              <a:t> </a:t>
            </a:r>
            <a:r>
              <a:rPr lang="en-US" sz="1200" dirty="0" err="1" smtClean="0"/>
              <a:t>asdflkjadf</a:t>
            </a:r>
            <a:r>
              <a:rPr lang="en-US" sz="1200" dirty="0" smtClean="0"/>
              <a:t> </a:t>
            </a:r>
            <a:r>
              <a:rPr lang="en-US" sz="1200" dirty="0" err="1" smtClean="0"/>
              <a:t>asd</a:t>
            </a:r>
            <a:r>
              <a:rPr lang="en-US" sz="1200" dirty="0" smtClean="0"/>
              <a:t> w2r </a:t>
            </a:r>
            <a:r>
              <a:rPr lang="en-US" sz="1200" dirty="0" err="1" smtClean="0"/>
              <a:t>asd</a:t>
            </a:r>
            <a:r>
              <a:rPr lang="en-US" sz="1200" dirty="0" smtClean="0"/>
              <a:t> </a:t>
            </a:r>
            <a:r>
              <a:rPr lang="en-US" sz="1200" dirty="0" err="1" smtClean="0"/>
              <a:t>fa</a:t>
            </a:r>
            <a:r>
              <a:rPr lang="en-US" sz="1200" dirty="0" smtClean="0"/>
              <a:t> </a:t>
            </a:r>
            <a:r>
              <a:rPr lang="en-US" sz="1200" dirty="0" err="1" smtClean="0"/>
              <a:t>fawe</a:t>
            </a:r>
            <a:r>
              <a:rPr lang="en-US" sz="1200" dirty="0" smtClean="0"/>
              <a:t> as </a:t>
            </a:r>
            <a:r>
              <a:rPr lang="en-US" sz="1200" dirty="0" err="1" smtClean="0"/>
              <a:t>fas</a:t>
            </a:r>
            <a:r>
              <a:rPr lang="en-US" sz="1200" dirty="0" smtClean="0"/>
              <a:t> f 23lkrjasdlfj 23lkj </a:t>
            </a:r>
            <a:r>
              <a:rPr lang="en-US" sz="1200" dirty="0" err="1" smtClean="0"/>
              <a:t>ladfj</a:t>
            </a:r>
            <a:r>
              <a:rPr lang="en-US" sz="1200" dirty="0" smtClean="0"/>
              <a:t> l;kj34rl53k1j4 </a:t>
            </a:r>
            <a:r>
              <a:rPr lang="en-US" sz="1200" dirty="0" err="1" smtClean="0"/>
              <a:t>lkajsdf</a:t>
            </a:r>
            <a:r>
              <a:rPr lang="en-US" sz="1200" dirty="0" smtClean="0"/>
              <a:t> l;k2j34l;k1j </a:t>
            </a:r>
            <a:r>
              <a:rPr lang="en-US" sz="1200" dirty="0" err="1" smtClean="0"/>
              <a:t>lkdjf</a:t>
            </a:r>
            <a:r>
              <a:rPr lang="en-US" sz="1200" dirty="0" smtClean="0"/>
              <a:t> </a:t>
            </a:r>
            <a:r>
              <a:rPr lang="en-US" sz="1200" dirty="0" err="1" smtClean="0"/>
              <a:t>al;sdfjasflj</a:t>
            </a:r>
            <a:r>
              <a:rPr lang="en-US" sz="1200" dirty="0" smtClean="0"/>
              <a:t> </a:t>
            </a:r>
            <a:r>
              <a:rPr lang="en-US" sz="1200" dirty="0" err="1" smtClean="0"/>
              <a:t>asdl;fkjlk</a:t>
            </a:r>
            <a:r>
              <a:rPr lang="en-US" sz="1200" dirty="0" smtClean="0"/>
              <a:t> </a:t>
            </a:r>
            <a:r>
              <a:rPr lang="en-US" sz="1200" dirty="0" err="1" smtClean="0"/>
              <a:t>jasdf</a:t>
            </a:r>
            <a:endParaRPr lang="en-US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325153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Akash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Badshah</a:t>
            </a:r>
            <a:endParaRPr lang="en-US" sz="1200" b="1" dirty="0" smtClean="0"/>
          </a:p>
          <a:p>
            <a:r>
              <a:rPr lang="en-US" sz="1200" dirty="0"/>
              <a:t>Software Developer – Web and Mobile</a:t>
            </a:r>
          </a:p>
          <a:p>
            <a:r>
              <a:rPr lang="en-US" sz="1200" dirty="0"/>
              <a:t>BS Computational Biology and Physics ‘13, MIT</a:t>
            </a:r>
            <a:endParaRPr lang="en-US" sz="1200" b="1" dirty="0"/>
          </a:p>
          <a:p>
            <a:endParaRPr lang="en-US" sz="12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715000" y="44958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Victor D. </a:t>
            </a:r>
            <a:r>
              <a:rPr lang="en-US" sz="1200" b="1" dirty="0" err="1" smtClean="0"/>
              <a:t>Pontis</a:t>
            </a:r>
            <a:endParaRPr lang="en-US" sz="1200" b="1" dirty="0" smtClean="0"/>
          </a:p>
          <a:p>
            <a:r>
              <a:rPr lang="en-US" sz="1200" dirty="0" smtClean="0"/>
              <a:t>Software Developer – Web and Mobile</a:t>
            </a:r>
          </a:p>
          <a:p>
            <a:r>
              <a:rPr lang="en-US" sz="1200" dirty="0" smtClean="0"/>
              <a:t>BS </a:t>
            </a:r>
            <a:r>
              <a:rPr lang="en-US" sz="1200" dirty="0"/>
              <a:t>Computational Biology and </a:t>
            </a:r>
            <a:r>
              <a:rPr lang="en-US" sz="1200" dirty="0" smtClean="0"/>
              <a:t>Physics ‘13, MIT</a:t>
            </a:r>
            <a:endParaRPr lang="en-US" sz="12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15000" y="1956137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Yu </a:t>
            </a:r>
            <a:r>
              <a:rPr lang="en-US" sz="1200" b="1" dirty="0" err="1" smtClean="0"/>
              <a:t>Xin</a:t>
            </a:r>
            <a:endParaRPr lang="en-US" sz="1200" b="1" dirty="0" smtClean="0"/>
          </a:p>
          <a:p>
            <a:r>
              <a:rPr lang="en-US" sz="1200" dirty="0" smtClean="0"/>
              <a:t>PhD Student – Data Analytics</a:t>
            </a:r>
          </a:p>
          <a:p>
            <a:r>
              <a:rPr lang="en-US" sz="1200" dirty="0" smtClean="0"/>
              <a:t>Machine </a:t>
            </a:r>
            <a:r>
              <a:rPr lang="en-US" sz="1200" dirty="0"/>
              <a:t>Learning </a:t>
            </a:r>
            <a:r>
              <a:rPr lang="en-US" sz="1200" dirty="0" smtClean="0"/>
              <a:t>Group Computer </a:t>
            </a:r>
            <a:r>
              <a:rPr lang="en-US" sz="1200" dirty="0"/>
              <a:t>Science and Artificial Intelligence </a:t>
            </a:r>
            <a:r>
              <a:rPr lang="en-US" sz="1200" dirty="0" smtClean="0"/>
              <a:t>(CSAIL) Lab</a:t>
            </a:r>
            <a:r>
              <a:rPr lang="en-US" sz="1200" dirty="0"/>
              <a:t>, MIT</a:t>
            </a:r>
            <a:endParaRPr lang="en-US" sz="1200" b="1" dirty="0" smtClean="0"/>
          </a:p>
        </p:txBody>
      </p:sp>
      <p:pic>
        <p:nvPicPr>
          <p:cNvPr id="2" name="Picture 1" descr="222912_19384630024_3082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881888" cy="1066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15000" y="6858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Tung Shin Wong</a:t>
            </a:r>
            <a:endParaRPr lang="en-US" sz="1200" b="1" dirty="0"/>
          </a:p>
          <a:p>
            <a:r>
              <a:rPr lang="en-US" sz="1200" dirty="0"/>
              <a:t>Lead User Experience Designer at </a:t>
            </a:r>
            <a:r>
              <a:rPr lang="en-US" sz="1200" dirty="0" smtClean="0"/>
              <a:t>Method</a:t>
            </a:r>
          </a:p>
          <a:p>
            <a:r>
              <a:rPr lang="en-US" sz="1200" dirty="0" smtClean="0"/>
              <a:t>6 yrs. Consumer Experience Design Mobile and Internet. </a:t>
            </a:r>
            <a:r>
              <a:rPr lang="en-US" sz="1200" dirty="0" err="1" smtClean="0"/>
              <a:t>Ravensbourne</a:t>
            </a:r>
            <a:r>
              <a:rPr lang="en-US" sz="1200" dirty="0" smtClean="0"/>
              <a:t> </a:t>
            </a:r>
            <a:r>
              <a:rPr lang="en-US" sz="1200" dirty="0"/>
              <a:t>College of Design and </a:t>
            </a:r>
            <a:r>
              <a:rPr lang="en-US" sz="1200" dirty="0" smtClean="0"/>
              <a:t>Communication BA </a:t>
            </a:r>
            <a:r>
              <a:rPr lang="en-US" sz="1200" dirty="0"/>
              <a:t>(</a:t>
            </a:r>
            <a:r>
              <a:rPr lang="en-US" sz="1200" dirty="0" err="1"/>
              <a:t>Hons</a:t>
            </a:r>
            <a:r>
              <a:rPr lang="en-US" sz="1200" dirty="0"/>
              <a:t>), Interaction Design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5275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2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B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655</Words>
  <Application>Microsoft Macintosh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Tree.st</vt:lpstr>
      <vt:lpstr>Tree.st / Macro vs. Micro Qualities</vt:lpstr>
      <vt:lpstr>Tree.st / How we do it</vt:lpstr>
      <vt:lpstr>PowerPoint Presentation</vt:lpstr>
      <vt:lpstr>PowerPoint Presentation</vt:lpstr>
      <vt:lpstr>PowerPoint Presentation</vt:lpstr>
      <vt:lpstr>Tree.st / Team</vt:lpstr>
      <vt:lpstr>Tree.st / Appendix A</vt:lpstr>
      <vt:lpstr>Tree.st / Appendix B</vt:lpstr>
      <vt:lpstr>Tree.st / Appendix C</vt:lpstr>
      <vt:lpstr>Tree.st / Appendix D</vt:lpstr>
      <vt:lpstr>Tree.st / Appendix 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Tree.st</dc:title>
  <dc:creator>Omid</dc:creator>
  <cp:lastModifiedBy>A S</cp:lastModifiedBy>
  <cp:revision>29</cp:revision>
  <dcterms:created xsi:type="dcterms:W3CDTF">2006-08-16T00:00:00Z</dcterms:created>
  <dcterms:modified xsi:type="dcterms:W3CDTF">2012-09-24T05:23:18Z</dcterms:modified>
</cp:coreProperties>
</file>