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9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7" autoAdjust="0"/>
  </p:normalViewPr>
  <p:slideViewPr>
    <p:cSldViewPr>
      <p:cViewPr>
        <p:scale>
          <a:sx n="108" d="100"/>
          <a:sy n="108" d="100"/>
        </p:scale>
        <p:origin x="-72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id\Dropbox\MIT%20Sloan\Semester%202\New%20Enterprises\Financial%20Statement\Financial_Statement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Omid\Dropbox\MIT%20Sloan\Semester%202\New%20Enterprises\Financial%20Statement\Financial_Statemen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Revenues, Gross Margin, and Cash</a:t>
            </a:r>
            <a:r>
              <a:rPr lang="en-US" sz="1400" baseline="0"/>
              <a:t> Flows</a:t>
            </a:r>
            <a:endParaRPr 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515563479146"/>
          <c:y val="0.13328893729447999"/>
          <c:w val="0.82119166256561704"/>
          <c:h val="0.74304068522483901"/>
        </c:manualLayout>
      </c:layout>
      <c:lineChart>
        <c:grouping val="standard"/>
        <c:varyColors val="0"/>
        <c:ser>
          <c:idx val="1"/>
          <c:order val="0"/>
          <c:tx>
            <c:v>Gross Margin</c:v>
          </c:tx>
          <c:spPr>
            <a:ln>
              <a:prstDash val="sysDot"/>
            </a:ln>
          </c:spPr>
          <c:marker>
            <c:symbol val="none"/>
          </c:marker>
          <c:val>
            <c:numRef>
              <c:f>(' Capex and Cash Flow'!$H$5,' Capex and Cash Flow'!$L$5,' Capex and Cash Flow'!$P$5,' Capex and Cash Flow'!$T$5:$AF$5)</c:f>
              <c:numCache>
                <c:formatCode>_("$"* #,##0_);_("$"* \(#,##0\);_("$"* "-"??_);_(@_)</c:formatCode>
                <c:ptCount val="16"/>
                <c:pt idx="0">
                  <c:v>0</c:v>
                </c:pt>
                <c:pt idx="1">
                  <c:v>9000</c:v>
                </c:pt>
                <c:pt idx="2">
                  <c:v>66000</c:v>
                </c:pt>
                <c:pt idx="3">
                  <c:v>240000</c:v>
                </c:pt>
                <c:pt idx="4">
                  <c:v>450000</c:v>
                </c:pt>
                <c:pt idx="5">
                  <c:v>510000</c:v>
                </c:pt>
                <c:pt idx="6">
                  <c:v>660000</c:v>
                </c:pt>
                <c:pt idx="7">
                  <c:v>810000</c:v>
                </c:pt>
                <c:pt idx="8">
                  <c:v>960000</c:v>
                </c:pt>
                <c:pt idx="9">
                  <c:v>1650000</c:v>
                </c:pt>
                <c:pt idx="10">
                  <c:v>2400000</c:v>
                </c:pt>
                <c:pt idx="11">
                  <c:v>3150000</c:v>
                </c:pt>
                <c:pt idx="12">
                  <c:v>4200000</c:v>
                </c:pt>
                <c:pt idx="13">
                  <c:v>5100000</c:v>
                </c:pt>
                <c:pt idx="14">
                  <c:v>7200000</c:v>
                </c:pt>
                <c:pt idx="15">
                  <c:v>9600000</c:v>
                </c:pt>
              </c:numCache>
            </c:numRef>
          </c:val>
          <c:smooth val="0"/>
        </c:ser>
        <c:ser>
          <c:idx val="2"/>
          <c:order val="1"/>
          <c:tx>
            <c:v>Cash Flows</c:v>
          </c:tx>
          <c:marker>
            <c:symbol val="none"/>
          </c:marker>
          <c:val>
            <c:numRef>
              <c:f>(' Capex and Cash Flow'!$H$9,' Capex and Cash Flow'!$L$9,' Capex and Cash Flow'!$P$9,' Capex and Cash Flow'!$T$9,' Capex and Cash Flow'!$U$9:$AF$9)</c:f>
              <c:numCache>
                <c:formatCode>_("$"* #,##0_);_("$"* \(#,##0\);_("$"* "-"??_);_(@_)</c:formatCode>
                <c:ptCount val="16"/>
                <c:pt idx="0">
                  <c:v>1707850</c:v>
                </c:pt>
                <c:pt idx="1">
                  <c:v>-497712.5</c:v>
                </c:pt>
                <c:pt idx="2">
                  <c:v>-704162.5</c:v>
                </c:pt>
                <c:pt idx="3">
                  <c:v>-732375</c:v>
                </c:pt>
                <c:pt idx="4">
                  <c:v>2344225</c:v>
                </c:pt>
                <c:pt idx="5">
                  <c:v>-779075</c:v>
                </c:pt>
                <c:pt idx="6">
                  <c:v>-809750</c:v>
                </c:pt>
                <c:pt idx="7">
                  <c:v>-896900</c:v>
                </c:pt>
                <c:pt idx="8">
                  <c:v>-1291562.5</c:v>
                </c:pt>
                <c:pt idx="9">
                  <c:v>-1295137.5</c:v>
                </c:pt>
                <c:pt idx="10">
                  <c:v>-710575</c:v>
                </c:pt>
                <c:pt idx="11">
                  <c:v>-183875</c:v>
                </c:pt>
                <c:pt idx="12">
                  <c:v>174337.5</c:v>
                </c:pt>
                <c:pt idx="13">
                  <c:v>162262.5</c:v>
                </c:pt>
                <c:pt idx="14">
                  <c:v>1932450</c:v>
                </c:pt>
                <c:pt idx="15">
                  <c:v>2739900</c:v>
                </c:pt>
              </c:numCache>
            </c:numRef>
          </c:val>
          <c:smooth val="0"/>
        </c:ser>
        <c:ser>
          <c:idx val="0"/>
          <c:order val="2"/>
          <c:tx>
            <c:v>Revenues</c:v>
          </c:tx>
          <c:spPr>
            <a:ln>
              <a:prstDash val="sysDash"/>
            </a:ln>
          </c:spPr>
          <c:marker>
            <c:symbol val="none"/>
          </c:marker>
          <c:val>
            <c:numRef>
              <c:f>('Sales Plan'!$H$13,'Sales Plan'!$L$13,'Sales Plan'!$P$13,'Sales Plan'!$T$13:$AF$13)</c:f>
              <c:numCache>
                <c:formatCode>_("$"* #,##0_);_("$"* \(#,##0\);_("$"* "-"??_);_(@_)</c:formatCode>
                <c:ptCount val="16"/>
                <c:pt idx="0">
                  <c:v>15000</c:v>
                </c:pt>
                <c:pt idx="1">
                  <c:v>110000</c:v>
                </c:pt>
                <c:pt idx="2">
                  <c:v>400000</c:v>
                </c:pt>
                <c:pt idx="3">
                  <c:v>750000</c:v>
                </c:pt>
                <c:pt idx="4">
                  <c:v>850000</c:v>
                </c:pt>
                <c:pt idx="5">
                  <c:v>1100000</c:v>
                </c:pt>
                <c:pt idx="6">
                  <c:v>1350000</c:v>
                </c:pt>
                <c:pt idx="7">
                  <c:v>1600000</c:v>
                </c:pt>
                <c:pt idx="8">
                  <c:v>2750000</c:v>
                </c:pt>
                <c:pt idx="9">
                  <c:v>4000000</c:v>
                </c:pt>
                <c:pt idx="10">
                  <c:v>5250000</c:v>
                </c:pt>
                <c:pt idx="11">
                  <c:v>7000000</c:v>
                </c:pt>
                <c:pt idx="12">
                  <c:v>8500000</c:v>
                </c:pt>
                <c:pt idx="13">
                  <c:v>12000000</c:v>
                </c:pt>
                <c:pt idx="14">
                  <c:v>16000000</c:v>
                </c:pt>
                <c:pt idx="15">
                  <c:v>23000000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04736"/>
        <c:axId val="70858240"/>
      </c:lineChart>
      <c:catAx>
        <c:axId val="37604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Quaters From Year 1 to Year 4</a:t>
                </a:r>
              </a:p>
            </c:rich>
          </c:tx>
          <c:layout>
            <c:manualLayout>
              <c:xMode val="edge"/>
              <c:yMode val="edge"/>
              <c:x val="0.397842649650678"/>
              <c:y val="0.81749228071381896"/>
            </c:manualLayout>
          </c:layout>
          <c:overlay val="0"/>
        </c:title>
        <c:majorTickMark val="none"/>
        <c:minorTickMark val="none"/>
        <c:tickLblPos val="nextTo"/>
        <c:crossAx val="70858240"/>
        <c:crosses val="autoZero"/>
        <c:auto val="0"/>
        <c:lblAlgn val="ctr"/>
        <c:lblOffset val="100"/>
        <c:noMultiLvlLbl val="0"/>
      </c:catAx>
      <c:valAx>
        <c:axId val="70858240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ln w="9525">
            <a:noFill/>
          </a:ln>
        </c:spPr>
        <c:crossAx val="37604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Breakeven</a:t>
            </a:r>
            <a:r>
              <a:rPr lang="en-US" baseline="0"/>
              <a:t> Chart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Cummulative</c:v>
          </c:tx>
          <c:marker>
            <c:symbol val="none"/>
          </c:marker>
          <c:val>
            <c:numRef>
              <c:f>('P &amp; L by Qtr'!$H$27,'P &amp; L by Qtr'!$L$27,'P &amp; L by Qtr'!$P$27,'P &amp; L by Qtr'!$T$27:$AF$27)</c:f>
              <c:numCache>
                <c:formatCode>_("$"* #,##0_);_("$"* \(#,##0\);_("$"* "-"??_);_(@_)</c:formatCode>
                <c:ptCount val="16"/>
                <c:pt idx="0">
                  <c:v>-217150</c:v>
                </c:pt>
                <c:pt idx="1">
                  <c:v>-587862.5</c:v>
                </c:pt>
                <c:pt idx="2">
                  <c:v>-1040025</c:v>
                </c:pt>
                <c:pt idx="3">
                  <c:v>-1496400</c:v>
                </c:pt>
                <c:pt idx="4">
                  <c:v>-2026175</c:v>
                </c:pt>
                <c:pt idx="5">
                  <c:v>-2597250</c:v>
                </c:pt>
                <c:pt idx="6">
                  <c:v>-3191000</c:v>
                </c:pt>
                <c:pt idx="7">
                  <c:v>-3879900</c:v>
                </c:pt>
                <c:pt idx="8">
                  <c:v>-4359462.5</c:v>
                </c:pt>
                <c:pt idx="9">
                  <c:v>-4798600</c:v>
                </c:pt>
                <c:pt idx="10">
                  <c:v>-4693175</c:v>
                </c:pt>
                <c:pt idx="11">
                  <c:v>-3769050</c:v>
                </c:pt>
                <c:pt idx="12">
                  <c:v>-2600712.5</c:v>
                </c:pt>
                <c:pt idx="13">
                  <c:v>-240450</c:v>
                </c:pt>
                <c:pt idx="14">
                  <c:v>4162000</c:v>
                </c:pt>
                <c:pt idx="15">
                  <c:v>11239900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886912"/>
        <c:axId val="70888832"/>
      </c:lineChart>
      <c:catAx>
        <c:axId val="7088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Quarters From</a:t>
                </a:r>
                <a:r>
                  <a:rPr lang="en-US" baseline="0"/>
                  <a:t> Year 1 to Year 4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0888832"/>
        <c:crosses val="autoZero"/>
        <c:auto val="1"/>
        <c:lblAlgn val="ctr"/>
        <c:lblOffset val="100"/>
        <c:noMultiLvlLbl val="0"/>
      </c:catAx>
      <c:valAx>
        <c:axId val="70888832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70886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9FBB7-5FDF-443D-84B3-3E0966F5ED1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B4069-64D5-4A1A-B47E-54D97EE7EC76}">
      <dgm:prSet phldrT="[Text]" custT="1"/>
      <dgm:spPr>
        <a:noFill/>
        <a:ln w="22225">
          <a:solidFill>
            <a:schemeClr val="bg1"/>
          </a:solidFill>
        </a:ln>
      </dgm:spPr>
      <dgm:t>
        <a:bodyPr/>
        <a:lstStyle/>
        <a:p>
          <a:r>
            <a:rPr lang="en-US" sz="1400" dirty="0" smtClean="0">
              <a:solidFill>
                <a:srgbClr val="008000"/>
              </a:solidFill>
            </a:rPr>
            <a:t>Diverse Community</a:t>
          </a:r>
          <a:endParaRPr lang="en-US" sz="1400" dirty="0">
            <a:solidFill>
              <a:srgbClr val="008000"/>
            </a:solidFill>
          </a:endParaRPr>
        </a:p>
      </dgm:t>
    </dgm:pt>
    <dgm:pt modelId="{A1C36414-5B33-4CFB-A84E-5671428A889F}" type="parTrans" cxnId="{729A40F2-D564-4AB7-A2D9-3D631F48B916}">
      <dgm:prSet/>
      <dgm:spPr/>
      <dgm:t>
        <a:bodyPr/>
        <a:lstStyle/>
        <a:p>
          <a:endParaRPr lang="en-US"/>
        </a:p>
      </dgm:t>
    </dgm:pt>
    <dgm:pt modelId="{D44ABC1C-1418-449B-88C4-187AC7400D85}" type="sibTrans" cxnId="{729A40F2-D564-4AB7-A2D9-3D631F48B916}">
      <dgm:prSet/>
      <dgm:spPr/>
      <dgm:t>
        <a:bodyPr/>
        <a:lstStyle/>
        <a:p>
          <a:endParaRPr lang="en-US"/>
        </a:p>
      </dgm:t>
    </dgm:pt>
    <dgm:pt modelId="{345DA565-5D14-48DB-88F4-EE4D31D05973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Talent Management &amp; Searching</a:t>
          </a:r>
          <a:endParaRPr lang="en-US" sz="1200" dirty="0"/>
        </a:p>
      </dgm:t>
    </dgm:pt>
    <dgm:pt modelId="{6C1B58B8-CAB8-460C-BE2F-BE7209FB3730}" type="parTrans" cxnId="{CC90BF3C-E99A-4041-8D2B-139BAE32A7BC}">
      <dgm:prSet/>
      <dgm:spPr/>
      <dgm:t>
        <a:bodyPr/>
        <a:lstStyle/>
        <a:p>
          <a:endParaRPr lang="en-US"/>
        </a:p>
      </dgm:t>
    </dgm:pt>
    <dgm:pt modelId="{9409A604-8AB0-4655-BE0C-DAF2B97F99D2}" type="sibTrans" cxnId="{CC90BF3C-E99A-4041-8D2B-139BAE32A7BC}">
      <dgm:prSet/>
      <dgm:spPr/>
      <dgm:t>
        <a:bodyPr/>
        <a:lstStyle/>
        <a:p>
          <a:endParaRPr lang="en-US"/>
        </a:p>
      </dgm:t>
    </dgm:pt>
    <dgm:pt modelId="{D2F790A1-F189-4E83-B513-121116945A14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err="1" smtClean="0"/>
            <a:t>Communica-tion</a:t>
          </a:r>
          <a:r>
            <a:rPr lang="en-US" sz="1200" dirty="0" smtClean="0"/>
            <a:t> Channels</a:t>
          </a:r>
          <a:endParaRPr lang="en-US" sz="1200" dirty="0"/>
        </a:p>
      </dgm:t>
    </dgm:pt>
    <dgm:pt modelId="{AF72B00C-3574-48FB-85F3-114291D6E9F4}" type="parTrans" cxnId="{AB66CAFA-64E4-4B97-BB0A-60D4CB84F321}">
      <dgm:prSet/>
      <dgm:spPr/>
      <dgm:t>
        <a:bodyPr/>
        <a:lstStyle/>
        <a:p>
          <a:endParaRPr lang="en-US"/>
        </a:p>
      </dgm:t>
    </dgm:pt>
    <dgm:pt modelId="{B388075E-1BAD-4163-95EA-966E9A750ED9}" type="sibTrans" cxnId="{AB66CAFA-64E4-4B97-BB0A-60D4CB84F321}">
      <dgm:prSet/>
      <dgm:spPr/>
      <dgm:t>
        <a:bodyPr/>
        <a:lstStyle/>
        <a:p>
          <a:endParaRPr lang="en-US"/>
        </a:p>
      </dgm:t>
    </dgm:pt>
    <dgm:pt modelId="{9286BE23-797E-4572-AB81-9B6A9020AB24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Defined but Fluid Leadership</a:t>
          </a:r>
          <a:endParaRPr lang="en-US" sz="1200" dirty="0"/>
        </a:p>
      </dgm:t>
    </dgm:pt>
    <dgm:pt modelId="{7664F5BB-A7D1-4BF9-9AC5-AB671679F5E3}" type="parTrans" cxnId="{00CD65B3-39A3-44F7-B8DC-9C831AAB72BD}">
      <dgm:prSet/>
      <dgm:spPr/>
      <dgm:t>
        <a:bodyPr/>
        <a:lstStyle/>
        <a:p>
          <a:endParaRPr lang="en-US"/>
        </a:p>
      </dgm:t>
    </dgm:pt>
    <dgm:pt modelId="{36AC2EC9-8DD6-4381-8BE6-5007BA7ED02B}" type="sibTrans" cxnId="{00CD65B3-39A3-44F7-B8DC-9C831AAB72BD}">
      <dgm:prSet/>
      <dgm:spPr/>
      <dgm:t>
        <a:bodyPr/>
        <a:lstStyle/>
        <a:p>
          <a:endParaRPr lang="en-US"/>
        </a:p>
      </dgm:t>
    </dgm:pt>
    <dgm:pt modelId="{EBD38C1D-4B1D-4225-B0E9-508FDA97304A}">
      <dgm:prSet phldrT="[Text]" custT="1"/>
      <dgm:spPr>
        <a:solidFill>
          <a:schemeClr val="bg2">
            <a:lumMod val="5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Common Challenges</a:t>
          </a:r>
          <a:endParaRPr lang="en-US" sz="1200" dirty="0"/>
        </a:p>
      </dgm:t>
    </dgm:pt>
    <dgm:pt modelId="{41ADED20-EE54-4E8F-A7D1-ECC31F9FCD7D}" type="parTrans" cxnId="{25F464B0-B239-486A-9617-EDDE29E8DFE5}">
      <dgm:prSet/>
      <dgm:spPr/>
      <dgm:t>
        <a:bodyPr/>
        <a:lstStyle/>
        <a:p>
          <a:endParaRPr lang="en-US"/>
        </a:p>
      </dgm:t>
    </dgm:pt>
    <dgm:pt modelId="{1639961C-359A-4FF2-A91C-CB300AF9AC35}" type="sibTrans" cxnId="{25F464B0-B239-486A-9617-EDDE29E8DFE5}">
      <dgm:prSet/>
      <dgm:spPr/>
      <dgm:t>
        <a:bodyPr/>
        <a:lstStyle/>
        <a:p>
          <a:endParaRPr lang="en-US"/>
        </a:p>
      </dgm:t>
    </dgm:pt>
    <dgm:pt modelId="{5CED4987-3288-4FCA-91EE-9F46A3ED7B57}">
      <dgm:prSet phldrT="[Text]" custT="1"/>
      <dgm:spPr>
        <a:solidFill>
          <a:schemeClr val="bg2">
            <a:lumMod val="5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Shared Experiences</a:t>
          </a:r>
          <a:endParaRPr lang="en-US" sz="1200" dirty="0"/>
        </a:p>
      </dgm:t>
    </dgm:pt>
    <dgm:pt modelId="{707B29B6-201A-4F1B-ABE5-8EA02969CD7B}" type="parTrans" cxnId="{1D151435-941B-4AEF-A582-47632D8FA809}">
      <dgm:prSet/>
      <dgm:spPr/>
      <dgm:t>
        <a:bodyPr/>
        <a:lstStyle/>
        <a:p>
          <a:endParaRPr lang="en-US"/>
        </a:p>
      </dgm:t>
    </dgm:pt>
    <dgm:pt modelId="{BBB4A0EB-BDAD-4DB9-B2F6-E22F205C458F}" type="sibTrans" cxnId="{1D151435-941B-4AEF-A582-47632D8FA809}">
      <dgm:prSet/>
      <dgm:spPr/>
      <dgm:t>
        <a:bodyPr/>
        <a:lstStyle/>
        <a:p>
          <a:endParaRPr lang="en-US"/>
        </a:p>
      </dgm:t>
    </dgm:pt>
    <dgm:pt modelId="{83D7F3FB-29DB-4242-91D3-D31C2BBFE8CC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Collaboration/ Teamwork</a:t>
          </a:r>
          <a:endParaRPr lang="en-US" sz="1200" dirty="0"/>
        </a:p>
      </dgm:t>
    </dgm:pt>
    <dgm:pt modelId="{D9530C3C-16C4-46C6-BDBD-911B5CDBFA58}" type="parTrans" cxnId="{159B4B26-8E40-4000-932B-A4F2395B93D8}">
      <dgm:prSet/>
      <dgm:spPr/>
      <dgm:t>
        <a:bodyPr/>
        <a:lstStyle/>
        <a:p>
          <a:endParaRPr lang="en-US"/>
        </a:p>
      </dgm:t>
    </dgm:pt>
    <dgm:pt modelId="{7CE5E854-0376-4984-9D05-CCF226B42291}" type="sibTrans" cxnId="{159B4B26-8E40-4000-932B-A4F2395B93D8}">
      <dgm:prSet/>
      <dgm:spPr/>
      <dgm:t>
        <a:bodyPr/>
        <a:lstStyle/>
        <a:p>
          <a:endParaRPr lang="en-US"/>
        </a:p>
      </dgm:t>
    </dgm:pt>
    <dgm:pt modelId="{1CE16F7B-42A8-4E55-BB3E-66168C50DDF3}" type="pres">
      <dgm:prSet presAssocID="{E899FBB7-5FDF-443D-84B3-3E0966F5ED1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951D24E-1776-47CA-8515-E5DC0AFCB833}" type="pres">
      <dgm:prSet presAssocID="{3DDB4069-64D5-4A1A-B47E-54D97EE7EC7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1D01E3C-FE0C-414C-8178-DDF4903E9ED0}" type="pres">
      <dgm:prSet presAssocID="{345DA565-5D14-48DB-88F4-EE4D31D05973}" presName="Accent1" presStyleCnt="0"/>
      <dgm:spPr/>
    </dgm:pt>
    <dgm:pt modelId="{DD213700-F93C-4656-B84F-64683688E2DE}" type="pres">
      <dgm:prSet presAssocID="{345DA565-5D14-48DB-88F4-EE4D31D05973}" presName="Accent" presStyleLbl="bgShp" presStyleIdx="0" presStyleCnt="6"/>
      <dgm:spPr/>
    </dgm:pt>
    <dgm:pt modelId="{7DE3609A-E3C4-41F6-BE75-50815F876CA3}" type="pres">
      <dgm:prSet presAssocID="{345DA565-5D14-48DB-88F4-EE4D31D05973}" presName="Child1" presStyleLbl="node1" presStyleIdx="0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85AF8-6699-40C5-8EF2-D8F75AAF65A0}" type="pres">
      <dgm:prSet presAssocID="{D2F790A1-F189-4E83-B513-121116945A14}" presName="Accent2" presStyleCnt="0"/>
      <dgm:spPr/>
    </dgm:pt>
    <dgm:pt modelId="{EDECFDD2-22F6-430F-B407-BA3362CAFE2E}" type="pres">
      <dgm:prSet presAssocID="{D2F790A1-F189-4E83-B513-121116945A14}" presName="Accent" presStyleLbl="bgShp" presStyleIdx="1" presStyleCnt="6"/>
      <dgm:spPr/>
    </dgm:pt>
    <dgm:pt modelId="{741FF87A-4D88-40BC-8A43-8B5065E7C4D1}" type="pres">
      <dgm:prSet presAssocID="{D2F790A1-F189-4E83-B513-121116945A14}" presName="Child2" presStyleLbl="node1" presStyleIdx="1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3F038-298A-48E2-A5EC-F1DEC89F92B4}" type="pres">
      <dgm:prSet presAssocID="{9286BE23-797E-4572-AB81-9B6A9020AB24}" presName="Accent3" presStyleCnt="0"/>
      <dgm:spPr/>
    </dgm:pt>
    <dgm:pt modelId="{1485A6E1-BA12-4A77-B596-6324A9773F33}" type="pres">
      <dgm:prSet presAssocID="{9286BE23-797E-4572-AB81-9B6A9020AB24}" presName="Accent" presStyleLbl="bgShp" presStyleIdx="2" presStyleCnt="6"/>
      <dgm:spPr/>
    </dgm:pt>
    <dgm:pt modelId="{754E0F51-41D6-43F3-8E03-8C538360835C}" type="pres">
      <dgm:prSet presAssocID="{9286BE23-797E-4572-AB81-9B6A9020AB24}" presName="Child3" presStyleLbl="node1" presStyleIdx="2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5B1B3-4463-4B10-ABF2-7C92F38F3F24}" type="pres">
      <dgm:prSet presAssocID="{EBD38C1D-4B1D-4225-B0E9-508FDA97304A}" presName="Accent4" presStyleCnt="0"/>
      <dgm:spPr/>
    </dgm:pt>
    <dgm:pt modelId="{E65D61F3-0E24-4C65-87EE-B6C63358B5BF}" type="pres">
      <dgm:prSet presAssocID="{EBD38C1D-4B1D-4225-B0E9-508FDA97304A}" presName="Accent" presStyleLbl="bgShp" presStyleIdx="3" presStyleCnt="6"/>
      <dgm:spPr/>
    </dgm:pt>
    <dgm:pt modelId="{562FF732-AFE7-44B2-AD7E-4484D1FBA0A7}" type="pres">
      <dgm:prSet presAssocID="{EBD38C1D-4B1D-4225-B0E9-508FDA97304A}" presName="Child4" presStyleLbl="node1" presStyleIdx="3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B4295-8D90-42EC-9402-BB93543A867F}" type="pres">
      <dgm:prSet presAssocID="{5CED4987-3288-4FCA-91EE-9F46A3ED7B57}" presName="Accent5" presStyleCnt="0"/>
      <dgm:spPr/>
    </dgm:pt>
    <dgm:pt modelId="{CB9F7F03-1B06-4797-AA34-D6E11C50D05F}" type="pres">
      <dgm:prSet presAssocID="{5CED4987-3288-4FCA-91EE-9F46A3ED7B57}" presName="Accent" presStyleLbl="bgShp" presStyleIdx="4" presStyleCnt="6"/>
      <dgm:spPr/>
    </dgm:pt>
    <dgm:pt modelId="{3243F120-5CDC-46E1-82AC-20DC7BB4C550}" type="pres">
      <dgm:prSet presAssocID="{5CED4987-3288-4FCA-91EE-9F46A3ED7B57}" presName="Child5" presStyleLbl="node1" presStyleIdx="4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3BCFA-6534-4303-A1C1-6DAB02459E79}" type="pres">
      <dgm:prSet presAssocID="{83D7F3FB-29DB-4242-91D3-D31C2BBFE8CC}" presName="Accent6" presStyleCnt="0"/>
      <dgm:spPr/>
    </dgm:pt>
    <dgm:pt modelId="{FFBFFB1E-350B-4CD3-B408-9A1E43027C33}" type="pres">
      <dgm:prSet presAssocID="{83D7F3FB-29DB-4242-91D3-D31C2BBFE8CC}" presName="Accent" presStyleLbl="bgShp" presStyleIdx="5" presStyleCnt="6"/>
      <dgm:spPr/>
    </dgm:pt>
    <dgm:pt modelId="{05F35264-A387-46AC-AF48-6C3D39535802}" type="pres">
      <dgm:prSet presAssocID="{83D7F3FB-29DB-4242-91D3-D31C2BBFE8CC}" presName="Child6" presStyleLbl="node1" presStyleIdx="5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B4B26-8E40-4000-932B-A4F2395B93D8}" srcId="{3DDB4069-64D5-4A1A-B47E-54D97EE7EC76}" destId="{83D7F3FB-29DB-4242-91D3-D31C2BBFE8CC}" srcOrd="5" destOrd="0" parTransId="{D9530C3C-16C4-46C6-BDBD-911B5CDBFA58}" sibTransId="{7CE5E854-0376-4984-9D05-CCF226B42291}"/>
    <dgm:cxn modelId="{729A40F2-D564-4AB7-A2D9-3D631F48B916}" srcId="{E899FBB7-5FDF-443D-84B3-3E0966F5ED14}" destId="{3DDB4069-64D5-4A1A-B47E-54D97EE7EC76}" srcOrd="0" destOrd="0" parTransId="{A1C36414-5B33-4CFB-A84E-5671428A889F}" sibTransId="{D44ABC1C-1418-449B-88C4-187AC7400D85}"/>
    <dgm:cxn modelId="{A7074220-7481-E44A-940C-6AE40EDBE462}" type="presOf" srcId="{3DDB4069-64D5-4A1A-B47E-54D97EE7EC76}" destId="{5951D24E-1776-47CA-8515-E5DC0AFCB833}" srcOrd="0" destOrd="0" presId="urn:microsoft.com/office/officeart/2011/layout/HexagonRadial"/>
    <dgm:cxn modelId="{C6FF53D5-ECFD-574D-88C4-7ECEFC901D50}" type="presOf" srcId="{D2F790A1-F189-4E83-B513-121116945A14}" destId="{741FF87A-4D88-40BC-8A43-8B5065E7C4D1}" srcOrd="0" destOrd="0" presId="urn:microsoft.com/office/officeart/2011/layout/HexagonRadial"/>
    <dgm:cxn modelId="{AB66CAFA-64E4-4B97-BB0A-60D4CB84F321}" srcId="{3DDB4069-64D5-4A1A-B47E-54D97EE7EC76}" destId="{D2F790A1-F189-4E83-B513-121116945A14}" srcOrd="1" destOrd="0" parTransId="{AF72B00C-3574-48FB-85F3-114291D6E9F4}" sibTransId="{B388075E-1BAD-4163-95EA-966E9A750ED9}"/>
    <dgm:cxn modelId="{1DF22AB6-569D-F445-A6C6-DBBD823955A6}" type="presOf" srcId="{83D7F3FB-29DB-4242-91D3-D31C2BBFE8CC}" destId="{05F35264-A387-46AC-AF48-6C3D39535802}" srcOrd="0" destOrd="0" presId="urn:microsoft.com/office/officeart/2011/layout/HexagonRadial"/>
    <dgm:cxn modelId="{25F464B0-B239-486A-9617-EDDE29E8DFE5}" srcId="{3DDB4069-64D5-4A1A-B47E-54D97EE7EC76}" destId="{EBD38C1D-4B1D-4225-B0E9-508FDA97304A}" srcOrd="3" destOrd="0" parTransId="{41ADED20-EE54-4E8F-A7D1-ECC31F9FCD7D}" sibTransId="{1639961C-359A-4FF2-A91C-CB300AF9AC35}"/>
    <dgm:cxn modelId="{C88D6114-0350-F54F-897E-6BDDC2C9C4B9}" type="presOf" srcId="{E899FBB7-5FDF-443D-84B3-3E0966F5ED14}" destId="{1CE16F7B-42A8-4E55-BB3E-66168C50DDF3}" srcOrd="0" destOrd="0" presId="urn:microsoft.com/office/officeart/2011/layout/HexagonRadial"/>
    <dgm:cxn modelId="{00CD65B3-39A3-44F7-B8DC-9C831AAB72BD}" srcId="{3DDB4069-64D5-4A1A-B47E-54D97EE7EC76}" destId="{9286BE23-797E-4572-AB81-9B6A9020AB24}" srcOrd="2" destOrd="0" parTransId="{7664F5BB-A7D1-4BF9-9AC5-AB671679F5E3}" sibTransId="{36AC2EC9-8DD6-4381-8BE6-5007BA7ED02B}"/>
    <dgm:cxn modelId="{564D5054-8908-B84E-9277-22B46C4B97EE}" type="presOf" srcId="{9286BE23-797E-4572-AB81-9B6A9020AB24}" destId="{754E0F51-41D6-43F3-8E03-8C538360835C}" srcOrd="0" destOrd="0" presId="urn:microsoft.com/office/officeart/2011/layout/HexagonRadial"/>
    <dgm:cxn modelId="{7281CC11-0D74-F645-8D4E-545774624DB6}" type="presOf" srcId="{EBD38C1D-4B1D-4225-B0E9-508FDA97304A}" destId="{562FF732-AFE7-44B2-AD7E-4484D1FBA0A7}" srcOrd="0" destOrd="0" presId="urn:microsoft.com/office/officeart/2011/layout/HexagonRadial"/>
    <dgm:cxn modelId="{1D151435-941B-4AEF-A582-47632D8FA809}" srcId="{3DDB4069-64D5-4A1A-B47E-54D97EE7EC76}" destId="{5CED4987-3288-4FCA-91EE-9F46A3ED7B57}" srcOrd="4" destOrd="0" parTransId="{707B29B6-201A-4F1B-ABE5-8EA02969CD7B}" sibTransId="{BBB4A0EB-BDAD-4DB9-B2F6-E22F205C458F}"/>
    <dgm:cxn modelId="{CC90BF3C-E99A-4041-8D2B-139BAE32A7BC}" srcId="{3DDB4069-64D5-4A1A-B47E-54D97EE7EC76}" destId="{345DA565-5D14-48DB-88F4-EE4D31D05973}" srcOrd="0" destOrd="0" parTransId="{6C1B58B8-CAB8-460C-BE2F-BE7209FB3730}" sibTransId="{9409A604-8AB0-4655-BE0C-DAF2B97F99D2}"/>
    <dgm:cxn modelId="{AA2DB717-8858-5D40-A15A-9E66F5EE8153}" type="presOf" srcId="{5CED4987-3288-4FCA-91EE-9F46A3ED7B57}" destId="{3243F120-5CDC-46E1-82AC-20DC7BB4C550}" srcOrd="0" destOrd="0" presId="urn:microsoft.com/office/officeart/2011/layout/HexagonRadial"/>
    <dgm:cxn modelId="{4AACE489-F868-0047-8EED-FE018CB8FF84}" type="presOf" srcId="{345DA565-5D14-48DB-88F4-EE4D31D05973}" destId="{7DE3609A-E3C4-41F6-BE75-50815F876CA3}" srcOrd="0" destOrd="0" presId="urn:microsoft.com/office/officeart/2011/layout/HexagonRadial"/>
    <dgm:cxn modelId="{5F4259EB-9C95-D94C-8691-1C62CE9BE626}" type="presParOf" srcId="{1CE16F7B-42A8-4E55-BB3E-66168C50DDF3}" destId="{5951D24E-1776-47CA-8515-E5DC0AFCB833}" srcOrd="0" destOrd="0" presId="urn:microsoft.com/office/officeart/2011/layout/HexagonRadial"/>
    <dgm:cxn modelId="{4E7132AE-4249-8D43-B9E5-AD4781731BB8}" type="presParOf" srcId="{1CE16F7B-42A8-4E55-BB3E-66168C50DDF3}" destId="{91D01E3C-FE0C-414C-8178-DDF4903E9ED0}" srcOrd="1" destOrd="0" presId="urn:microsoft.com/office/officeart/2011/layout/HexagonRadial"/>
    <dgm:cxn modelId="{C6E0F957-CCF5-1446-8ACE-F57BFA8F72E2}" type="presParOf" srcId="{91D01E3C-FE0C-414C-8178-DDF4903E9ED0}" destId="{DD213700-F93C-4656-B84F-64683688E2DE}" srcOrd="0" destOrd="0" presId="urn:microsoft.com/office/officeart/2011/layout/HexagonRadial"/>
    <dgm:cxn modelId="{BA8844E7-D463-2941-B519-6F62C9BB364D}" type="presParOf" srcId="{1CE16F7B-42A8-4E55-BB3E-66168C50DDF3}" destId="{7DE3609A-E3C4-41F6-BE75-50815F876CA3}" srcOrd="2" destOrd="0" presId="urn:microsoft.com/office/officeart/2011/layout/HexagonRadial"/>
    <dgm:cxn modelId="{AD6F88DA-2D3E-924B-958C-BD24E40A27B8}" type="presParOf" srcId="{1CE16F7B-42A8-4E55-BB3E-66168C50DDF3}" destId="{D6285AF8-6699-40C5-8EF2-D8F75AAF65A0}" srcOrd="3" destOrd="0" presId="urn:microsoft.com/office/officeart/2011/layout/HexagonRadial"/>
    <dgm:cxn modelId="{1E004ADC-6A7E-7246-BD23-9DF534DA86F7}" type="presParOf" srcId="{D6285AF8-6699-40C5-8EF2-D8F75AAF65A0}" destId="{EDECFDD2-22F6-430F-B407-BA3362CAFE2E}" srcOrd="0" destOrd="0" presId="urn:microsoft.com/office/officeart/2011/layout/HexagonRadial"/>
    <dgm:cxn modelId="{2A6C85EF-1579-AF44-AE81-791101B36C74}" type="presParOf" srcId="{1CE16F7B-42A8-4E55-BB3E-66168C50DDF3}" destId="{741FF87A-4D88-40BC-8A43-8B5065E7C4D1}" srcOrd="4" destOrd="0" presId="urn:microsoft.com/office/officeart/2011/layout/HexagonRadial"/>
    <dgm:cxn modelId="{1BD791C8-5E61-054E-9EBD-07698B51F9FA}" type="presParOf" srcId="{1CE16F7B-42A8-4E55-BB3E-66168C50DDF3}" destId="{23D3F038-298A-48E2-A5EC-F1DEC89F92B4}" srcOrd="5" destOrd="0" presId="urn:microsoft.com/office/officeart/2011/layout/HexagonRadial"/>
    <dgm:cxn modelId="{995B7785-736C-754B-8232-97F6D709C3B9}" type="presParOf" srcId="{23D3F038-298A-48E2-A5EC-F1DEC89F92B4}" destId="{1485A6E1-BA12-4A77-B596-6324A9773F33}" srcOrd="0" destOrd="0" presId="urn:microsoft.com/office/officeart/2011/layout/HexagonRadial"/>
    <dgm:cxn modelId="{6C72FC58-6224-284C-AE4D-BE5A7C78164E}" type="presParOf" srcId="{1CE16F7B-42A8-4E55-BB3E-66168C50DDF3}" destId="{754E0F51-41D6-43F3-8E03-8C538360835C}" srcOrd="6" destOrd="0" presId="urn:microsoft.com/office/officeart/2011/layout/HexagonRadial"/>
    <dgm:cxn modelId="{9BC3EFAC-1887-DE4E-9600-F6FA433E3E9F}" type="presParOf" srcId="{1CE16F7B-42A8-4E55-BB3E-66168C50DDF3}" destId="{7455B1B3-4463-4B10-ABF2-7C92F38F3F24}" srcOrd="7" destOrd="0" presId="urn:microsoft.com/office/officeart/2011/layout/HexagonRadial"/>
    <dgm:cxn modelId="{D7327D54-19E3-DE45-8341-C2BC06DE659D}" type="presParOf" srcId="{7455B1B3-4463-4B10-ABF2-7C92F38F3F24}" destId="{E65D61F3-0E24-4C65-87EE-B6C63358B5BF}" srcOrd="0" destOrd="0" presId="urn:microsoft.com/office/officeart/2011/layout/HexagonRadial"/>
    <dgm:cxn modelId="{686B1D2A-232E-7245-90BC-45B342FDC7F9}" type="presParOf" srcId="{1CE16F7B-42A8-4E55-BB3E-66168C50DDF3}" destId="{562FF732-AFE7-44B2-AD7E-4484D1FBA0A7}" srcOrd="8" destOrd="0" presId="urn:microsoft.com/office/officeart/2011/layout/HexagonRadial"/>
    <dgm:cxn modelId="{1014D72C-B326-DE4A-8448-74C08A863DCE}" type="presParOf" srcId="{1CE16F7B-42A8-4E55-BB3E-66168C50DDF3}" destId="{125B4295-8D90-42EC-9402-BB93543A867F}" srcOrd="9" destOrd="0" presId="urn:microsoft.com/office/officeart/2011/layout/HexagonRadial"/>
    <dgm:cxn modelId="{068B3FEF-F9CA-5649-8E30-84C5CDBF321C}" type="presParOf" srcId="{125B4295-8D90-42EC-9402-BB93543A867F}" destId="{CB9F7F03-1B06-4797-AA34-D6E11C50D05F}" srcOrd="0" destOrd="0" presId="urn:microsoft.com/office/officeart/2011/layout/HexagonRadial"/>
    <dgm:cxn modelId="{09F4C928-5141-3B49-A213-B7F2820894CB}" type="presParOf" srcId="{1CE16F7B-42A8-4E55-BB3E-66168C50DDF3}" destId="{3243F120-5CDC-46E1-82AC-20DC7BB4C550}" srcOrd="10" destOrd="0" presId="urn:microsoft.com/office/officeart/2011/layout/HexagonRadial"/>
    <dgm:cxn modelId="{1B04E988-6511-2D4E-B22D-EC1D9E442582}" type="presParOf" srcId="{1CE16F7B-42A8-4E55-BB3E-66168C50DDF3}" destId="{4083BCFA-6534-4303-A1C1-6DAB02459E79}" srcOrd="11" destOrd="0" presId="urn:microsoft.com/office/officeart/2011/layout/HexagonRadial"/>
    <dgm:cxn modelId="{6C2FEAF8-2A94-2C4E-8226-CBB0029123DB}" type="presParOf" srcId="{4083BCFA-6534-4303-A1C1-6DAB02459E79}" destId="{FFBFFB1E-350B-4CD3-B408-9A1E43027C33}" srcOrd="0" destOrd="0" presId="urn:microsoft.com/office/officeart/2011/layout/HexagonRadial"/>
    <dgm:cxn modelId="{A2B9BCD4-1908-7C41-B049-0A26BF2CC6E7}" type="presParOf" srcId="{1CE16F7B-42A8-4E55-BB3E-66168C50DDF3}" destId="{05F35264-A387-46AC-AF48-6C3D3953580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D24E-1776-47CA-8515-E5DC0AFCB833}">
      <dsp:nvSpPr>
        <dsp:cNvPr id="0" name=""/>
        <dsp:cNvSpPr/>
      </dsp:nvSpPr>
      <dsp:spPr>
        <a:xfrm>
          <a:off x="1561095" y="1080442"/>
          <a:ext cx="1373289" cy="1187950"/>
        </a:xfrm>
        <a:prstGeom prst="hexagon">
          <a:avLst>
            <a:gd name="adj" fmla="val 28570"/>
            <a:gd name="vf" fmla="val 115470"/>
          </a:avLst>
        </a:prstGeom>
        <a:noFill/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8000"/>
              </a:solidFill>
            </a:rPr>
            <a:t>Diverse Community</a:t>
          </a:r>
          <a:endParaRPr lang="en-US" sz="1400" kern="1200" dirty="0">
            <a:solidFill>
              <a:srgbClr val="008000"/>
            </a:solidFill>
          </a:endParaRPr>
        </a:p>
      </dsp:txBody>
      <dsp:txXfrm>
        <a:off x="1788668" y="1277302"/>
        <a:ext cx="918143" cy="794230"/>
      </dsp:txXfrm>
    </dsp:sp>
    <dsp:sp modelId="{EDECFDD2-22F6-430F-B407-BA3362CAFE2E}">
      <dsp:nvSpPr>
        <dsp:cNvPr id="0" name=""/>
        <dsp:cNvSpPr/>
      </dsp:nvSpPr>
      <dsp:spPr>
        <a:xfrm>
          <a:off x="2421038" y="512088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609A-E3C4-41F6-BE75-50815F876CA3}">
      <dsp:nvSpPr>
        <dsp:cNvPr id="0" name=""/>
        <dsp:cNvSpPr/>
      </dsp:nvSpPr>
      <dsp:spPr>
        <a:xfrm>
          <a:off x="1556672" y="-121432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Talent Management &amp; Searching</a:t>
          </a:r>
          <a:endParaRPr lang="en-US" sz="1200" kern="1200" dirty="0"/>
        </a:p>
      </dsp:txBody>
      <dsp:txXfrm>
        <a:off x="1788247" y="81634"/>
        <a:ext cx="924097" cy="810337"/>
      </dsp:txXfrm>
    </dsp:sp>
    <dsp:sp modelId="{1485A6E1-BA12-4A77-B596-6324A9773F33}">
      <dsp:nvSpPr>
        <dsp:cNvPr id="0" name=""/>
        <dsp:cNvSpPr/>
      </dsp:nvSpPr>
      <dsp:spPr>
        <a:xfrm>
          <a:off x="3025745" y="1346701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FF87A-4D88-40BC-8A43-8B5065E7C4D1}">
      <dsp:nvSpPr>
        <dsp:cNvPr id="0" name=""/>
        <dsp:cNvSpPr/>
      </dsp:nvSpPr>
      <dsp:spPr>
        <a:xfrm>
          <a:off x="2588795" y="477398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Communica-tion</a:t>
          </a:r>
          <a:r>
            <a:rPr lang="en-US" sz="1200" kern="1200" dirty="0" smtClean="0"/>
            <a:t> Channels</a:t>
          </a:r>
          <a:endParaRPr lang="en-US" sz="1200" kern="1200" dirty="0"/>
        </a:p>
      </dsp:txBody>
      <dsp:txXfrm>
        <a:off x="2820370" y="680464"/>
        <a:ext cx="924097" cy="810337"/>
      </dsp:txXfrm>
    </dsp:sp>
    <dsp:sp modelId="{E65D61F3-0E24-4C65-87EE-B6C63358B5BF}">
      <dsp:nvSpPr>
        <dsp:cNvPr id="0" name=""/>
        <dsp:cNvSpPr/>
      </dsp:nvSpPr>
      <dsp:spPr>
        <a:xfrm>
          <a:off x="2605677" y="2288822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E0F51-41D6-43F3-8E03-8C538360835C}">
      <dsp:nvSpPr>
        <dsp:cNvPr id="0" name=""/>
        <dsp:cNvSpPr/>
      </dsp:nvSpPr>
      <dsp:spPr>
        <a:xfrm>
          <a:off x="2588795" y="1654632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Defined but Fluid Leadership</a:t>
          </a:r>
          <a:endParaRPr lang="en-US" sz="1200" kern="1200" dirty="0"/>
        </a:p>
      </dsp:txBody>
      <dsp:txXfrm>
        <a:off x="2820370" y="1857698"/>
        <a:ext cx="924097" cy="810337"/>
      </dsp:txXfrm>
    </dsp:sp>
    <dsp:sp modelId="{CB9F7F03-1B06-4797-AA34-D6E11C50D05F}">
      <dsp:nvSpPr>
        <dsp:cNvPr id="0" name=""/>
        <dsp:cNvSpPr/>
      </dsp:nvSpPr>
      <dsp:spPr>
        <a:xfrm>
          <a:off x="1563651" y="2386618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FF732-AFE7-44B2-AD7E-4484D1FBA0A7}">
      <dsp:nvSpPr>
        <dsp:cNvPr id="0" name=""/>
        <dsp:cNvSpPr/>
      </dsp:nvSpPr>
      <dsp:spPr>
        <a:xfrm>
          <a:off x="1556672" y="2254133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Common Challenges</a:t>
          </a:r>
          <a:endParaRPr lang="en-US" sz="1200" kern="1200" dirty="0"/>
        </a:p>
      </dsp:txBody>
      <dsp:txXfrm>
        <a:off x="1788247" y="2457199"/>
        <a:ext cx="924097" cy="810337"/>
      </dsp:txXfrm>
    </dsp:sp>
    <dsp:sp modelId="{FFBFFB1E-350B-4CD3-B408-9A1E43027C33}">
      <dsp:nvSpPr>
        <dsp:cNvPr id="0" name=""/>
        <dsp:cNvSpPr/>
      </dsp:nvSpPr>
      <dsp:spPr>
        <a:xfrm>
          <a:off x="949041" y="1552340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F120-5CDC-46E1-82AC-20DC7BB4C550}">
      <dsp:nvSpPr>
        <dsp:cNvPr id="0" name=""/>
        <dsp:cNvSpPr/>
      </dsp:nvSpPr>
      <dsp:spPr>
        <a:xfrm>
          <a:off x="519757" y="1655301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Shared Experiences</a:t>
          </a:r>
          <a:endParaRPr lang="en-US" sz="1200" kern="1200" dirty="0"/>
        </a:p>
      </dsp:txBody>
      <dsp:txXfrm>
        <a:off x="751332" y="1858367"/>
        <a:ext cx="924097" cy="810337"/>
      </dsp:txXfrm>
    </dsp:sp>
    <dsp:sp modelId="{05F35264-A387-46AC-AF48-6C3D39535802}">
      <dsp:nvSpPr>
        <dsp:cNvPr id="0" name=""/>
        <dsp:cNvSpPr/>
      </dsp:nvSpPr>
      <dsp:spPr>
        <a:xfrm>
          <a:off x="519757" y="476059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Collaboration/ Teamwork</a:t>
          </a:r>
          <a:endParaRPr lang="en-US" sz="1200" kern="1200" dirty="0"/>
        </a:p>
      </dsp:txBody>
      <dsp:txXfrm>
        <a:off x="751332" y="679125"/>
        <a:ext cx="924097" cy="810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0.62551</cdr:x>
      <cdr:y>0.7757</cdr:y>
    </cdr:from>
    <cdr:to>
      <cdr:x>0.6992</cdr:x>
      <cdr:y>0.89852</cdr:y>
    </cdr:to>
    <cdr:sp macro="" textlink="">
      <cdr:nvSpPr>
        <cdr:cNvPr id="3" name="Donut 2"/>
        <cdr:cNvSpPr/>
      </cdr:nvSpPr>
      <cdr:spPr>
        <a:xfrm xmlns:a="http://schemas.openxmlformats.org/drawingml/2006/main">
          <a:off x="2859838" y="2127909"/>
          <a:ext cx="336906" cy="336907"/>
        </a:xfrm>
        <a:prstGeom xmlns:a="http://schemas.openxmlformats.org/drawingml/2006/main" prst="donut">
          <a:avLst>
            <a:gd name="adj" fmla="val 8719"/>
          </a:avLst>
        </a:prstGeom>
        <a:solidFill xmlns:a="http://schemas.openxmlformats.org/drawingml/2006/main">
          <a:schemeClr val="accent1">
            <a:alpha val="4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  <cdr:relSizeAnchor xmlns:cdr="http://schemas.openxmlformats.org/drawingml/2006/chartDrawing">
    <cdr:from>
      <cdr:x>0.81102</cdr:x>
      <cdr:y>0.61556</cdr:y>
    </cdr:from>
    <cdr:to>
      <cdr:x>0.88471</cdr:x>
      <cdr:y>0.73837</cdr:y>
    </cdr:to>
    <cdr:sp macro="" textlink="">
      <cdr:nvSpPr>
        <cdr:cNvPr id="4" name="Donut 3"/>
        <cdr:cNvSpPr/>
      </cdr:nvSpPr>
      <cdr:spPr>
        <a:xfrm xmlns:a="http://schemas.openxmlformats.org/drawingml/2006/main">
          <a:off x="3707995" y="1688591"/>
          <a:ext cx="336906" cy="336907"/>
        </a:xfrm>
        <a:prstGeom xmlns:a="http://schemas.openxmlformats.org/drawingml/2006/main" prst="donut">
          <a:avLst>
            <a:gd name="adj" fmla="val 8719"/>
          </a:avLst>
        </a:prstGeom>
        <a:solidFill xmlns:a="http://schemas.openxmlformats.org/drawingml/2006/main">
          <a:schemeClr val="accent1">
            <a:alpha val="4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8000"/>
                </a:solidFill>
              </a:rPr>
              <a:t>Tree.st</a:t>
            </a:r>
            <a:endParaRPr lang="en-US" sz="9600" b="1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048000"/>
            <a:ext cx="406400" cy="40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57305"/>
            <a:ext cx="845820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800" b="1" dirty="0" smtClean="0">
                <a:solidFill>
                  <a:srgbClr val="C0504D"/>
                </a:solidFill>
              </a:rPr>
              <a:t>o</a:t>
            </a:r>
            <a:r>
              <a:rPr lang="en-US" sz="2800" b="1" dirty="0" smtClean="0">
                <a:solidFill>
                  <a:srgbClr val="FFE600"/>
                </a:solidFill>
              </a:rPr>
              <a:t>o</a:t>
            </a:r>
            <a:r>
              <a:rPr lang="en-US" sz="2800" b="1" dirty="0" smtClean="0">
                <a:solidFill>
                  <a:srgbClr val="558ED5"/>
                </a:solidFill>
              </a:rPr>
              <a:t>g</a:t>
            </a:r>
            <a:r>
              <a:rPr lang="en-US" sz="2800" b="1" dirty="0" smtClean="0"/>
              <a:t>l</a:t>
            </a:r>
            <a:r>
              <a:rPr lang="en-US" sz="2800" b="1" dirty="0" smtClean="0">
                <a:solidFill>
                  <a:schemeClr val="accent2"/>
                </a:solidFill>
              </a:rPr>
              <a:t>e</a:t>
            </a:r>
            <a:r>
              <a:rPr lang="en-US" sz="2800" dirty="0" smtClean="0"/>
              <a:t> organizes the pages of the web,</a:t>
            </a:r>
          </a:p>
          <a:p>
            <a:pPr algn="ctr">
              <a:lnSpc>
                <a:spcPct val="130000"/>
              </a:lnSpc>
            </a:pPr>
            <a:r>
              <a:rPr lang="en-US" sz="2800" b="1" dirty="0" err="1" smtClean="0">
                <a:solidFill>
                  <a:srgbClr val="008000"/>
                </a:solidFill>
              </a:rPr>
              <a:t>Tree.st</a:t>
            </a:r>
            <a:r>
              <a:rPr lang="en-US" sz="2800" dirty="0" smtClean="0"/>
              <a:t> organizes the people in communities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6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C – Smart Groups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 b="62319"/>
          <a:stretch/>
        </p:blipFill>
        <p:spPr bwMode="auto">
          <a:xfrm>
            <a:off x="989779" y="838200"/>
            <a:ext cx="7239821" cy="5334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D - Sharing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1219200" y="762000"/>
            <a:ext cx="6858000" cy="59121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E - Financials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hart 3" title="Revenues, Gross Margin, and Cash Flows"/>
          <p:cNvGraphicFramePr/>
          <p:nvPr>
            <p:extLst>
              <p:ext uri="{D42A27DB-BD31-4B8C-83A1-F6EECF244321}">
                <p14:modId xmlns:p14="http://schemas.microsoft.com/office/powerpoint/2010/main" val="1001782982"/>
              </p:ext>
            </p:extLst>
          </p:nvPr>
        </p:nvGraphicFramePr>
        <p:xfrm>
          <a:off x="4419600" y="3657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18721254"/>
              </p:ext>
            </p:extLst>
          </p:nvPr>
        </p:nvGraphicFramePr>
        <p:xfrm>
          <a:off x="41910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914400"/>
            <a:ext cx="3886200" cy="52578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2">
                  <a:lumMod val="50000"/>
                  <a:alpha val="5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3572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With three product tiers (Enterprise in-location, </a:t>
            </a:r>
            <a:r>
              <a:rPr lang="en-US" dirty="0" err="1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SaaS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, and open-source) we will breakeven in 14 quarters (3.5 years)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Given our predictions our firm, in the early stages will have financials similar to LinkedIn and Microsoft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Given that we monetize without advertisements, we aim to have higher revenues, around $10-20 per member</a:t>
            </a:r>
            <a:r>
              <a:rPr lang="en-US" dirty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year, as opposed to $6 per advertised member-year</a:t>
            </a:r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6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81400" y="3048000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4400" y="3048000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0800000">
            <a:off x="1219200" y="-685800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06877" y="13716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 State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06877" y="22860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06877" y="18288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336323" y="3505200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336323" y="39624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336323" y="44196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336323" y="4876800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Style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Macro vs. Micro Qualities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81200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3622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590800" y="6019800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76200" y="9144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77" name="Up Arrow 76"/>
          <p:cNvSpPr/>
          <p:nvPr/>
        </p:nvSpPr>
        <p:spPr>
          <a:xfrm rot="10800000">
            <a:off x="76199" y="29718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100000">
                <a:srgbClr val="008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892425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Lawyer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 rot="10800000">
            <a:off x="3886200" y="-760759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073877" y="13728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073877" y="22872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073877" y="18300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003323" y="3506441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003323" y="39636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Family?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4003323" y="44208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Side-effects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003323" y="4878041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Prevalence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343400" y="5335241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3581400" y="2893666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Patient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24600" y="3050156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0800000">
            <a:off x="6629400" y="-759844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17077" y="13737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6817077" y="22881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817077" y="18309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746523" y="3507356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Left-handed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6746523" y="39645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Borrow?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746523" y="44217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Loves…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746523" y="4878956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Traveled to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758282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6294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553200" y="6021956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6324600" y="2894581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Consumer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399">
            <a:off x="6140645" y="672093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6181">
            <a:off x="2438400" y="703647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34340">
            <a:off x="1248377" y="732823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2786">
            <a:off x="7676777" y="608023"/>
            <a:ext cx="965200" cy="96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00096">
            <a:off x="3603211" y="932247"/>
            <a:ext cx="2108200" cy="45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Title 1"/>
          <p:cNvSpPr txBox="1">
            <a:spLocks/>
          </p:cNvSpPr>
          <p:nvPr/>
        </p:nvSpPr>
        <p:spPr>
          <a:xfrm>
            <a:off x="2813754" y="5486400"/>
            <a:ext cx="3352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err="1" smtClean="0">
                <a:ln w="28575" cmpd="sng">
                  <a:noFill/>
                </a:ln>
                <a:solidFill>
                  <a:srgbClr val="008000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Tree.st</a:t>
            </a:r>
            <a:endParaRPr lang="en-US" sz="5000" b="1" dirty="0">
              <a:ln w="28575" cmpd="sng">
                <a:noFill/>
              </a:ln>
              <a:solidFill>
                <a:srgbClr val="008000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1" y="620077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2" grpId="0" animBg="1"/>
      <p:bldP spid="4" grpId="0" animBg="1"/>
      <p:bldP spid="16" grpId="0" animBg="1"/>
      <p:bldP spid="17" grpId="0" animBg="1"/>
      <p:bldP spid="33" grpId="0" animBg="1"/>
      <p:bldP spid="35" grpId="0" animBg="1"/>
      <p:bldP spid="43" grpId="0" animBg="1"/>
      <p:bldP spid="45" grpId="0" animBg="1"/>
      <p:bldP spid="69" grpId="0" animBg="1"/>
      <p:bldP spid="71" grpId="0" animBg="1"/>
      <p:bldP spid="72" grpId="0" animBg="1"/>
      <p:bldP spid="77" grpId="0" animBg="1"/>
      <p:bldP spid="57" grpId="0" animBg="1"/>
      <p:bldP spid="6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How we do 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Via a decision tree of questions we quickly gather the unique attributes for each user in a community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192756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a platform that ensures data safety, anonymity when needed, de-centralization, security and redundancy </a:t>
            </a:r>
          </a:p>
        </p:txBody>
      </p:sp>
      <p:sp>
        <p:nvSpPr>
          <p:cNvPr id="8" name="Right Triangle 7"/>
          <p:cNvSpPr/>
          <p:nvPr/>
        </p:nvSpPr>
        <p:spPr>
          <a:xfrm rot="2727984" flipH="1" flipV="1">
            <a:off x="2272579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685800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30794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Enable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users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to search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for others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based on the same unique attributes of the community</a:t>
            </a:r>
          </a:p>
        </p:txBody>
      </p:sp>
      <p:sp>
        <p:nvSpPr>
          <p:cNvPr id="13" name="Right Triangle 12"/>
          <p:cNvSpPr/>
          <p:nvPr/>
        </p:nvSpPr>
        <p:spPr>
          <a:xfrm rot="2727984" flipH="1" flipV="1">
            <a:off x="4317573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730794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7902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With our patent-pending “smart groups” we automatically place users in groups based on their unique qualities</a:t>
            </a:r>
          </a:p>
        </p:txBody>
      </p:sp>
      <p:sp>
        <p:nvSpPr>
          <p:cNvPr id="16" name="Right Triangle 15"/>
          <p:cNvSpPr/>
          <p:nvPr/>
        </p:nvSpPr>
        <p:spPr>
          <a:xfrm rot="2727984" flipH="1" flipV="1">
            <a:off x="6404681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817902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5302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Tree.st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enables community members to connect and broadcast messages in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small focused groups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5302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CONNECTING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48006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SAFE &amp; SECURE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926" y="2819400"/>
            <a:ext cx="139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28194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B)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35728" y="28194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9328" y="2831068"/>
            <a:ext cx="14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D)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r="16656" b="4914"/>
          <a:stretch/>
        </p:blipFill>
        <p:spPr bwMode="auto">
          <a:xfrm>
            <a:off x="685800" y="3200400"/>
            <a:ext cx="1705027" cy="1388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3694" b="51515"/>
          <a:stretch/>
        </p:blipFill>
        <p:spPr bwMode="auto">
          <a:xfrm>
            <a:off x="2600268" y="3200400"/>
            <a:ext cx="1895532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 b="62319"/>
          <a:stretch/>
        </p:blipFill>
        <p:spPr bwMode="auto">
          <a:xfrm>
            <a:off x="4724400" y="3200400"/>
            <a:ext cx="1865569" cy="1374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6858000" y="3200400"/>
            <a:ext cx="1591850" cy="1372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85800" y="6172200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Submitted a provisional patent application 07/02/2012, with two independent landscape studies by 10/30/2012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5800" y="5791200"/>
            <a:ext cx="25908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7229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5800" y="5867400"/>
            <a:ext cx="2743200" cy="9906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3886200"/>
            <a:ext cx="2743200" cy="16764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1143000"/>
            <a:ext cx="2743200" cy="24384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762000"/>
            <a:ext cx="47244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Characterized 40% of MIT Sloan (400+ Students)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438400"/>
            <a:ext cx="4724400" cy="6096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Students began communicating by email about recruiting, going out, gluten-free ideas, startups, etc.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12192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Gathered 45 unique attributes never before stored in one platform, without any funding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1905000"/>
            <a:ext cx="4724400" cy="3810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Automatically categorized students in 20+ “smart groups”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762000"/>
            <a:ext cx="2743200" cy="3810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MIT SLOAN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Before classes began,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had already automatically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grouped all the students using 58 unique attributes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4038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By the first E&amp;I class ,80% of the students were on the E&amp;I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community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47244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Entrepreneurs quickly began communicating and brainstorming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352800"/>
            <a:ext cx="2743200" cy="5334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ENTREPRENEURSHIP &amp; INNOVATION TRACK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800" y="55626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UPCOMING COMMUNITIES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57600" y="5562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VMS Mentors (i.e.: you), 20Under20, MIT Energy Club, Mobile Monday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Validation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046" y="132456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 2 weeks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066800"/>
            <a:ext cx="160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8441" y="404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attributes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786426"/>
            <a:ext cx="160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FFFFFF"/>
                </a:solidFill>
              </a:rPr>
              <a:t>58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58674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1200+ </a:t>
            </a:r>
            <a:r>
              <a:rPr lang="en-US" b="1" dirty="0" smtClean="0">
                <a:solidFill>
                  <a:schemeClr val="bg1"/>
                </a:solidFill>
              </a:rPr>
              <a:t>members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8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886200" y="2209800"/>
            <a:ext cx="4724400" cy="36576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5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Market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7620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Over 2,000,000 organizations with no organizational solution to connect their human capital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7620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MARKET SIZE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14478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VERTICALS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60198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COMPETITIVE LANDSCAPE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6200" y="1447800"/>
            <a:ext cx="4724400" cy="7620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Patient communities, associations, 3</a:t>
            </a:r>
            <a:r>
              <a:rPr lang="en-US" sz="1400" baseline="30000" dirty="0" smtClean="0">
                <a:solidFill>
                  <a:schemeClr val="tx1"/>
                </a:solidFill>
                <a:latin typeface="Arial"/>
                <a:cs typeface="Arial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party solution vendor for conferences &amp; tradeshows, universities and high schools. Primarily businesses and enterprises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86200" y="60198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Ark.com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/ Single-vertical solutions / SharePoint / SAP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71441775"/>
              </p:ext>
            </p:extLst>
          </p:nvPr>
        </p:nvGraphicFramePr>
        <p:xfrm>
          <a:off x="-152400" y="2057400"/>
          <a:ext cx="4495800" cy="334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14800" y="25146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We aim to deploy </a:t>
            </a:r>
            <a:r>
              <a:rPr lang="en-US" dirty="0" err="1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Tree.st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 from the bottom-up within organizations (i.e. Yammer or Facebook) – but focus our community qualities on use cases that improve the collaborative focus of such communities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We intend to begin with the highest margin, fastest sales</a:t>
            </a:r>
            <a:r>
              <a:rPr lang="en-US" dirty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cycle verticals, and move to larger impact verticals later</a:t>
            </a:r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029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Community</a:t>
            </a:r>
          </a:p>
          <a:p>
            <a:r>
              <a:rPr lang="en-US" sz="1400" b="1" dirty="0" smtClean="0"/>
              <a:t>Areas of Focus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72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1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29490" y="12954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8290" y="2514600"/>
            <a:ext cx="4876800" cy="1066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Mentors familiar with online social space, enterprise space, or familiar with the different market verticals we will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8290" y="4495800"/>
            <a:ext cx="4876800" cy="4572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Funding: $2M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Looking for…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8290" y="1295400"/>
            <a:ext cx="4876800" cy="9906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Demo our product to all of you, directors, and managers within your organization or associations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7490" y="1295400"/>
            <a:ext cx="9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October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290" y="3810000"/>
            <a:ext cx="4876800" cy="4572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Two or three more clients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7490" y="3810000"/>
            <a:ext cx="117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November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490" y="2514600"/>
            <a:ext cx="9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October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7490" y="4495800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May 2013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490" y="25146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9490" y="38100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490" y="44958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762000"/>
            <a:ext cx="128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Demos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38200" y="260246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Mentors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3897868"/>
            <a:ext cx="81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Clients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" y="4583668"/>
            <a:ext cx="93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Team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908748"/>
            <a:ext cx="889000" cy="88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1447800" y="8382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Omid Sadeghpour (Co-founder)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Engineering UC Berkeley. LLNL &amp; DOE Big Data Software Developer. Startups: Applied Proteomics Inc. (Series B: $22.5M), </a:t>
            </a:r>
            <a:r>
              <a:rPr lang="en-US" sz="1200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Dailysite.com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. MIT Sloan MBA ‘13</a:t>
            </a:r>
            <a:endParaRPr lang="en-US" sz="12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2312074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Alex Sanchez (Co-founder)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Former Head of Product Innovation, Orange / France Telecom. 10+ yrs.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onsumer Mobile, Internet Services, Product design, Product Mgmt. MIT Sloan MBA ‘13</a:t>
            </a:r>
            <a:endParaRPr lang="en-US" sz="12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836074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Adam Borelli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Managing Director of MIT $100K. B.A. UC Berkeley. Google. Startups: New Leaders Council. Extensive community building experience. MIT Sloan MBA ‘13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3089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Alexander Romanov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Engineering Colorado.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ommunication satellites testing, Supplier management, and Rock Band management. MIT Sloan MBA ‘13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5000" y="3836074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Akash</a:t>
            </a:r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Badshah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Software Developer – Web and Mobile</a:t>
            </a: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Computational Biology and Physics ‘13, MIT</a:t>
            </a:r>
            <a:endParaRPr lang="en-US" sz="1200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0" y="5308937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Victor D.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Pontis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Software Developer – Web and Mobile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Computational Biology and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Physics ‘13, MIT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3694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Yu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Xin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PhD Student – Data Analytics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Machine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Learning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Group Computer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Science and Artificial Intelligence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(CSAIL) Lab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, MIT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2" name="Picture 1" descr="222912_19384630024_3082_n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 b="6858"/>
          <a:stretch/>
        </p:blipFill>
        <p:spPr>
          <a:xfrm>
            <a:off x="404518" y="2407979"/>
            <a:ext cx="881888" cy="917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5715000" y="8382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Tung Shin Wong</a:t>
            </a:r>
            <a:endParaRPr lang="en-US" sz="1200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Lead User Experience Designer at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Method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6 yrs. Consumer Experience Design Mobile and Internet. </a:t>
            </a:r>
            <a:r>
              <a:rPr lang="en-US" sz="1200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Ravensbourne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College of Design and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Communication BA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(</a:t>
            </a:r>
            <a:r>
              <a:rPr lang="en-US" sz="1200" dirty="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Hons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), Interaction Design</a:t>
            </a:r>
            <a:endParaRPr lang="en-US" sz="1200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3855485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5379485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24400" y="91440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870200"/>
            <a:ext cx="406400" cy="406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343400"/>
            <a:ext cx="406400" cy="406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5791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A – Gathering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r="16656" b="4914"/>
          <a:stretch/>
        </p:blipFill>
        <p:spPr bwMode="auto">
          <a:xfrm>
            <a:off x="1143000" y="685800"/>
            <a:ext cx="7086600" cy="57712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B - Searching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3694" b="51515"/>
          <a:stretch/>
        </p:blipFill>
        <p:spPr bwMode="auto">
          <a:xfrm>
            <a:off x="1066800" y="838200"/>
            <a:ext cx="7371513" cy="5334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848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Tree.st</vt:lpstr>
      <vt:lpstr>Tree.st / Macro vs. Micro Qualities</vt:lpstr>
      <vt:lpstr>Tree.st / How we do it</vt:lpstr>
      <vt:lpstr>PowerPoint Presentation</vt:lpstr>
      <vt:lpstr>PowerPoint Presentation</vt:lpstr>
      <vt:lpstr>PowerPoint Presentation</vt:lpstr>
      <vt:lpstr>Tree.st / Team</vt:lpstr>
      <vt:lpstr>Tree.st / Appendix A – Gathering</vt:lpstr>
      <vt:lpstr>Tree.st / Appendix B - Searching</vt:lpstr>
      <vt:lpstr>Tree.st / Appendix C – Smart Groups</vt:lpstr>
      <vt:lpstr>Tree.st / Appendix D - Sharing</vt:lpstr>
      <vt:lpstr>Tree.st / Appendix E - Financials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Tree.st</dc:title>
  <dc:creator>Omid</dc:creator>
  <cp:lastModifiedBy>Omid</cp:lastModifiedBy>
  <cp:revision>65</cp:revision>
  <dcterms:created xsi:type="dcterms:W3CDTF">2006-08-16T00:00:00Z</dcterms:created>
  <dcterms:modified xsi:type="dcterms:W3CDTF">2012-09-25T14:27:11Z</dcterms:modified>
</cp:coreProperties>
</file>