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6" r:id="rId3"/>
    <p:sldId id="270" r:id="rId4"/>
    <p:sldId id="271" r:id="rId5"/>
    <p:sldId id="272" r:id="rId6"/>
    <p:sldId id="273" r:id="rId7"/>
    <p:sldId id="274" r:id="rId8"/>
    <p:sldId id="275" r:id="rId9"/>
    <p:sldId id="276" r:id="rId10"/>
    <p:sldId id="277" r:id="rId11"/>
    <p:sldId id="278" r:id="rId12"/>
    <p:sldId id="279" r:id="rId13"/>
    <p:sldId id="287" r:id="rId14"/>
    <p:sldId id="282" r:id="rId15"/>
    <p:sldId id="283" r:id="rId16"/>
    <p:sldId id="285"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37" autoAdjust="0"/>
  </p:normalViewPr>
  <p:slideViewPr>
    <p:cSldViewPr>
      <p:cViewPr varScale="1">
        <p:scale>
          <a:sx n="79" d="100"/>
          <a:sy n="79" d="100"/>
        </p:scale>
        <p:origin x="-8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77F33-99C2-416D-8215-23B71D36A21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ED68964-77B6-47E7-9663-8A6F23E46FDA}">
      <dgm:prSet phldrT="[Text]"/>
      <dgm:spPr>
        <a:solidFill>
          <a:schemeClr val="tx1">
            <a:lumMod val="50000"/>
            <a:lumOff val="50000"/>
          </a:schemeClr>
        </a:solidFill>
      </dgm:spPr>
      <dgm:t>
        <a:bodyPr/>
        <a:lstStyle/>
        <a:p>
          <a:r>
            <a:rPr lang="en-US" dirty="0" smtClean="0"/>
            <a:t>Direct Reciprocity</a:t>
          </a:r>
          <a:endParaRPr lang="en-US" dirty="0"/>
        </a:p>
      </dgm:t>
    </dgm:pt>
    <dgm:pt modelId="{70AC7524-17CF-4077-9D83-9E5CB18AF3DF}" type="parTrans" cxnId="{58163952-C2B9-4509-9342-02D5EDE15F03}">
      <dgm:prSet/>
      <dgm:spPr/>
      <dgm:t>
        <a:bodyPr/>
        <a:lstStyle/>
        <a:p>
          <a:endParaRPr lang="en-US"/>
        </a:p>
      </dgm:t>
    </dgm:pt>
    <dgm:pt modelId="{47920F74-449F-4FBA-9F72-7B7EE6DA654A}" type="sibTrans" cxnId="{58163952-C2B9-4509-9342-02D5EDE15F03}">
      <dgm:prSet/>
      <dgm:spPr/>
      <dgm:t>
        <a:bodyPr/>
        <a:lstStyle/>
        <a:p>
          <a:endParaRPr lang="en-US"/>
        </a:p>
      </dgm:t>
    </dgm:pt>
    <dgm:pt modelId="{09E6AF6C-B4D3-403A-B076-88E5941EEA51}">
      <dgm:prSet phldrT="[Text]"/>
      <dgm:spPr>
        <a:solidFill>
          <a:schemeClr val="tx1">
            <a:lumMod val="50000"/>
            <a:lumOff val="50000"/>
          </a:schemeClr>
        </a:solidFill>
      </dgm:spPr>
      <dgm:t>
        <a:bodyPr/>
        <a:lstStyle/>
        <a:p>
          <a:r>
            <a:rPr lang="en-US" dirty="0" smtClean="0"/>
            <a:t>Spatial Selection</a:t>
          </a:r>
          <a:endParaRPr lang="en-US" dirty="0"/>
        </a:p>
      </dgm:t>
    </dgm:pt>
    <dgm:pt modelId="{4531AC48-4A51-413D-9447-ADA855899735}" type="parTrans" cxnId="{BFD413F4-A7CC-46B6-B722-4B0A68012CDB}">
      <dgm:prSet/>
      <dgm:spPr/>
      <dgm:t>
        <a:bodyPr/>
        <a:lstStyle/>
        <a:p>
          <a:endParaRPr lang="en-US"/>
        </a:p>
      </dgm:t>
    </dgm:pt>
    <dgm:pt modelId="{302AC3E9-0580-43A3-825A-320C632C9EED}" type="sibTrans" cxnId="{BFD413F4-A7CC-46B6-B722-4B0A68012CDB}">
      <dgm:prSet/>
      <dgm:spPr/>
      <dgm:t>
        <a:bodyPr/>
        <a:lstStyle/>
        <a:p>
          <a:endParaRPr lang="en-US"/>
        </a:p>
      </dgm:t>
    </dgm:pt>
    <dgm:pt modelId="{25390A00-534E-4862-B8BB-5BDA698A22EB}">
      <dgm:prSet phldrT="[Text]"/>
      <dgm:spPr>
        <a:solidFill>
          <a:schemeClr val="tx1">
            <a:lumMod val="50000"/>
            <a:lumOff val="50000"/>
          </a:schemeClr>
        </a:solidFill>
      </dgm:spPr>
      <dgm:t>
        <a:bodyPr/>
        <a:lstStyle/>
        <a:p>
          <a:r>
            <a:rPr lang="en-US" dirty="0" smtClean="0"/>
            <a:t>Kin Selection</a:t>
          </a:r>
          <a:endParaRPr lang="en-US" dirty="0"/>
        </a:p>
      </dgm:t>
    </dgm:pt>
    <dgm:pt modelId="{CDC592C3-D311-4549-9F7A-BC595F7260B7}" type="parTrans" cxnId="{EF88219D-78D3-484B-A2FE-2A452A6B5BCF}">
      <dgm:prSet/>
      <dgm:spPr/>
      <dgm:t>
        <a:bodyPr/>
        <a:lstStyle/>
        <a:p>
          <a:endParaRPr lang="en-US"/>
        </a:p>
      </dgm:t>
    </dgm:pt>
    <dgm:pt modelId="{3BEECAA4-8ECD-424E-913C-AC52594810E5}" type="sibTrans" cxnId="{EF88219D-78D3-484B-A2FE-2A452A6B5BCF}">
      <dgm:prSet/>
      <dgm:spPr/>
      <dgm:t>
        <a:bodyPr/>
        <a:lstStyle/>
        <a:p>
          <a:endParaRPr lang="en-US"/>
        </a:p>
      </dgm:t>
    </dgm:pt>
    <dgm:pt modelId="{5E534289-9F7D-4B95-AE40-5550A280A937}">
      <dgm:prSet phldrT="[Text]"/>
      <dgm:spPr>
        <a:solidFill>
          <a:schemeClr val="tx1">
            <a:lumMod val="50000"/>
            <a:lumOff val="50000"/>
          </a:schemeClr>
        </a:solidFill>
      </dgm:spPr>
      <dgm:t>
        <a:bodyPr/>
        <a:lstStyle/>
        <a:p>
          <a:r>
            <a:rPr lang="en-US" dirty="0" smtClean="0"/>
            <a:t>Indirect Reciprocity</a:t>
          </a:r>
          <a:endParaRPr lang="en-US" dirty="0"/>
        </a:p>
      </dgm:t>
    </dgm:pt>
    <dgm:pt modelId="{78D5953E-D5ED-42EA-AE4F-5CBBA853DDB0}" type="parTrans" cxnId="{70881B8B-F303-4ADC-BAE8-651AF60D3371}">
      <dgm:prSet/>
      <dgm:spPr/>
      <dgm:t>
        <a:bodyPr/>
        <a:lstStyle/>
        <a:p>
          <a:endParaRPr lang="en-US"/>
        </a:p>
      </dgm:t>
    </dgm:pt>
    <dgm:pt modelId="{CACA30BE-E18A-43C5-B95C-149B2B6E4E09}" type="sibTrans" cxnId="{70881B8B-F303-4ADC-BAE8-651AF60D3371}">
      <dgm:prSet/>
      <dgm:spPr/>
      <dgm:t>
        <a:bodyPr/>
        <a:lstStyle/>
        <a:p>
          <a:endParaRPr lang="en-US"/>
        </a:p>
      </dgm:t>
    </dgm:pt>
    <dgm:pt modelId="{0F9CBC91-789E-4A58-BFC4-FC7D681DF975}">
      <dgm:prSet phldrT="[Text]"/>
      <dgm:spPr>
        <a:solidFill>
          <a:schemeClr val="tx1">
            <a:lumMod val="50000"/>
            <a:lumOff val="50000"/>
          </a:schemeClr>
        </a:solidFill>
      </dgm:spPr>
      <dgm:t>
        <a:bodyPr/>
        <a:lstStyle/>
        <a:p>
          <a:r>
            <a:rPr lang="en-US" dirty="0" smtClean="0"/>
            <a:t>Group Selection</a:t>
          </a:r>
          <a:endParaRPr lang="en-US" dirty="0"/>
        </a:p>
      </dgm:t>
    </dgm:pt>
    <dgm:pt modelId="{7B36ADA3-0D44-47E1-BFEC-E36B9452F7DD}" type="parTrans" cxnId="{F5295A76-8A4B-4113-B7D1-8013CD875BB5}">
      <dgm:prSet/>
      <dgm:spPr/>
      <dgm:t>
        <a:bodyPr/>
        <a:lstStyle/>
        <a:p>
          <a:endParaRPr lang="en-US"/>
        </a:p>
      </dgm:t>
    </dgm:pt>
    <dgm:pt modelId="{25F51D64-EDC6-4C20-A830-5BB9F73BCB4B}" type="sibTrans" cxnId="{F5295A76-8A4B-4113-B7D1-8013CD875BB5}">
      <dgm:prSet/>
      <dgm:spPr/>
      <dgm:t>
        <a:bodyPr/>
        <a:lstStyle/>
        <a:p>
          <a:endParaRPr lang="en-US"/>
        </a:p>
      </dgm:t>
    </dgm:pt>
    <dgm:pt modelId="{067E7B4C-D27F-400F-AE26-541299210D2C}" type="pres">
      <dgm:prSet presAssocID="{F6577F33-99C2-416D-8215-23B71D36A218}" presName="diagram" presStyleCnt="0">
        <dgm:presLayoutVars>
          <dgm:dir/>
          <dgm:resizeHandles val="exact"/>
        </dgm:presLayoutVars>
      </dgm:prSet>
      <dgm:spPr/>
      <dgm:t>
        <a:bodyPr/>
        <a:lstStyle/>
        <a:p>
          <a:endParaRPr lang="en-US"/>
        </a:p>
      </dgm:t>
    </dgm:pt>
    <dgm:pt modelId="{9319D111-5FA3-4A91-80BE-025A5FF0DADC}" type="pres">
      <dgm:prSet presAssocID="{2ED68964-77B6-47E7-9663-8A6F23E46FDA}" presName="node" presStyleLbl="node1" presStyleIdx="0" presStyleCnt="5">
        <dgm:presLayoutVars>
          <dgm:bulletEnabled val="1"/>
        </dgm:presLayoutVars>
      </dgm:prSet>
      <dgm:spPr/>
      <dgm:t>
        <a:bodyPr/>
        <a:lstStyle/>
        <a:p>
          <a:endParaRPr lang="en-US"/>
        </a:p>
      </dgm:t>
    </dgm:pt>
    <dgm:pt modelId="{D8A35C97-B05E-4E2F-AD42-361AFA7F7A64}" type="pres">
      <dgm:prSet presAssocID="{47920F74-449F-4FBA-9F72-7B7EE6DA654A}" presName="sibTrans" presStyleCnt="0"/>
      <dgm:spPr/>
    </dgm:pt>
    <dgm:pt modelId="{36D2712F-A4F7-4473-96DA-A31345EC6378}" type="pres">
      <dgm:prSet presAssocID="{09E6AF6C-B4D3-403A-B076-88E5941EEA51}" presName="node" presStyleLbl="node1" presStyleIdx="1" presStyleCnt="5">
        <dgm:presLayoutVars>
          <dgm:bulletEnabled val="1"/>
        </dgm:presLayoutVars>
      </dgm:prSet>
      <dgm:spPr/>
      <dgm:t>
        <a:bodyPr/>
        <a:lstStyle/>
        <a:p>
          <a:endParaRPr lang="en-US"/>
        </a:p>
      </dgm:t>
    </dgm:pt>
    <dgm:pt modelId="{D93C0C45-604D-46D6-9406-44CA1910F224}" type="pres">
      <dgm:prSet presAssocID="{302AC3E9-0580-43A3-825A-320C632C9EED}" presName="sibTrans" presStyleCnt="0"/>
      <dgm:spPr/>
    </dgm:pt>
    <dgm:pt modelId="{16B4C59A-D026-4614-87E4-85C31507EEFF}" type="pres">
      <dgm:prSet presAssocID="{25390A00-534E-4862-B8BB-5BDA698A22EB}" presName="node" presStyleLbl="node1" presStyleIdx="2" presStyleCnt="5">
        <dgm:presLayoutVars>
          <dgm:bulletEnabled val="1"/>
        </dgm:presLayoutVars>
      </dgm:prSet>
      <dgm:spPr/>
      <dgm:t>
        <a:bodyPr/>
        <a:lstStyle/>
        <a:p>
          <a:endParaRPr lang="en-US"/>
        </a:p>
      </dgm:t>
    </dgm:pt>
    <dgm:pt modelId="{2BC623D0-3293-49EA-B69C-4D6E9016D374}" type="pres">
      <dgm:prSet presAssocID="{3BEECAA4-8ECD-424E-913C-AC52594810E5}" presName="sibTrans" presStyleCnt="0"/>
      <dgm:spPr/>
    </dgm:pt>
    <dgm:pt modelId="{CC271458-12EE-4804-B42B-62754FEDD8E7}" type="pres">
      <dgm:prSet presAssocID="{5E534289-9F7D-4B95-AE40-5550A280A937}" presName="node" presStyleLbl="node1" presStyleIdx="3" presStyleCnt="5">
        <dgm:presLayoutVars>
          <dgm:bulletEnabled val="1"/>
        </dgm:presLayoutVars>
      </dgm:prSet>
      <dgm:spPr/>
      <dgm:t>
        <a:bodyPr/>
        <a:lstStyle/>
        <a:p>
          <a:endParaRPr lang="en-US"/>
        </a:p>
      </dgm:t>
    </dgm:pt>
    <dgm:pt modelId="{D672392B-56F9-4524-B145-819F91889AF4}" type="pres">
      <dgm:prSet presAssocID="{CACA30BE-E18A-43C5-B95C-149B2B6E4E09}" presName="sibTrans" presStyleCnt="0"/>
      <dgm:spPr/>
    </dgm:pt>
    <dgm:pt modelId="{788DA6B8-DD9E-4DF7-BF74-8CDB86924E24}" type="pres">
      <dgm:prSet presAssocID="{0F9CBC91-789E-4A58-BFC4-FC7D681DF975}" presName="node" presStyleLbl="node1" presStyleIdx="4" presStyleCnt="5">
        <dgm:presLayoutVars>
          <dgm:bulletEnabled val="1"/>
        </dgm:presLayoutVars>
      </dgm:prSet>
      <dgm:spPr/>
      <dgm:t>
        <a:bodyPr/>
        <a:lstStyle/>
        <a:p>
          <a:endParaRPr lang="en-US"/>
        </a:p>
      </dgm:t>
    </dgm:pt>
  </dgm:ptLst>
  <dgm:cxnLst>
    <dgm:cxn modelId="{3DAEF723-D40F-4637-AC7A-9498C1D66E22}" type="presOf" srcId="{25390A00-534E-4862-B8BB-5BDA698A22EB}" destId="{16B4C59A-D026-4614-87E4-85C31507EEFF}" srcOrd="0" destOrd="0" presId="urn:microsoft.com/office/officeart/2005/8/layout/default"/>
    <dgm:cxn modelId="{CBFC2B97-E0EF-4F34-A920-D950FAE7B51D}" type="presOf" srcId="{5E534289-9F7D-4B95-AE40-5550A280A937}" destId="{CC271458-12EE-4804-B42B-62754FEDD8E7}" srcOrd="0" destOrd="0" presId="urn:microsoft.com/office/officeart/2005/8/layout/default"/>
    <dgm:cxn modelId="{FF6C3A8F-D5C9-4738-A81D-B188B5DE5872}" type="presOf" srcId="{09E6AF6C-B4D3-403A-B076-88E5941EEA51}" destId="{36D2712F-A4F7-4473-96DA-A31345EC6378}" srcOrd="0" destOrd="0" presId="urn:microsoft.com/office/officeart/2005/8/layout/default"/>
    <dgm:cxn modelId="{EF88219D-78D3-484B-A2FE-2A452A6B5BCF}" srcId="{F6577F33-99C2-416D-8215-23B71D36A218}" destId="{25390A00-534E-4862-B8BB-5BDA698A22EB}" srcOrd="2" destOrd="0" parTransId="{CDC592C3-D311-4549-9F7A-BC595F7260B7}" sibTransId="{3BEECAA4-8ECD-424E-913C-AC52594810E5}"/>
    <dgm:cxn modelId="{70881B8B-F303-4ADC-BAE8-651AF60D3371}" srcId="{F6577F33-99C2-416D-8215-23B71D36A218}" destId="{5E534289-9F7D-4B95-AE40-5550A280A937}" srcOrd="3" destOrd="0" parTransId="{78D5953E-D5ED-42EA-AE4F-5CBBA853DDB0}" sibTransId="{CACA30BE-E18A-43C5-B95C-149B2B6E4E09}"/>
    <dgm:cxn modelId="{F5295A76-8A4B-4113-B7D1-8013CD875BB5}" srcId="{F6577F33-99C2-416D-8215-23B71D36A218}" destId="{0F9CBC91-789E-4A58-BFC4-FC7D681DF975}" srcOrd="4" destOrd="0" parTransId="{7B36ADA3-0D44-47E1-BFEC-E36B9452F7DD}" sibTransId="{25F51D64-EDC6-4C20-A830-5BB9F73BCB4B}"/>
    <dgm:cxn modelId="{57F4E4AC-549F-43CE-AC89-E3B9AED3B8C4}" type="presOf" srcId="{2ED68964-77B6-47E7-9663-8A6F23E46FDA}" destId="{9319D111-5FA3-4A91-80BE-025A5FF0DADC}" srcOrd="0" destOrd="0" presId="urn:microsoft.com/office/officeart/2005/8/layout/default"/>
    <dgm:cxn modelId="{58163952-C2B9-4509-9342-02D5EDE15F03}" srcId="{F6577F33-99C2-416D-8215-23B71D36A218}" destId="{2ED68964-77B6-47E7-9663-8A6F23E46FDA}" srcOrd="0" destOrd="0" parTransId="{70AC7524-17CF-4077-9D83-9E5CB18AF3DF}" sibTransId="{47920F74-449F-4FBA-9F72-7B7EE6DA654A}"/>
    <dgm:cxn modelId="{76B53F81-D4F4-4EBC-8A31-84ED27EB8F15}" type="presOf" srcId="{F6577F33-99C2-416D-8215-23B71D36A218}" destId="{067E7B4C-D27F-400F-AE26-541299210D2C}" srcOrd="0" destOrd="0" presId="urn:microsoft.com/office/officeart/2005/8/layout/default"/>
    <dgm:cxn modelId="{BFD413F4-A7CC-46B6-B722-4B0A68012CDB}" srcId="{F6577F33-99C2-416D-8215-23B71D36A218}" destId="{09E6AF6C-B4D3-403A-B076-88E5941EEA51}" srcOrd="1" destOrd="0" parTransId="{4531AC48-4A51-413D-9447-ADA855899735}" sibTransId="{302AC3E9-0580-43A3-825A-320C632C9EED}"/>
    <dgm:cxn modelId="{6C9FA8B0-AC63-4BD5-97F3-87C840A92F82}" type="presOf" srcId="{0F9CBC91-789E-4A58-BFC4-FC7D681DF975}" destId="{788DA6B8-DD9E-4DF7-BF74-8CDB86924E24}" srcOrd="0" destOrd="0" presId="urn:microsoft.com/office/officeart/2005/8/layout/default"/>
    <dgm:cxn modelId="{B6500DFA-3B08-4130-8857-D98F69D8A091}" type="presParOf" srcId="{067E7B4C-D27F-400F-AE26-541299210D2C}" destId="{9319D111-5FA3-4A91-80BE-025A5FF0DADC}" srcOrd="0" destOrd="0" presId="urn:microsoft.com/office/officeart/2005/8/layout/default"/>
    <dgm:cxn modelId="{A2F8EF77-5ABB-4617-ACC3-A58013879634}" type="presParOf" srcId="{067E7B4C-D27F-400F-AE26-541299210D2C}" destId="{D8A35C97-B05E-4E2F-AD42-361AFA7F7A64}" srcOrd="1" destOrd="0" presId="urn:microsoft.com/office/officeart/2005/8/layout/default"/>
    <dgm:cxn modelId="{A07070BF-E5AF-4E66-AEF2-033A73931033}" type="presParOf" srcId="{067E7B4C-D27F-400F-AE26-541299210D2C}" destId="{36D2712F-A4F7-4473-96DA-A31345EC6378}" srcOrd="2" destOrd="0" presId="urn:microsoft.com/office/officeart/2005/8/layout/default"/>
    <dgm:cxn modelId="{524BA128-5261-4150-AE87-6C024CCE67C1}" type="presParOf" srcId="{067E7B4C-D27F-400F-AE26-541299210D2C}" destId="{D93C0C45-604D-46D6-9406-44CA1910F224}" srcOrd="3" destOrd="0" presId="urn:microsoft.com/office/officeart/2005/8/layout/default"/>
    <dgm:cxn modelId="{611FB96D-1EE8-49B7-AA1F-93E42390BD8C}" type="presParOf" srcId="{067E7B4C-D27F-400F-AE26-541299210D2C}" destId="{16B4C59A-D026-4614-87E4-85C31507EEFF}" srcOrd="4" destOrd="0" presId="urn:microsoft.com/office/officeart/2005/8/layout/default"/>
    <dgm:cxn modelId="{AA9D2374-F171-4639-B96B-608054075F1C}" type="presParOf" srcId="{067E7B4C-D27F-400F-AE26-541299210D2C}" destId="{2BC623D0-3293-49EA-B69C-4D6E9016D374}" srcOrd="5" destOrd="0" presId="urn:microsoft.com/office/officeart/2005/8/layout/default"/>
    <dgm:cxn modelId="{2179265C-8A8E-4855-A776-34A5B5925264}" type="presParOf" srcId="{067E7B4C-D27F-400F-AE26-541299210D2C}" destId="{CC271458-12EE-4804-B42B-62754FEDD8E7}" srcOrd="6" destOrd="0" presId="urn:microsoft.com/office/officeart/2005/8/layout/default"/>
    <dgm:cxn modelId="{B1021645-D308-4FC2-8556-7C77220FE613}" type="presParOf" srcId="{067E7B4C-D27F-400F-AE26-541299210D2C}" destId="{D672392B-56F9-4524-B145-819F91889AF4}" srcOrd="7" destOrd="0" presId="urn:microsoft.com/office/officeart/2005/8/layout/default"/>
    <dgm:cxn modelId="{91EE5792-2322-4D69-A873-34C643CA0CF6}" type="presParOf" srcId="{067E7B4C-D27F-400F-AE26-541299210D2C}" destId="{788DA6B8-DD9E-4DF7-BF74-8CDB86924E2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9D111-5FA3-4A91-80BE-025A5FF0DADC}">
      <dsp:nvSpPr>
        <dsp:cNvPr id="0" name=""/>
        <dsp:cNvSpPr/>
      </dsp:nvSpPr>
      <dsp:spPr>
        <a:xfrm>
          <a:off x="0" y="422275"/>
          <a:ext cx="2476500" cy="1485899"/>
        </a:xfrm>
        <a:prstGeom prst="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Direct Reciprocity</a:t>
          </a:r>
          <a:endParaRPr lang="en-US" sz="3800" kern="1200" dirty="0"/>
        </a:p>
      </dsp:txBody>
      <dsp:txXfrm>
        <a:off x="0" y="422275"/>
        <a:ext cx="2476500" cy="1485899"/>
      </dsp:txXfrm>
    </dsp:sp>
    <dsp:sp modelId="{36D2712F-A4F7-4473-96DA-A31345EC6378}">
      <dsp:nvSpPr>
        <dsp:cNvPr id="0" name=""/>
        <dsp:cNvSpPr/>
      </dsp:nvSpPr>
      <dsp:spPr>
        <a:xfrm>
          <a:off x="2724149" y="422275"/>
          <a:ext cx="2476500" cy="1485899"/>
        </a:xfrm>
        <a:prstGeom prst="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Spatial Selection</a:t>
          </a:r>
          <a:endParaRPr lang="en-US" sz="3800" kern="1200" dirty="0"/>
        </a:p>
      </dsp:txBody>
      <dsp:txXfrm>
        <a:off x="2724149" y="422275"/>
        <a:ext cx="2476500" cy="1485899"/>
      </dsp:txXfrm>
    </dsp:sp>
    <dsp:sp modelId="{16B4C59A-D026-4614-87E4-85C31507EEFF}">
      <dsp:nvSpPr>
        <dsp:cNvPr id="0" name=""/>
        <dsp:cNvSpPr/>
      </dsp:nvSpPr>
      <dsp:spPr>
        <a:xfrm>
          <a:off x="5448300" y="422275"/>
          <a:ext cx="2476500" cy="1485899"/>
        </a:xfrm>
        <a:prstGeom prst="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Kin Selection</a:t>
          </a:r>
          <a:endParaRPr lang="en-US" sz="3800" kern="1200" dirty="0"/>
        </a:p>
      </dsp:txBody>
      <dsp:txXfrm>
        <a:off x="5448300" y="422275"/>
        <a:ext cx="2476500" cy="1485899"/>
      </dsp:txXfrm>
    </dsp:sp>
    <dsp:sp modelId="{CC271458-12EE-4804-B42B-62754FEDD8E7}">
      <dsp:nvSpPr>
        <dsp:cNvPr id="0" name=""/>
        <dsp:cNvSpPr/>
      </dsp:nvSpPr>
      <dsp:spPr>
        <a:xfrm>
          <a:off x="1362074" y="2155825"/>
          <a:ext cx="2476500" cy="1485899"/>
        </a:xfrm>
        <a:prstGeom prst="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Indirect Reciprocity</a:t>
          </a:r>
          <a:endParaRPr lang="en-US" sz="3800" kern="1200" dirty="0"/>
        </a:p>
      </dsp:txBody>
      <dsp:txXfrm>
        <a:off x="1362074" y="2155825"/>
        <a:ext cx="2476500" cy="1485899"/>
      </dsp:txXfrm>
    </dsp:sp>
    <dsp:sp modelId="{788DA6B8-DD9E-4DF7-BF74-8CDB86924E24}">
      <dsp:nvSpPr>
        <dsp:cNvPr id="0" name=""/>
        <dsp:cNvSpPr/>
      </dsp:nvSpPr>
      <dsp:spPr>
        <a:xfrm>
          <a:off x="4086225" y="2155824"/>
          <a:ext cx="2476500" cy="1485899"/>
        </a:xfrm>
        <a:prstGeom prst="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Group Selection</a:t>
          </a:r>
          <a:endParaRPr lang="en-US" sz="3800" kern="1200" dirty="0"/>
        </a:p>
      </dsp:txBody>
      <dsp:txXfrm>
        <a:off x="4086225" y="2155824"/>
        <a:ext cx="2476500" cy="14858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microsoft.com/office/2007/relationships/hdphoto" Target="../media/hdphoto1.wdp"/><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304800"/>
            <a:ext cx="4724400" cy="4572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chemeClr val="tx1">
                    <a:lumMod val="65000"/>
                    <a:lumOff val="35000"/>
                  </a:schemeClr>
                </a:solidFill>
              </a:rPr>
              <a:t>Evolution of Cooperation</a:t>
            </a:r>
            <a:endParaRPr lang="en-US" sz="1400" dirty="0" smtClean="0">
              <a:solidFill>
                <a:schemeClr val="tx1"/>
              </a:solidFill>
              <a:latin typeface="Arial"/>
              <a:cs typeface="Arial"/>
            </a:endParaRPr>
          </a:p>
        </p:txBody>
      </p:sp>
      <p:sp>
        <p:nvSpPr>
          <p:cNvPr id="6" name="Rectangle 5"/>
          <p:cNvSpPr/>
          <p:nvPr/>
        </p:nvSpPr>
        <p:spPr>
          <a:xfrm>
            <a:off x="2438400" y="914399"/>
            <a:ext cx="4724400" cy="4572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chemeClr val="tx1">
                    <a:lumMod val="65000"/>
                    <a:lumOff val="35000"/>
                  </a:schemeClr>
                </a:solidFill>
              </a:rPr>
              <a:t>Social Organization</a:t>
            </a:r>
            <a:endParaRPr lang="en-US" sz="1400" dirty="0" smtClean="0">
              <a:solidFill>
                <a:schemeClr val="tx1"/>
              </a:solidFill>
              <a:latin typeface="Arial"/>
              <a:cs typeface="Arial"/>
            </a:endParaRPr>
          </a:p>
        </p:txBody>
      </p:sp>
    </p:spTree>
    <p:extLst>
      <p:ext uri="{BB962C8B-B14F-4D97-AF65-F5344CB8AC3E}">
        <p14:creationId xmlns:p14="http://schemas.microsoft.com/office/powerpoint/2010/main" val="189687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Indirect Reciprocity</a:t>
            </a:r>
            <a:endParaRPr lang="en-US" sz="2000" b="1" dirty="0">
              <a:solidFill>
                <a:schemeClr val="tx1">
                  <a:lumMod val="65000"/>
                  <a:lumOff val="35000"/>
                </a:schemeClr>
              </a:solidFill>
            </a:endParaRPr>
          </a:p>
        </p:txBody>
      </p:sp>
      <p:sp>
        <p:nvSpPr>
          <p:cNvPr id="4" name="Rectangle 3"/>
          <p:cNvSpPr/>
          <p:nvPr/>
        </p:nvSpPr>
        <p:spPr>
          <a:xfrm>
            <a:off x="1905000" y="533400"/>
            <a:ext cx="5791200" cy="12954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707886"/>
          </a:xfrm>
          <a:prstGeom prst="rect">
            <a:avLst/>
          </a:prstGeom>
          <a:noFill/>
          <a:effectLst/>
        </p:spPr>
        <p:txBody>
          <a:bodyPr wrap="square" rtlCol="0">
            <a:spAutoFit/>
          </a:bodyPr>
          <a:lstStyle/>
          <a:p>
            <a:r>
              <a:rPr lang="en-US" sz="2000" b="1" dirty="0" smtClean="0">
                <a:solidFill>
                  <a:schemeClr val="bg1"/>
                </a:solidFill>
              </a:rPr>
              <a:t>Indirect Reciprocity –  One individual decides to aid another based on the needy individual’s reputation</a:t>
            </a:r>
            <a:endParaRPr lang="en-US" sz="2000" dirty="0">
              <a:solidFill>
                <a:schemeClr val="bg1"/>
              </a:solidFill>
            </a:endParaRPr>
          </a:p>
        </p:txBody>
      </p:sp>
      <p:sp>
        <p:nvSpPr>
          <p:cNvPr id="7" name="TextBox 6"/>
          <p:cNvSpPr txBox="1"/>
          <p:nvPr/>
        </p:nvSpPr>
        <p:spPr>
          <a:xfrm>
            <a:off x="1917510" y="2057400"/>
            <a:ext cx="5638800" cy="2862322"/>
          </a:xfrm>
          <a:prstGeom prst="rect">
            <a:avLst/>
          </a:prstGeom>
          <a:noFill/>
          <a:effectLst/>
        </p:spPr>
        <p:txBody>
          <a:bodyPr wrap="square" rtlCol="0">
            <a:spAutoFit/>
          </a:bodyPr>
          <a:lstStyle/>
          <a:p>
            <a:r>
              <a:rPr lang="en-US" sz="2000" dirty="0" smtClean="0"/>
              <a:t>“Those who have a reputation for assisting others who fall on hard times might even find themselves on the receiving end of goodwill from strangers when their own luck takes a turn to the worse.”</a:t>
            </a:r>
          </a:p>
          <a:p>
            <a:endParaRPr lang="en-US" sz="2000" dirty="0"/>
          </a:p>
          <a:p>
            <a:r>
              <a:rPr lang="en-US" sz="2000" dirty="0" smtClean="0"/>
              <a:t>Instead of “I’ll scratch your back if you scratch mine” mentally, the cooperator in this situation might be thinking, “I’ll scratch your back, and someone will scratch mine.”</a:t>
            </a:r>
          </a:p>
        </p:txBody>
      </p:sp>
      <p:pic>
        <p:nvPicPr>
          <p:cNvPr id="4100" name="Picture 4" descr="awar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64, animals, brown, face, gnome, monke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2106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64, animals, brown, face, gnome, monke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32106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lag, japa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4775" y="3036775"/>
            <a:ext cx="347722" cy="3477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flag, japa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75" y="3026539"/>
            <a:ext cx="347722" cy="34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3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fade">
                                      <p:cBhvr>
                                        <p:cTn id="12" dur="1000"/>
                                        <p:tgtEl>
                                          <p:spTgt spid="4102"/>
                                        </p:tgtEl>
                                      </p:cBhvr>
                                    </p:animEffect>
                                    <p:anim calcmode="lin" valueType="num">
                                      <p:cBhvr>
                                        <p:cTn id="13" dur="1000" fill="hold"/>
                                        <p:tgtEl>
                                          <p:spTgt spid="4102"/>
                                        </p:tgtEl>
                                        <p:attrNameLst>
                                          <p:attrName>ppt_x</p:attrName>
                                        </p:attrNameLst>
                                      </p:cBhvr>
                                      <p:tavLst>
                                        <p:tav tm="0">
                                          <p:val>
                                            <p:strVal val="#ppt_x"/>
                                          </p:val>
                                        </p:tav>
                                        <p:tav tm="100000">
                                          <p:val>
                                            <p:strVal val="#ppt_x"/>
                                          </p:val>
                                        </p:tav>
                                      </p:tavLst>
                                    </p:anim>
                                    <p:anim calcmode="lin" valueType="num">
                                      <p:cBhvr>
                                        <p:cTn id="14" dur="1000" fill="hold"/>
                                        <p:tgtEl>
                                          <p:spTgt spid="410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Effect transition="in" filter="fade">
                                      <p:cBhvr>
                                        <p:cTn id="17" dur="1000"/>
                                        <p:tgtEl>
                                          <p:spTgt spid="4104"/>
                                        </p:tgtEl>
                                      </p:cBhvr>
                                    </p:animEffect>
                                    <p:anim calcmode="lin" valueType="num">
                                      <p:cBhvr>
                                        <p:cTn id="18" dur="1000" fill="hold"/>
                                        <p:tgtEl>
                                          <p:spTgt spid="4104"/>
                                        </p:tgtEl>
                                        <p:attrNameLst>
                                          <p:attrName>ppt_x</p:attrName>
                                        </p:attrNameLst>
                                      </p:cBhvr>
                                      <p:tavLst>
                                        <p:tav tm="0">
                                          <p:val>
                                            <p:strVal val="#ppt_x"/>
                                          </p:val>
                                        </p:tav>
                                        <p:tav tm="100000">
                                          <p:val>
                                            <p:strVal val="#ppt_x"/>
                                          </p:val>
                                        </p:tav>
                                      </p:tavLst>
                                    </p:anim>
                                    <p:anim calcmode="lin" valueType="num">
                                      <p:cBhvr>
                                        <p:cTn id="19" dur="1000" fill="hold"/>
                                        <p:tgtEl>
                                          <p:spTgt spid="410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06"/>
                                        </p:tgtEl>
                                        <p:attrNameLst>
                                          <p:attrName>style.visibility</p:attrName>
                                        </p:attrNameLst>
                                      </p:cBhvr>
                                      <p:to>
                                        <p:strVal val="visible"/>
                                      </p:to>
                                    </p:set>
                                    <p:animEffect transition="in" filter="fade">
                                      <p:cBhvr>
                                        <p:cTn id="22" dur="1000"/>
                                        <p:tgtEl>
                                          <p:spTgt spid="4106"/>
                                        </p:tgtEl>
                                      </p:cBhvr>
                                    </p:animEffect>
                                    <p:anim calcmode="lin" valueType="num">
                                      <p:cBhvr>
                                        <p:cTn id="23" dur="1000" fill="hold"/>
                                        <p:tgtEl>
                                          <p:spTgt spid="4106"/>
                                        </p:tgtEl>
                                        <p:attrNameLst>
                                          <p:attrName>ppt_x</p:attrName>
                                        </p:attrNameLst>
                                      </p:cBhvr>
                                      <p:tavLst>
                                        <p:tav tm="0">
                                          <p:val>
                                            <p:strVal val="#ppt_x"/>
                                          </p:val>
                                        </p:tav>
                                        <p:tav tm="100000">
                                          <p:val>
                                            <p:strVal val="#ppt_x"/>
                                          </p:val>
                                        </p:tav>
                                      </p:tavLst>
                                    </p:anim>
                                    <p:anim calcmode="lin" valueType="num">
                                      <p:cBhvr>
                                        <p:cTn id="24" dur="1000" fill="hold"/>
                                        <p:tgtEl>
                                          <p:spTgt spid="410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Group Selection</a:t>
            </a:r>
            <a:endParaRPr lang="en-US" sz="2000" b="1" dirty="0">
              <a:solidFill>
                <a:schemeClr val="tx1">
                  <a:lumMod val="65000"/>
                  <a:lumOff val="35000"/>
                </a:schemeClr>
              </a:solidFill>
            </a:endParaRPr>
          </a:p>
        </p:txBody>
      </p:sp>
      <p:sp>
        <p:nvSpPr>
          <p:cNvPr id="4" name="Rectangle 3"/>
          <p:cNvSpPr/>
          <p:nvPr/>
        </p:nvSpPr>
        <p:spPr>
          <a:xfrm>
            <a:off x="1905000" y="533399"/>
            <a:ext cx="5791200" cy="1447801"/>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1015663"/>
          </a:xfrm>
          <a:prstGeom prst="rect">
            <a:avLst/>
          </a:prstGeom>
          <a:noFill/>
          <a:effectLst/>
        </p:spPr>
        <p:txBody>
          <a:bodyPr wrap="square" rtlCol="0">
            <a:spAutoFit/>
          </a:bodyPr>
          <a:lstStyle/>
          <a:p>
            <a:r>
              <a:rPr lang="en-US" sz="2000" b="1" dirty="0" smtClean="0">
                <a:solidFill>
                  <a:schemeClr val="bg1"/>
                </a:solidFill>
              </a:rPr>
              <a:t>Group Selection – A group’s survivability is improved when individuals sacrifice themselves for the group</a:t>
            </a:r>
            <a:endParaRPr lang="en-US" sz="2000" dirty="0">
              <a:solidFill>
                <a:schemeClr val="bg1"/>
              </a:solidFill>
            </a:endParaRPr>
          </a:p>
        </p:txBody>
      </p:sp>
      <p:pic>
        <p:nvPicPr>
          <p:cNvPr id="5122" name="Picture 2" descr="beos, people, user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599"/>
            <a:ext cx="1066800" cy="10668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917510" y="2057400"/>
            <a:ext cx="5638800" cy="3170099"/>
          </a:xfrm>
          <a:prstGeom prst="rect">
            <a:avLst/>
          </a:prstGeom>
          <a:noFill/>
          <a:effectLst/>
        </p:spPr>
        <p:txBody>
          <a:bodyPr wrap="square" rtlCol="0">
            <a:spAutoFit/>
          </a:bodyPr>
          <a:lstStyle/>
          <a:p>
            <a:r>
              <a:rPr lang="en-US" sz="2000" dirty="0" smtClean="0"/>
              <a:t>“A tribe including many members who … were always ready to aid one another, and to sacrifice themselves for the common good, would be victorious over most other tribes; and this would be natural selection.”</a:t>
            </a:r>
          </a:p>
          <a:p>
            <a:endParaRPr lang="en-US" sz="2000" dirty="0"/>
          </a:p>
          <a:p>
            <a:r>
              <a:rPr lang="en-US" sz="2000" dirty="0" smtClean="0"/>
              <a:t>“Thus, employees of a company compete with one another to move up the corporate ladder, but they also cooperate to ensure that the business succeeds in this competition with other companies.”</a:t>
            </a:r>
          </a:p>
        </p:txBody>
      </p:sp>
    </p:spTree>
    <p:extLst>
      <p:ext uri="{BB962C8B-B14F-4D97-AF65-F5344CB8AC3E}">
        <p14:creationId xmlns:p14="http://schemas.microsoft.com/office/powerpoint/2010/main" val="11567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Humans &amp; Cooperation</a:t>
            </a:r>
            <a:endParaRPr lang="en-US" sz="2000" b="1" dirty="0">
              <a:solidFill>
                <a:schemeClr val="tx1">
                  <a:lumMod val="65000"/>
                  <a:lumOff val="35000"/>
                </a:schemeClr>
              </a:solidFill>
            </a:endParaRPr>
          </a:p>
        </p:txBody>
      </p:sp>
      <p:sp>
        <p:nvSpPr>
          <p:cNvPr id="4" name="Rectangle 3"/>
          <p:cNvSpPr/>
          <p:nvPr/>
        </p:nvSpPr>
        <p:spPr>
          <a:xfrm>
            <a:off x="1905000" y="533399"/>
            <a:ext cx="5791200" cy="1066801"/>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707886"/>
          </a:xfrm>
          <a:prstGeom prst="rect">
            <a:avLst/>
          </a:prstGeom>
          <a:noFill/>
          <a:effectLst/>
        </p:spPr>
        <p:txBody>
          <a:bodyPr wrap="square" rtlCol="0">
            <a:spAutoFit/>
          </a:bodyPr>
          <a:lstStyle/>
          <a:p>
            <a:r>
              <a:rPr lang="en-US" sz="2000" b="1" dirty="0" smtClean="0">
                <a:solidFill>
                  <a:schemeClr val="bg1"/>
                </a:solidFill>
              </a:rPr>
              <a:t>Humans mostly cooperate via indirect reciprocity, or reputation</a:t>
            </a:r>
            <a:endParaRPr lang="en-US" sz="2000" b="1" dirty="0">
              <a:solidFill>
                <a:schemeClr val="bg1"/>
              </a:solidFill>
            </a:endParaRPr>
          </a:p>
        </p:txBody>
      </p:sp>
      <p:pic>
        <p:nvPicPr>
          <p:cNvPr id="6146" name="Picture 2" desc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270611"/>
            <a:ext cx="990600" cy="9906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war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44" y="2652299"/>
            <a:ext cx="797256" cy="7972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76400" y="2590800"/>
            <a:ext cx="2654490" cy="784830"/>
          </a:xfrm>
          <a:prstGeom prst="rect">
            <a:avLst/>
          </a:prstGeom>
          <a:noFill/>
          <a:effectLst/>
        </p:spPr>
        <p:txBody>
          <a:bodyPr wrap="square" rtlCol="0">
            <a:spAutoFit/>
          </a:bodyPr>
          <a:lstStyle/>
          <a:p>
            <a:r>
              <a:rPr lang="en-US" sz="1500" dirty="0" smtClean="0"/>
              <a:t>Reputation predominantly drives where humans invest their energy</a:t>
            </a:r>
          </a:p>
        </p:txBody>
      </p:sp>
      <p:sp>
        <p:nvSpPr>
          <p:cNvPr id="10" name="TextBox 9"/>
          <p:cNvSpPr txBox="1"/>
          <p:nvPr/>
        </p:nvSpPr>
        <p:spPr>
          <a:xfrm>
            <a:off x="1676400" y="4323981"/>
            <a:ext cx="2654490" cy="784830"/>
          </a:xfrm>
          <a:prstGeom prst="rect">
            <a:avLst/>
          </a:prstGeom>
          <a:noFill/>
          <a:effectLst/>
        </p:spPr>
        <p:txBody>
          <a:bodyPr wrap="square" rtlCol="0">
            <a:spAutoFit/>
          </a:bodyPr>
          <a:lstStyle/>
          <a:p>
            <a:r>
              <a:rPr lang="en-US" sz="1500" dirty="0" smtClean="0"/>
              <a:t>Because of cooperators and defectors, human collaboration goes up and down</a:t>
            </a:r>
          </a:p>
        </p:txBody>
      </p:sp>
      <p:sp>
        <p:nvSpPr>
          <p:cNvPr id="11" name="TextBox 10"/>
          <p:cNvSpPr txBox="1"/>
          <p:nvPr/>
        </p:nvSpPr>
        <p:spPr>
          <a:xfrm>
            <a:off x="1676400" y="3389194"/>
            <a:ext cx="2654490" cy="553998"/>
          </a:xfrm>
          <a:prstGeom prst="rect">
            <a:avLst/>
          </a:prstGeom>
          <a:noFill/>
          <a:effectLst/>
        </p:spPr>
        <p:txBody>
          <a:bodyPr wrap="square" rtlCol="0">
            <a:spAutoFit/>
          </a:bodyPr>
          <a:lstStyle/>
          <a:p>
            <a:r>
              <a:rPr lang="en-US" sz="1500" dirty="0" smtClean="0"/>
              <a:t>i.e.: Toyota &amp; Suppliers in the ‘80s</a:t>
            </a:r>
          </a:p>
        </p:txBody>
      </p:sp>
      <p:pic>
        <p:nvPicPr>
          <p:cNvPr id="6148" name="Picture 4" descr="think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26121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880577" y="5259381"/>
            <a:ext cx="2654490" cy="253916"/>
          </a:xfrm>
          <a:prstGeom prst="rect">
            <a:avLst/>
          </a:prstGeom>
          <a:noFill/>
          <a:effectLst/>
        </p:spPr>
        <p:txBody>
          <a:bodyPr wrap="square" rtlCol="0">
            <a:spAutoFit/>
          </a:bodyPr>
          <a:lstStyle/>
          <a:p>
            <a:r>
              <a:rPr lang="en-US" sz="1050" dirty="0" smtClean="0"/>
              <a:t>This is because trust takes time to develop</a:t>
            </a:r>
          </a:p>
        </p:txBody>
      </p:sp>
      <p:sp>
        <p:nvSpPr>
          <p:cNvPr id="15" name="TextBox 14"/>
          <p:cNvSpPr txBox="1"/>
          <p:nvPr/>
        </p:nvSpPr>
        <p:spPr>
          <a:xfrm>
            <a:off x="1676400" y="2133599"/>
            <a:ext cx="1676400" cy="323165"/>
          </a:xfrm>
          <a:prstGeom prst="rect">
            <a:avLst/>
          </a:prstGeom>
          <a:noFill/>
          <a:effectLst/>
        </p:spPr>
        <p:txBody>
          <a:bodyPr wrap="square" rtlCol="0">
            <a:spAutoFit/>
          </a:bodyPr>
          <a:lstStyle/>
          <a:p>
            <a:r>
              <a:rPr lang="en-US" sz="1500" b="1" dirty="0" smtClean="0"/>
              <a:t>HUMAN EFFECTS</a:t>
            </a:r>
          </a:p>
        </p:txBody>
      </p:sp>
      <p:sp>
        <p:nvSpPr>
          <p:cNvPr id="17" name="TextBox 16"/>
          <p:cNvSpPr txBox="1"/>
          <p:nvPr/>
        </p:nvSpPr>
        <p:spPr>
          <a:xfrm>
            <a:off x="5562600" y="2133599"/>
            <a:ext cx="2743200" cy="323165"/>
          </a:xfrm>
          <a:prstGeom prst="rect">
            <a:avLst/>
          </a:prstGeom>
          <a:noFill/>
          <a:effectLst/>
        </p:spPr>
        <p:txBody>
          <a:bodyPr wrap="square" rtlCol="0">
            <a:spAutoFit/>
          </a:bodyPr>
          <a:lstStyle/>
          <a:p>
            <a:r>
              <a:rPr lang="en-US" sz="1500" b="1" dirty="0" smtClean="0"/>
              <a:t>DRIVERS FOR COOPERATION</a:t>
            </a:r>
          </a:p>
        </p:txBody>
      </p:sp>
      <p:pic>
        <p:nvPicPr>
          <p:cNvPr id="6150" name="Picture 6" descr="ey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26898"/>
            <a:ext cx="609600" cy="4064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ward, medal, priz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666193"/>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award, gold, star, winn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5997" y="3638391"/>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award, best, bestseller, emblem, ribbon, seller, trophy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794" y="397099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651310" y="2594212"/>
            <a:ext cx="2654490" cy="784830"/>
          </a:xfrm>
          <a:prstGeom prst="rect">
            <a:avLst/>
          </a:prstGeom>
          <a:noFill/>
          <a:effectLst/>
        </p:spPr>
        <p:txBody>
          <a:bodyPr wrap="square" rtlCol="0">
            <a:spAutoFit/>
          </a:bodyPr>
          <a:lstStyle/>
          <a:p>
            <a:r>
              <a:rPr lang="en-US" sz="1500" dirty="0" smtClean="0"/>
              <a:t>Public acts of cooperation: people are more generous when they feel watched</a:t>
            </a:r>
          </a:p>
        </p:txBody>
      </p:sp>
      <p:sp>
        <p:nvSpPr>
          <p:cNvPr id="23" name="TextBox 22"/>
          <p:cNvSpPr txBox="1"/>
          <p:nvPr/>
        </p:nvSpPr>
        <p:spPr>
          <a:xfrm>
            <a:off x="5651310" y="3638391"/>
            <a:ext cx="2654490" cy="784830"/>
          </a:xfrm>
          <a:prstGeom prst="rect">
            <a:avLst/>
          </a:prstGeom>
          <a:noFill/>
          <a:effectLst/>
        </p:spPr>
        <p:txBody>
          <a:bodyPr wrap="square" rtlCol="0">
            <a:spAutoFit/>
          </a:bodyPr>
          <a:lstStyle/>
          <a:p>
            <a:r>
              <a:rPr lang="en-US" sz="1500" dirty="0" smtClean="0"/>
              <a:t>People are most generous when their reputation also increases with their generosity</a:t>
            </a:r>
          </a:p>
        </p:txBody>
      </p:sp>
    </p:spTree>
    <p:extLst>
      <p:ext uri="{BB962C8B-B14F-4D97-AF65-F5344CB8AC3E}">
        <p14:creationId xmlns:p14="http://schemas.microsoft.com/office/powerpoint/2010/main" val="28830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8"/>
                                        </p:tgtEl>
                                        <p:attrNameLst>
                                          <p:attrName>style.visibility</p:attrName>
                                        </p:attrNameLst>
                                      </p:cBhvr>
                                      <p:to>
                                        <p:strVal val="visible"/>
                                      </p:to>
                                    </p:set>
                                    <p:animEffect transition="in" filter="fade">
                                      <p:cBhvr>
                                        <p:cTn id="39" dur="1000"/>
                                        <p:tgtEl>
                                          <p:spTgt spid="6148"/>
                                        </p:tgtEl>
                                      </p:cBhvr>
                                    </p:animEffect>
                                    <p:anim calcmode="lin" valueType="num">
                                      <p:cBhvr>
                                        <p:cTn id="40" dur="1000" fill="hold"/>
                                        <p:tgtEl>
                                          <p:spTgt spid="6148"/>
                                        </p:tgtEl>
                                        <p:attrNameLst>
                                          <p:attrName>ppt_x</p:attrName>
                                        </p:attrNameLst>
                                      </p:cBhvr>
                                      <p:tavLst>
                                        <p:tav tm="0">
                                          <p:val>
                                            <p:strVal val="#ppt_x"/>
                                          </p:val>
                                        </p:tav>
                                        <p:tav tm="100000">
                                          <p:val>
                                            <p:strVal val="#ppt_x"/>
                                          </p:val>
                                        </p:tav>
                                      </p:tavLst>
                                    </p:anim>
                                    <p:anim calcmode="lin" valueType="num">
                                      <p:cBhvr>
                                        <p:cTn id="41" dur="1000" fill="hold"/>
                                        <p:tgtEl>
                                          <p:spTgt spid="614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150"/>
                                        </p:tgtEl>
                                        <p:attrNameLst>
                                          <p:attrName>style.visibility</p:attrName>
                                        </p:attrNameLst>
                                      </p:cBhvr>
                                      <p:to>
                                        <p:strVal val="visible"/>
                                      </p:to>
                                    </p:set>
                                    <p:animEffect transition="in" filter="fade">
                                      <p:cBhvr>
                                        <p:cTn id="61" dur="1000"/>
                                        <p:tgtEl>
                                          <p:spTgt spid="6150"/>
                                        </p:tgtEl>
                                      </p:cBhvr>
                                    </p:animEffect>
                                    <p:anim calcmode="lin" valueType="num">
                                      <p:cBhvr>
                                        <p:cTn id="62" dur="1000" fill="hold"/>
                                        <p:tgtEl>
                                          <p:spTgt spid="6150"/>
                                        </p:tgtEl>
                                        <p:attrNameLst>
                                          <p:attrName>ppt_x</p:attrName>
                                        </p:attrNameLst>
                                      </p:cBhvr>
                                      <p:tavLst>
                                        <p:tav tm="0">
                                          <p:val>
                                            <p:strVal val="#ppt_x"/>
                                          </p:val>
                                        </p:tav>
                                        <p:tav tm="100000">
                                          <p:val>
                                            <p:strVal val="#ppt_x"/>
                                          </p:val>
                                        </p:tav>
                                      </p:tavLst>
                                    </p:anim>
                                    <p:anim calcmode="lin" valueType="num">
                                      <p:cBhvr>
                                        <p:cTn id="63" dur="1000" fill="hold"/>
                                        <p:tgtEl>
                                          <p:spTgt spid="615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152"/>
                                        </p:tgtEl>
                                        <p:attrNameLst>
                                          <p:attrName>style.visibility</p:attrName>
                                        </p:attrNameLst>
                                      </p:cBhvr>
                                      <p:to>
                                        <p:strVal val="visible"/>
                                      </p:to>
                                    </p:set>
                                    <p:animEffect transition="in" filter="fade">
                                      <p:cBhvr>
                                        <p:cTn id="66" dur="1000"/>
                                        <p:tgtEl>
                                          <p:spTgt spid="6152"/>
                                        </p:tgtEl>
                                      </p:cBhvr>
                                    </p:animEffect>
                                    <p:anim calcmode="lin" valueType="num">
                                      <p:cBhvr>
                                        <p:cTn id="67" dur="1000" fill="hold"/>
                                        <p:tgtEl>
                                          <p:spTgt spid="6152"/>
                                        </p:tgtEl>
                                        <p:attrNameLst>
                                          <p:attrName>ppt_x</p:attrName>
                                        </p:attrNameLst>
                                      </p:cBhvr>
                                      <p:tavLst>
                                        <p:tav tm="0">
                                          <p:val>
                                            <p:strVal val="#ppt_x"/>
                                          </p:val>
                                        </p:tav>
                                        <p:tav tm="100000">
                                          <p:val>
                                            <p:strVal val="#ppt_x"/>
                                          </p:val>
                                        </p:tav>
                                      </p:tavLst>
                                    </p:anim>
                                    <p:anim calcmode="lin" valueType="num">
                                      <p:cBhvr>
                                        <p:cTn id="68" dur="1000" fill="hold"/>
                                        <p:tgtEl>
                                          <p:spTgt spid="615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6154"/>
                                        </p:tgtEl>
                                        <p:attrNameLst>
                                          <p:attrName>style.visibility</p:attrName>
                                        </p:attrNameLst>
                                      </p:cBhvr>
                                      <p:to>
                                        <p:strVal val="visible"/>
                                      </p:to>
                                    </p:set>
                                    <p:animEffect transition="in" filter="fade">
                                      <p:cBhvr>
                                        <p:cTn id="71" dur="1000"/>
                                        <p:tgtEl>
                                          <p:spTgt spid="6154"/>
                                        </p:tgtEl>
                                      </p:cBhvr>
                                    </p:animEffect>
                                    <p:anim calcmode="lin" valueType="num">
                                      <p:cBhvr>
                                        <p:cTn id="72" dur="1000" fill="hold"/>
                                        <p:tgtEl>
                                          <p:spTgt spid="6154"/>
                                        </p:tgtEl>
                                        <p:attrNameLst>
                                          <p:attrName>ppt_x</p:attrName>
                                        </p:attrNameLst>
                                      </p:cBhvr>
                                      <p:tavLst>
                                        <p:tav tm="0">
                                          <p:val>
                                            <p:strVal val="#ppt_x"/>
                                          </p:val>
                                        </p:tav>
                                        <p:tav tm="100000">
                                          <p:val>
                                            <p:strVal val="#ppt_x"/>
                                          </p:val>
                                        </p:tav>
                                      </p:tavLst>
                                    </p:anim>
                                    <p:anim calcmode="lin" valueType="num">
                                      <p:cBhvr>
                                        <p:cTn id="73" dur="1000" fill="hold"/>
                                        <p:tgtEl>
                                          <p:spTgt spid="615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6156"/>
                                        </p:tgtEl>
                                        <p:attrNameLst>
                                          <p:attrName>style.visibility</p:attrName>
                                        </p:attrNameLst>
                                      </p:cBhvr>
                                      <p:to>
                                        <p:strVal val="visible"/>
                                      </p:to>
                                    </p:set>
                                    <p:animEffect transition="in" filter="fade">
                                      <p:cBhvr>
                                        <p:cTn id="76" dur="1000"/>
                                        <p:tgtEl>
                                          <p:spTgt spid="6156"/>
                                        </p:tgtEl>
                                      </p:cBhvr>
                                    </p:animEffect>
                                    <p:anim calcmode="lin" valueType="num">
                                      <p:cBhvr>
                                        <p:cTn id="77" dur="1000" fill="hold"/>
                                        <p:tgtEl>
                                          <p:spTgt spid="6156"/>
                                        </p:tgtEl>
                                        <p:attrNameLst>
                                          <p:attrName>ppt_x</p:attrName>
                                        </p:attrNameLst>
                                      </p:cBhvr>
                                      <p:tavLst>
                                        <p:tav tm="0">
                                          <p:val>
                                            <p:strVal val="#ppt_x"/>
                                          </p:val>
                                        </p:tav>
                                        <p:tav tm="100000">
                                          <p:val>
                                            <p:strVal val="#ppt_x"/>
                                          </p:val>
                                        </p:tav>
                                      </p:tavLst>
                                    </p:anim>
                                    <p:anim calcmode="lin" valueType="num">
                                      <p:cBhvr>
                                        <p:cTn id="78" dur="1000" fill="hold"/>
                                        <p:tgtEl>
                                          <p:spTgt spid="615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1000"/>
                                        <p:tgtEl>
                                          <p:spTgt spid="23"/>
                                        </p:tgtEl>
                                      </p:cBhvr>
                                    </p:animEffect>
                                    <p:anim calcmode="lin" valueType="num">
                                      <p:cBhvr>
                                        <p:cTn id="87" dur="1000" fill="hold"/>
                                        <p:tgtEl>
                                          <p:spTgt spid="23"/>
                                        </p:tgtEl>
                                        <p:attrNameLst>
                                          <p:attrName>ppt_x</p:attrName>
                                        </p:attrNameLst>
                                      </p:cBhvr>
                                      <p:tavLst>
                                        <p:tav tm="0">
                                          <p:val>
                                            <p:strVal val="#ppt_x"/>
                                          </p:val>
                                        </p:tav>
                                        <p:tav tm="100000">
                                          <p:val>
                                            <p:strVal val="#ppt_x"/>
                                          </p:val>
                                        </p:tav>
                                      </p:tavLst>
                                    </p:anim>
                                    <p:anim calcmode="lin" valueType="num">
                                      <p:cBhvr>
                                        <p:cTn id="8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4" grpId="0"/>
      <p:bldP spid="15" grpId="0"/>
      <p:bldP spid="17" grpId="0"/>
      <p:bldP spid="21"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3276600"/>
            <a:ext cx="4724400" cy="4572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chemeClr val="tx1">
                    <a:lumMod val="65000"/>
                    <a:lumOff val="35000"/>
                  </a:schemeClr>
                </a:solidFill>
              </a:rPr>
              <a:t>Social Organization</a:t>
            </a:r>
            <a:endParaRPr lang="en-US" sz="1400" dirty="0" smtClean="0">
              <a:solidFill>
                <a:schemeClr val="tx1"/>
              </a:solidFill>
              <a:latin typeface="Arial"/>
              <a:cs typeface="Arial"/>
            </a:endParaRPr>
          </a:p>
        </p:txBody>
      </p:sp>
    </p:spTree>
    <p:extLst>
      <p:ext uri="{BB962C8B-B14F-4D97-AF65-F5344CB8AC3E}">
        <p14:creationId xmlns:p14="http://schemas.microsoft.com/office/powerpoint/2010/main" val="2714895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0"/>
            <a:ext cx="7620000" cy="457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rgbClr val="008000"/>
                </a:solidFill>
              </a:rPr>
              <a:t>Mass Collaboration </a:t>
            </a:r>
            <a:r>
              <a:rPr lang="en-US" sz="2000" b="1" dirty="0" smtClean="0">
                <a:solidFill>
                  <a:schemeClr val="tx1">
                    <a:lumMod val="65000"/>
                    <a:lumOff val="35000"/>
                  </a:schemeClr>
                </a:solidFill>
              </a:rPr>
              <a:t>/ Human Cooperation, Collaboration &amp; Mass </a:t>
            </a:r>
            <a:r>
              <a:rPr lang="en-US" sz="2000" b="1" dirty="0" err="1" smtClean="0">
                <a:solidFill>
                  <a:schemeClr val="tx1">
                    <a:lumMod val="65000"/>
                    <a:lumOff val="35000"/>
                  </a:schemeClr>
                </a:solidFill>
              </a:rPr>
              <a:t>Collab</a:t>
            </a:r>
            <a:r>
              <a:rPr lang="en-US" sz="2000" b="1" dirty="0" smtClean="0">
                <a:solidFill>
                  <a:schemeClr val="tx1">
                    <a:lumMod val="65000"/>
                    <a:lumOff val="35000"/>
                  </a:schemeClr>
                </a:solidFill>
              </a:rPr>
              <a:t>.</a:t>
            </a:r>
          </a:p>
        </p:txBody>
      </p:sp>
      <p:sp>
        <p:nvSpPr>
          <p:cNvPr id="12" name="Rectangle 11"/>
          <p:cNvSpPr/>
          <p:nvPr/>
        </p:nvSpPr>
        <p:spPr>
          <a:xfrm>
            <a:off x="685800" y="1828800"/>
            <a:ext cx="2743200" cy="10668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57600" y="1447799"/>
            <a:ext cx="4724400" cy="735687"/>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Collaboration </a:t>
            </a:r>
            <a:r>
              <a:rPr lang="en-US" sz="1400" dirty="0">
                <a:solidFill>
                  <a:schemeClr val="tx1"/>
                </a:solidFill>
                <a:latin typeface="Arial"/>
                <a:cs typeface="Arial"/>
              </a:rPr>
              <a:t>is the </a:t>
            </a:r>
            <a:r>
              <a:rPr lang="en-US" sz="1400" dirty="0" smtClean="0">
                <a:solidFill>
                  <a:schemeClr val="tx1"/>
                </a:solidFill>
                <a:latin typeface="Arial"/>
                <a:cs typeface="Arial"/>
              </a:rPr>
              <a:t>act of choosing to cooperate, when such is not required. Fungi and roots can only cooperate, whereas humans can collaborate</a:t>
            </a:r>
          </a:p>
        </p:txBody>
      </p:sp>
      <p:sp>
        <p:nvSpPr>
          <p:cNvPr id="15" name="Rectangle 14"/>
          <p:cNvSpPr/>
          <p:nvPr/>
        </p:nvSpPr>
        <p:spPr>
          <a:xfrm>
            <a:off x="3657600" y="2347674"/>
            <a:ext cx="4724400" cy="547926"/>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All forms of collaboration require an end goal, purpose, or vision</a:t>
            </a:r>
          </a:p>
        </p:txBody>
      </p:sp>
      <p:sp>
        <p:nvSpPr>
          <p:cNvPr id="17" name="Rectangle 16"/>
          <p:cNvSpPr/>
          <p:nvPr/>
        </p:nvSpPr>
        <p:spPr>
          <a:xfrm>
            <a:off x="685800" y="1447800"/>
            <a:ext cx="2743200" cy="381000"/>
          </a:xfrm>
          <a:prstGeom prst="rect">
            <a:avLst/>
          </a:prstGeom>
          <a:solidFill>
            <a:srgbClr val="008000"/>
          </a:solidFill>
          <a:ln w="3175" cmpd="sng">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rgbClr val="FFFFFF"/>
                </a:solidFill>
                <a:latin typeface="Arial"/>
                <a:cs typeface="Arial"/>
              </a:rPr>
              <a:t>COLLABORATION</a:t>
            </a:r>
          </a:p>
        </p:txBody>
      </p:sp>
      <p:sp>
        <p:nvSpPr>
          <p:cNvPr id="32" name="Rectangle 31"/>
          <p:cNvSpPr/>
          <p:nvPr/>
        </p:nvSpPr>
        <p:spPr>
          <a:xfrm>
            <a:off x="723900" y="3429000"/>
            <a:ext cx="2743200" cy="3505200"/>
          </a:xfrm>
          <a:prstGeom prst="rect">
            <a:avLst/>
          </a:prstGeom>
          <a:gradFill>
            <a:gsLst>
              <a:gs pos="4100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695700" y="3124200"/>
            <a:ext cx="4724400" cy="637907"/>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Working with many in a collaborative environment leads to mass collaboration</a:t>
            </a:r>
          </a:p>
        </p:txBody>
      </p:sp>
      <p:sp>
        <p:nvSpPr>
          <p:cNvPr id="34" name="Rectangle 33"/>
          <p:cNvSpPr/>
          <p:nvPr/>
        </p:nvSpPr>
        <p:spPr>
          <a:xfrm>
            <a:off x="3695700" y="3919568"/>
            <a:ext cx="4724400" cy="804832"/>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In mass collaboration environments three main elements are needed: a media to collaborate, a community, and a greater purpose</a:t>
            </a:r>
            <a:endParaRPr lang="en-US" sz="1400" dirty="0">
              <a:solidFill>
                <a:schemeClr val="tx1"/>
              </a:solidFill>
              <a:latin typeface="Arial"/>
              <a:cs typeface="Arial"/>
            </a:endParaRPr>
          </a:p>
        </p:txBody>
      </p:sp>
      <p:sp>
        <p:nvSpPr>
          <p:cNvPr id="35" name="Rectangle 34"/>
          <p:cNvSpPr/>
          <p:nvPr/>
        </p:nvSpPr>
        <p:spPr>
          <a:xfrm>
            <a:off x="3657600" y="4876800"/>
            <a:ext cx="4724400" cy="9906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For online mass collaboration to be successful it also needs to fulfill six principles: participation, collective, transparency, independence, persistence, and emergence</a:t>
            </a:r>
          </a:p>
        </p:txBody>
      </p:sp>
      <p:sp>
        <p:nvSpPr>
          <p:cNvPr id="36" name="Rectangle 35"/>
          <p:cNvSpPr/>
          <p:nvPr/>
        </p:nvSpPr>
        <p:spPr>
          <a:xfrm>
            <a:off x="723900" y="3124200"/>
            <a:ext cx="2743200" cy="381000"/>
          </a:xfrm>
          <a:prstGeom prst="rect">
            <a:avLst/>
          </a:prstGeom>
          <a:solidFill>
            <a:srgbClr val="008000"/>
          </a:solidFill>
          <a:ln w="3175" cmpd="sng">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rgbClr val="FFFFFF"/>
                </a:solidFill>
                <a:latin typeface="Arial"/>
                <a:cs typeface="Arial"/>
              </a:rPr>
              <a:t>MASS COLLABORATION</a:t>
            </a:r>
          </a:p>
        </p:txBody>
      </p:sp>
      <p:sp>
        <p:nvSpPr>
          <p:cNvPr id="14" name="Rectangle 13"/>
          <p:cNvSpPr/>
          <p:nvPr/>
        </p:nvSpPr>
        <p:spPr>
          <a:xfrm>
            <a:off x="685800" y="1066801"/>
            <a:ext cx="2743200" cy="457200"/>
          </a:xfrm>
          <a:prstGeom prst="rect">
            <a:avLst/>
          </a:prstGeom>
          <a:gradFill>
            <a:gsLst>
              <a:gs pos="4100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7600" y="685801"/>
            <a:ext cx="4724400" cy="6096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Evolutionarily nature forced humans to cooperate to survive</a:t>
            </a:r>
          </a:p>
        </p:txBody>
      </p:sp>
      <p:sp>
        <p:nvSpPr>
          <p:cNvPr id="19" name="Rectangle 18"/>
          <p:cNvSpPr/>
          <p:nvPr/>
        </p:nvSpPr>
        <p:spPr>
          <a:xfrm>
            <a:off x="685800" y="685801"/>
            <a:ext cx="2743200" cy="381000"/>
          </a:xfrm>
          <a:prstGeom prst="rect">
            <a:avLst/>
          </a:prstGeom>
          <a:solidFill>
            <a:srgbClr val="008000"/>
          </a:solidFill>
          <a:ln w="3175" cmpd="sng">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rgbClr val="FFFFFF"/>
                </a:solidFill>
                <a:latin typeface="Arial"/>
                <a:cs typeface="Arial"/>
              </a:rPr>
              <a:t>COOPERATION</a:t>
            </a:r>
          </a:p>
        </p:txBody>
      </p:sp>
    </p:spTree>
    <p:extLst>
      <p:ext uri="{BB962C8B-B14F-4D97-AF65-F5344CB8AC3E}">
        <p14:creationId xmlns:p14="http://schemas.microsoft.com/office/powerpoint/2010/main" val="14235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1000"/>
                                        <p:tgtEl>
                                          <p:spTgt spid="36"/>
                                        </p:tgtEl>
                                      </p:cBhvr>
                                    </p:animEffect>
                                    <p:anim calcmode="lin" valueType="num">
                                      <p:cBhvr>
                                        <p:cTn id="60" dur="1000" fill="hold"/>
                                        <p:tgtEl>
                                          <p:spTgt spid="36"/>
                                        </p:tgtEl>
                                        <p:attrNameLst>
                                          <p:attrName>ppt_x</p:attrName>
                                        </p:attrNameLst>
                                      </p:cBhvr>
                                      <p:tavLst>
                                        <p:tav tm="0">
                                          <p:val>
                                            <p:strVal val="#ppt_x"/>
                                          </p:val>
                                        </p:tav>
                                        <p:tav tm="100000">
                                          <p:val>
                                            <p:strVal val="#ppt_x"/>
                                          </p:val>
                                        </p:tav>
                                      </p:tavLst>
                                    </p:anim>
                                    <p:anim calcmode="lin" valueType="num">
                                      <p:cBhvr>
                                        <p:cTn id="61" dur="1000" fill="hold"/>
                                        <p:tgtEl>
                                          <p:spTgt spid="3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animBg="1"/>
      <p:bldP spid="33" grpId="0" animBg="1"/>
      <p:bldP spid="34" grpId="0" animBg="1"/>
      <p:bldP spid="35" grpId="0" animBg="1"/>
      <p:bldP spid="36" grpId="0" animBg="1"/>
      <p:bldP spid="14"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533400"/>
            <a:ext cx="5638800" cy="16002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209800" y="609600"/>
            <a:ext cx="5029200" cy="1015663"/>
          </a:xfrm>
          <a:prstGeom prst="rect">
            <a:avLst/>
          </a:prstGeom>
          <a:noFill/>
          <a:effectLst/>
        </p:spPr>
        <p:txBody>
          <a:bodyPr wrap="square" rtlCol="0">
            <a:spAutoFit/>
          </a:bodyPr>
          <a:lstStyle/>
          <a:p>
            <a:r>
              <a:rPr lang="en-US" sz="2000" b="1" dirty="0" smtClean="0">
                <a:solidFill>
                  <a:schemeClr val="bg1"/>
                </a:solidFill>
              </a:rPr>
              <a:t>Nature forced humans to cooperate, later we optionally collaborated, now we can mass collaborate to over come larger challenges</a:t>
            </a:r>
            <a:endParaRPr lang="en-US" sz="2000" dirty="0">
              <a:solidFill>
                <a:schemeClr val="bg1"/>
              </a:solidFill>
            </a:endParaRPr>
          </a:p>
        </p:txBody>
      </p:sp>
      <p:sp>
        <p:nvSpPr>
          <p:cNvPr id="17" name="Title 1"/>
          <p:cNvSpPr txBox="1">
            <a:spLocks/>
          </p:cNvSpPr>
          <p:nvPr/>
        </p:nvSpPr>
        <p:spPr>
          <a:xfrm>
            <a:off x="76200" y="0"/>
            <a:ext cx="68580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rgbClr val="008000"/>
                </a:solidFill>
              </a:rPr>
              <a:t>Mass Collaboration </a:t>
            </a:r>
            <a:r>
              <a:rPr lang="en-US" sz="2000" b="1" dirty="0" smtClean="0">
                <a:solidFill>
                  <a:schemeClr val="tx1">
                    <a:lumMod val="65000"/>
                    <a:lumOff val="35000"/>
                  </a:schemeClr>
                </a:solidFill>
              </a:rPr>
              <a:t>/ Evolution of Cooperation</a:t>
            </a:r>
          </a:p>
        </p:txBody>
      </p:sp>
      <p:pic>
        <p:nvPicPr>
          <p:cNvPr id="19" name="Picture 18"/>
          <p:cNvPicPr>
            <a:picLocks noChangeAspect="1"/>
          </p:cNvPicPr>
          <p:nvPr/>
        </p:nvPicPr>
        <p:blipFill rotWithShape="1">
          <a:blip r:embed="rId2"/>
          <a:srcRect t="27876" b="28158"/>
          <a:stretch/>
        </p:blipFill>
        <p:spPr>
          <a:xfrm>
            <a:off x="533400" y="2438400"/>
            <a:ext cx="8128000" cy="2680173"/>
          </a:xfrm>
          <a:prstGeom prst="rect">
            <a:avLst/>
          </a:prstGeom>
        </p:spPr>
      </p:pic>
      <p:sp>
        <p:nvSpPr>
          <p:cNvPr id="24" name="TextBox 23"/>
          <p:cNvSpPr txBox="1"/>
          <p:nvPr/>
        </p:nvSpPr>
        <p:spPr>
          <a:xfrm>
            <a:off x="2286000" y="4953000"/>
            <a:ext cx="1143000" cy="323165"/>
          </a:xfrm>
          <a:prstGeom prst="rect">
            <a:avLst/>
          </a:prstGeom>
          <a:noFill/>
          <a:effectLst/>
        </p:spPr>
        <p:txBody>
          <a:bodyPr wrap="square" rtlCol="0">
            <a:spAutoFit/>
          </a:bodyPr>
          <a:lstStyle/>
          <a:p>
            <a:r>
              <a:rPr lang="en-US" sz="1500" dirty="0" smtClean="0"/>
              <a:t>Cooperation</a:t>
            </a:r>
          </a:p>
        </p:txBody>
      </p:sp>
      <p:sp>
        <p:nvSpPr>
          <p:cNvPr id="25" name="TextBox 24"/>
          <p:cNvSpPr txBox="1"/>
          <p:nvPr/>
        </p:nvSpPr>
        <p:spPr>
          <a:xfrm>
            <a:off x="4876800" y="4953000"/>
            <a:ext cx="1295400" cy="323165"/>
          </a:xfrm>
          <a:prstGeom prst="rect">
            <a:avLst/>
          </a:prstGeom>
          <a:noFill/>
          <a:effectLst/>
        </p:spPr>
        <p:txBody>
          <a:bodyPr wrap="square" rtlCol="0">
            <a:spAutoFit/>
          </a:bodyPr>
          <a:lstStyle/>
          <a:p>
            <a:r>
              <a:rPr lang="en-US" sz="1500" dirty="0" smtClean="0"/>
              <a:t>Collaboration</a:t>
            </a:r>
          </a:p>
        </p:txBody>
      </p:sp>
      <p:sp>
        <p:nvSpPr>
          <p:cNvPr id="26" name="TextBox 25"/>
          <p:cNvSpPr txBox="1"/>
          <p:nvPr/>
        </p:nvSpPr>
        <p:spPr>
          <a:xfrm>
            <a:off x="6477000" y="4953000"/>
            <a:ext cx="1676400" cy="323165"/>
          </a:xfrm>
          <a:prstGeom prst="rect">
            <a:avLst/>
          </a:prstGeom>
          <a:noFill/>
          <a:effectLst/>
        </p:spPr>
        <p:txBody>
          <a:bodyPr wrap="square" rtlCol="0">
            <a:spAutoFit/>
          </a:bodyPr>
          <a:lstStyle/>
          <a:p>
            <a:r>
              <a:rPr lang="en-US" sz="1500" dirty="0" smtClean="0"/>
              <a:t>Mass Collaboration</a:t>
            </a:r>
          </a:p>
        </p:txBody>
      </p:sp>
    </p:spTree>
    <p:extLst>
      <p:ext uri="{BB962C8B-B14F-4D97-AF65-F5344CB8AC3E}">
        <p14:creationId xmlns:p14="http://schemas.microsoft.com/office/powerpoint/2010/main" val="3950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533400"/>
            <a:ext cx="5791200" cy="16764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057400" y="609600"/>
            <a:ext cx="5638800" cy="1015663"/>
          </a:xfrm>
          <a:prstGeom prst="rect">
            <a:avLst/>
          </a:prstGeom>
          <a:noFill/>
          <a:effectLst/>
        </p:spPr>
        <p:txBody>
          <a:bodyPr wrap="square" rtlCol="0">
            <a:spAutoFit/>
          </a:bodyPr>
          <a:lstStyle/>
          <a:p>
            <a:r>
              <a:rPr lang="en-US" sz="2000" b="1" dirty="0" smtClean="0">
                <a:solidFill>
                  <a:schemeClr val="bg1"/>
                </a:solidFill>
              </a:rPr>
              <a:t>In human history plenty are examples of collaboration – more visible is the chaos that emerges when collaboration and unity disappear</a:t>
            </a:r>
            <a:endParaRPr lang="en-US" sz="2000" dirty="0">
              <a:solidFill>
                <a:schemeClr val="bg1"/>
              </a:solidFill>
            </a:endParaRPr>
          </a:p>
        </p:txBody>
      </p:sp>
      <p:sp>
        <p:nvSpPr>
          <p:cNvPr id="9" name="TextBox 8"/>
          <p:cNvSpPr txBox="1"/>
          <p:nvPr/>
        </p:nvSpPr>
        <p:spPr>
          <a:xfrm>
            <a:off x="2057400" y="3746499"/>
            <a:ext cx="685800" cy="323165"/>
          </a:xfrm>
          <a:prstGeom prst="rect">
            <a:avLst/>
          </a:prstGeom>
          <a:noFill/>
          <a:effectLst/>
        </p:spPr>
        <p:txBody>
          <a:bodyPr wrap="square" rtlCol="0">
            <a:spAutoFit/>
          </a:bodyPr>
          <a:lstStyle/>
          <a:p>
            <a:r>
              <a:rPr lang="en-US" sz="1500" dirty="0" smtClean="0"/>
              <a:t>Media</a:t>
            </a:r>
          </a:p>
        </p:txBody>
      </p:sp>
      <p:sp>
        <p:nvSpPr>
          <p:cNvPr id="8" name="TextBox 7"/>
          <p:cNvSpPr txBox="1"/>
          <p:nvPr/>
        </p:nvSpPr>
        <p:spPr>
          <a:xfrm>
            <a:off x="4191000" y="3746499"/>
            <a:ext cx="1219200" cy="323165"/>
          </a:xfrm>
          <a:prstGeom prst="rect">
            <a:avLst/>
          </a:prstGeom>
          <a:noFill/>
          <a:effectLst/>
        </p:spPr>
        <p:txBody>
          <a:bodyPr wrap="square" rtlCol="0">
            <a:spAutoFit/>
          </a:bodyPr>
          <a:lstStyle/>
          <a:p>
            <a:r>
              <a:rPr lang="en-US" sz="1500" dirty="0" smtClean="0"/>
              <a:t>Community</a:t>
            </a:r>
          </a:p>
        </p:txBody>
      </p:sp>
      <p:sp>
        <p:nvSpPr>
          <p:cNvPr id="10" name="TextBox 9"/>
          <p:cNvSpPr txBox="1"/>
          <p:nvPr/>
        </p:nvSpPr>
        <p:spPr>
          <a:xfrm>
            <a:off x="1219200" y="4069664"/>
            <a:ext cx="2286000" cy="1246495"/>
          </a:xfrm>
          <a:prstGeom prst="rect">
            <a:avLst/>
          </a:prstGeom>
          <a:noFill/>
          <a:effectLst/>
        </p:spPr>
        <p:txBody>
          <a:bodyPr wrap="square" rtlCol="0">
            <a:spAutoFit/>
          </a:bodyPr>
          <a:lstStyle/>
          <a:p>
            <a:r>
              <a:rPr lang="en-US" sz="1500" dirty="0" smtClean="0">
                <a:solidFill>
                  <a:schemeClr val="bg1">
                    <a:lumMod val="50000"/>
                  </a:schemeClr>
                </a:solidFill>
              </a:rPr>
              <a:t>Enabler of communication. Either a physical location or tool</a:t>
            </a:r>
          </a:p>
          <a:p>
            <a:endParaRPr lang="en-US" sz="1500" dirty="0">
              <a:solidFill>
                <a:schemeClr val="bg1">
                  <a:lumMod val="50000"/>
                </a:schemeClr>
              </a:solidFill>
            </a:endParaRPr>
          </a:p>
          <a:p>
            <a:endParaRPr lang="en-US" sz="1500" dirty="0" smtClean="0">
              <a:solidFill>
                <a:schemeClr val="bg1">
                  <a:lumMod val="50000"/>
                </a:schemeClr>
              </a:solidFill>
            </a:endParaRPr>
          </a:p>
        </p:txBody>
      </p:sp>
      <p:sp>
        <p:nvSpPr>
          <p:cNvPr id="12" name="TextBox 11"/>
          <p:cNvSpPr txBox="1"/>
          <p:nvPr/>
        </p:nvSpPr>
        <p:spPr>
          <a:xfrm>
            <a:off x="6629400" y="3746499"/>
            <a:ext cx="838200" cy="323165"/>
          </a:xfrm>
          <a:prstGeom prst="rect">
            <a:avLst/>
          </a:prstGeom>
          <a:noFill/>
          <a:effectLst/>
        </p:spPr>
        <p:txBody>
          <a:bodyPr wrap="square" rtlCol="0">
            <a:spAutoFit/>
          </a:bodyPr>
          <a:lstStyle/>
          <a:p>
            <a:r>
              <a:rPr lang="en-US" sz="1500" dirty="0" smtClean="0"/>
              <a:t>Purpose</a:t>
            </a:r>
          </a:p>
        </p:txBody>
      </p:sp>
      <p:sp>
        <p:nvSpPr>
          <p:cNvPr id="13" name="TextBox 12"/>
          <p:cNvSpPr txBox="1"/>
          <p:nvPr/>
        </p:nvSpPr>
        <p:spPr>
          <a:xfrm>
            <a:off x="6096000" y="4051299"/>
            <a:ext cx="2057400" cy="1369606"/>
          </a:xfrm>
          <a:prstGeom prst="rect">
            <a:avLst/>
          </a:prstGeom>
          <a:noFill/>
          <a:effectLst/>
        </p:spPr>
        <p:txBody>
          <a:bodyPr wrap="square" rtlCol="0">
            <a:spAutoFit/>
          </a:bodyPr>
          <a:lstStyle/>
          <a:p>
            <a:r>
              <a:rPr lang="en-US" sz="1500" dirty="0" smtClean="0">
                <a:solidFill>
                  <a:schemeClr val="bg1">
                    <a:lumMod val="50000"/>
                  </a:schemeClr>
                </a:solidFill>
              </a:rPr>
              <a:t>Final goal which no one individual can achieve, but the community can</a:t>
            </a:r>
          </a:p>
          <a:p>
            <a:endParaRPr lang="en-US" sz="800" dirty="0">
              <a:solidFill>
                <a:schemeClr val="bg1">
                  <a:lumMod val="50000"/>
                </a:schemeClr>
              </a:solidFill>
            </a:endParaRPr>
          </a:p>
          <a:p>
            <a:r>
              <a:rPr lang="en-US" sz="1500" dirty="0" smtClean="0">
                <a:solidFill>
                  <a:schemeClr val="bg1">
                    <a:lumMod val="50000"/>
                  </a:schemeClr>
                </a:solidFill>
              </a:rPr>
              <a:t>Both an attractant and a value creator </a:t>
            </a:r>
          </a:p>
        </p:txBody>
      </p:sp>
      <p:sp>
        <p:nvSpPr>
          <p:cNvPr id="15" name="TextBox 14"/>
          <p:cNvSpPr txBox="1"/>
          <p:nvPr/>
        </p:nvSpPr>
        <p:spPr>
          <a:xfrm>
            <a:off x="2057400" y="5770602"/>
            <a:ext cx="5638800" cy="553998"/>
          </a:xfrm>
          <a:prstGeom prst="rect">
            <a:avLst/>
          </a:prstGeom>
          <a:noFill/>
          <a:effectLst/>
        </p:spPr>
        <p:txBody>
          <a:bodyPr wrap="square" rtlCol="0">
            <a:spAutoFit/>
          </a:bodyPr>
          <a:lstStyle/>
          <a:p>
            <a:r>
              <a:rPr lang="en-US" sz="1500" dirty="0" smtClean="0">
                <a:solidFill>
                  <a:schemeClr val="tx1">
                    <a:lumMod val="75000"/>
                    <a:lumOff val="25000"/>
                  </a:schemeClr>
                </a:solidFill>
              </a:rPr>
              <a:t>The outcome of the mixture of the media, community and purpose of a collaborative environment is “culture.”</a:t>
            </a:r>
            <a:endParaRPr lang="en-US" sz="1500" dirty="0">
              <a:solidFill>
                <a:schemeClr val="tx1">
                  <a:lumMod val="75000"/>
                  <a:lumOff val="25000"/>
                </a:schemeClr>
              </a:solidFill>
            </a:endParaRPr>
          </a:p>
        </p:txBody>
      </p:sp>
      <p:sp>
        <p:nvSpPr>
          <p:cNvPr id="17" name="Title 1"/>
          <p:cNvSpPr txBox="1">
            <a:spLocks/>
          </p:cNvSpPr>
          <p:nvPr/>
        </p:nvSpPr>
        <p:spPr>
          <a:xfrm>
            <a:off x="76200" y="0"/>
            <a:ext cx="68580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rgbClr val="008000"/>
                </a:solidFill>
              </a:rPr>
              <a:t>Mass Collaboration </a:t>
            </a:r>
            <a:r>
              <a:rPr lang="en-US" sz="2000" b="1" dirty="0" smtClean="0">
                <a:solidFill>
                  <a:schemeClr val="tx1">
                    <a:lumMod val="65000"/>
                    <a:lumOff val="35000"/>
                  </a:schemeClr>
                </a:solidFill>
              </a:rPr>
              <a:t>/ Media, Community, and Purpose</a:t>
            </a:r>
          </a:p>
        </p:txBody>
      </p:sp>
      <p:pic>
        <p:nvPicPr>
          <p:cNvPr id="5" name="Picture 4"/>
          <p:cNvPicPr>
            <a:picLocks noChangeAspect="1"/>
          </p:cNvPicPr>
          <p:nvPr/>
        </p:nvPicPr>
        <p:blipFill>
          <a:blip r:embed="rId2"/>
          <a:stretch>
            <a:fillRect/>
          </a:stretch>
        </p:blipFill>
        <p:spPr>
          <a:xfrm>
            <a:off x="1828800" y="2679699"/>
            <a:ext cx="1016000" cy="958823"/>
          </a:xfrm>
          <a:prstGeom prst="rect">
            <a:avLst/>
          </a:prstGeom>
        </p:spPr>
      </p:pic>
      <p:pic>
        <p:nvPicPr>
          <p:cNvPr id="7" name="Picture 6"/>
          <p:cNvPicPr>
            <a:picLocks noChangeAspect="1"/>
          </p:cNvPicPr>
          <p:nvPr/>
        </p:nvPicPr>
        <p:blipFill>
          <a:blip r:embed="rId3"/>
          <a:stretch>
            <a:fillRect/>
          </a:stretch>
        </p:blipFill>
        <p:spPr>
          <a:xfrm>
            <a:off x="4191000" y="2590800"/>
            <a:ext cx="1133721" cy="1079499"/>
          </a:xfrm>
          <a:prstGeom prst="rect">
            <a:avLst/>
          </a:prstGeom>
        </p:spPr>
      </p:pic>
      <p:sp>
        <p:nvSpPr>
          <p:cNvPr id="20" name="TextBox 19"/>
          <p:cNvSpPr txBox="1"/>
          <p:nvPr/>
        </p:nvSpPr>
        <p:spPr>
          <a:xfrm>
            <a:off x="3733800" y="4051299"/>
            <a:ext cx="2057400" cy="323165"/>
          </a:xfrm>
          <a:prstGeom prst="rect">
            <a:avLst/>
          </a:prstGeom>
          <a:noFill/>
          <a:effectLst/>
        </p:spPr>
        <p:txBody>
          <a:bodyPr wrap="square" rtlCol="0">
            <a:spAutoFit/>
          </a:bodyPr>
          <a:lstStyle/>
          <a:p>
            <a:r>
              <a:rPr lang="en-US" sz="1500" dirty="0" smtClean="0">
                <a:solidFill>
                  <a:schemeClr val="bg1">
                    <a:lumMod val="50000"/>
                  </a:schemeClr>
                </a:solidFill>
              </a:rPr>
              <a:t>The individuals as a unit</a:t>
            </a:r>
          </a:p>
        </p:txBody>
      </p:sp>
      <p:pic>
        <p:nvPicPr>
          <p:cNvPr id="14" name="Picture 13"/>
          <p:cNvPicPr>
            <a:picLocks noChangeAspect="1"/>
          </p:cNvPicPr>
          <p:nvPr/>
        </p:nvPicPr>
        <p:blipFill>
          <a:blip r:embed="rId4"/>
          <a:stretch>
            <a:fillRect/>
          </a:stretch>
        </p:blipFill>
        <p:spPr>
          <a:xfrm>
            <a:off x="6477000" y="2679699"/>
            <a:ext cx="1041400" cy="1041400"/>
          </a:xfrm>
          <a:prstGeom prst="rect">
            <a:avLst/>
          </a:prstGeom>
        </p:spPr>
      </p:pic>
    </p:spTree>
    <p:extLst>
      <p:ext uri="{BB962C8B-B14F-4D97-AF65-F5344CB8AC3E}">
        <p14:creationId xmlns:p14="http://schemas.microsoft.com/office/powerpoint/2010/main" val="357173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533401"/>
            <a:ext cx="5791200" cy="1523999"/>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1015663"/>
          </a:xfrm>
          <a:prstGeom prst="rect">
            <a:avLst/>
          </a:prstGeom>
          <a:noFill/>
          <a:effectLst/>
        </p:spPr>
        <p:txBody>
          <a:bodyPr wrap="square" rtlCol="0">
            <a:spAutoFit/>
          </a:bodyPr>
          <a:lstStyle/>
          <a:p>
            <a:r>
              <a:rPr lang="en-US" sz="2000" b="1" dirty="0" smtClean="0">
                <a:solidFill>
                  <a:schemeClr val="bg1"/>
                </a:solidFill>
              </a:rPr>
              <a:t>Aside from incentives to drive collaboration, in online media six principles are needed to create productive mass collaboration environments</a:t>
            </a:r>
            <a:endParaRPr lang="en-US" sz="2000" b="1" dirty="0">
              <a:solidFill>
                <a:schemeClr val="bg1"/>
              </a:solidFill>
            </a:endParaRPr>
          </a:p>
        </p:txBody>
      </p:sp>
      <p:sp>
        <p:nvSpPr>
          <p:cNvPr id="9" name="TextBox 8"/>
          <p:cNvSpPr txBox="1"/>
          <p:nvPr/>
        </p:nvSpPr>
        <p:spPr>
          <a:xfrm>
            <a:off x="1952766" y="2743200"/>
            <a:ext cx="2431578" cy="553998"/>
          </a:xfrm>
          <a:prstGeom prst="rect">
            <a:avLst/>
          </a:prstGeom>
          <a:noFill/>
          <a:effectLst/>
        </p:spPr>
        <p:txBody>
          <a:bodyPr wrap="square" rtlCol="0">
            <a:spAutoFit/>
          </a:bodyPr>
          <a:lstStyle/>
          <a:p>
            <a:r>
              <a:rPr lang="en-US" sz="1500" dirty="0" smtClean="0"/>
              <a:t>Mobilize community to actually participate</a:t>
            </a:r>
          </a:p>
        </p:txBody>
      </p:sp>
      <p:sp>
        <p:nvSpPr>
          <p:cNvPr id="15" name="TextBox 14"/>
          <p:cNvSpPr txBox="1"/>
          <p:nvPr/>
        </p:nvSpPr>
        <p:spPr>
          <a:xfrm>
            <a:off x="1940256" y="2438400"/>
            <a:ext cx="1828800" cy="323165"/>
          </a:xfrm>
          <a:prstGeom prst="rect">
            <a:avLst/>
          </a:prstGeom>
          <a:noFill/>
          <a:effectLst/>
        </p:spPr>
        <p:txBody>
          <a:bodyPr wrap="square" rtlCol="0">
            <a:spAutoFit/>
          </a:bodyPr>
          <a:lstStyle/>
          <a:p>
            <a:r>
              <a:rPr lang="en-US" sz="1500" b="1" dirty="0" smtClean="0"/>
              <a:t>PARTICIPATION</a:t>
            </a:r>
          </a:p>
        </p:txBody>
      </p:sp>
      <p:sp>
        <p:nvSpPr>
          <p:cNvPr id="24" name="Title 1"/>
          <p:cNvSpPr txBox="1">
            <a:spLocks/>
          </p:cNvSpPr>
          <p:nvPr/>
        </p:nvSpPr>
        <p:spPr>
          <a:xfrm>
            <a:off x="76200" y="0"/>
            <a:ext cx="68580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rgbClr val="008000"/>
                </a:solidFill>
              </a:rPr>
              <a:t>Mass Collaboration </a:t>
            </a:r>
            <a:r>
              <a:rPr lang="en-US" sz="2000" b="1" dirty="0" smtClean="0">
                <a:solidFill>
                  <a:schemeClr val="tx1">
                    <a:lumMod val="65000"/>
                    <a:lumOff val="35000"/>
                  </a:schemeClr>
                </a:solidFill>
              </a:rPr>
              <a:t>/ Six Principles</a:t>
            </a:r>
          </a:p>
        </p:txBody>
      </p:sp>
      <p:sp>
        <p:nvSpPr>
          <p:cNvPr id="26" name="TextBox 25"/>
          <p:cNvSpPr txBox="1"/>
          <p:nvPr/>
        </p:nvSpPr>
        <p:spPr>
          <a:xfrm>
            <a:off x="1952766" y="4038600"/>
            <a:ext cx="2431578" cy="784830"/>
          </a:xfrm>
          <a:prstGeom prst="rect">
            <a:avLst/>
          </a:prstGeom>
          <a:noFill/>
          <a:effectLst/>
        </p:spPr>
        <p:txBody>
          <a:bodyPr wrap="square" rtlCol="0">
            <a:spAutoFit/>
          </a:bodyPr>
          <a:lstStyle/>
          <a:p>
            <a:r>
              <a:rPr lang="en-US" sz="1500" dirty="0" smtClean="0"/>
              <a:t>Contribute to the whole rather than distribute individually</a:t>
            </a:r>
          </a:p>
        </p:txBody>
      </p:sp>
      <p:sp>
        <p:nvSpPr>
          <p:cNvPr id="27" name="TextBox 26"/>
          <p:cNvSpPr txBox="1"/>
          <p:nvPr/>
        </p:nvSpPr>
        <p:spPr>
          <a:xfrm>
            <a:off x="1940256" y="3733800"/>
            <a:ext cx="1828800" cy="323165"/>
          </a:xfrm>
          <a:prstGeom prst="rect">
            <a:avLst/>
          </a:prstGeom>
          <a:noFill/>
          <a:effectLst/>
        </p:spPr>
        <p:txBody>
          <a:bodyPr wrap="square" rtlCol="0">
            <a:spAutoFit/>
          </a:bodyPr>
          <a:lstStyle/>
          <a:p>
            <a:r>
              <a:rPr lang="en-US" sz="1500" b="1" dirty="0" smtClean="0"/>
              <a:t>COLLECTIVE</a:t>
            </a:r>
          </a:p>
        </p:txBody>
      </p:sp>
      <p:sp>
        <p:nvSpPr>
          <p:cNvPr id="29" name="TextBox 28"/>
          <p:cNvSpPr txBox="1"/>
          <p:nvPr/>
        </p:nvSpPr>
        <p:spPr>
          <a:xfrm>
            <a:off x="1952766" y="5463570"/>
            <a:ext cx="2431578" cy="1015663"/>
          </a:xfrm>
          <a:prstGeom prst="rect">
            <a:avLst/>
          </a:prstGeom>
          <a:noFill/>
          <a:effectLst/>
        </p:spPr>
        <p:txBody>
          <a:bodyPr wrap="square" rtlCol="0">
            <a:spAutoFit/>
          </a:bodyPr>
          <a:lstStyle/>
          <a:p>
            <a:r>
              <a:rPr lang="en-US" sz="1500" dirty="0" smtClean="0"/>
              <a:t>Everyone can see everyone and their contributions – given a certain level of privacy</a:t>
            </a:r>
          </a:p>
        </p:txBody>
      </p:sp>
      <p:sp>
        <p:nvSpPr>
          <p:cNvPr id="30" name="TextBox 29"/>
          <p:cNvSpPr txBox="1"/>
          <p:nvPr/>
        </p:nvSpPr>
        <p:spPr>
          <a:xfrm>
            <a:off x="1940256" y="5158770"/>
            <a:ext cx="1828800" cy="323165"/>
          </a:xfrm>
          <a:prstGeom prst="rect">
            <a:avLst/>
          </a:prstGeom>
          <a:noFill/>
          <a:effectLst/>
        </p:spPr>
        <p:txBody>
          <a:bodyPr wrap="square" rtlCol="0">
            <a:spAutoFit/>
          </a:bodyPr>
          <a:lstStyle/>
          <a:p>
            <a:r>
              <a:rPr lang="en-US" sz="1500" b="1" dirty="0" smtClean="0"/>
              <a:t>TRANSPARENCY</a:t>
            </a:r>
          </a:p>
        </p:txBody>
      </p:sp>
      <p:sp>
        <p:nvSpPr>
          <p:cNvPr id="32" name="TextBox 31"/>
          <p:cNvSpPr txBox="1"/>
          <p:nvPr/>
        </p:nvSpPr>
        <p:spPr>
          <a:xfrm>
            <a:off x="5798022" y="2743200"/>
            <a:ext cx="2431578" cy="784830"/>
          </a:xfrm>
          <a:prstGeom prst="rect">
            <a:avLst/>
          </a:prstGeom>
          <a:noFill/>
          <a:effectLst/>
        </p:spPr>
        <p:txBody>
          <a:bodyPr wrap="square" rtlCol="0">
            <a:spAutoFit/>
          </a:bodyPr>
          <a:lstStyle/>
          <a:p>
            <a:r>
              <a:rPr lang="en-US" sz="1500" dirty="0" smtClean="0"/>
              <a:t>Asynchronous media. Allowing anyone, anyplace, anytime to interact</a:t>
            </a:r>
          </a:p>
        </p:txBody>
      </p:sp>
      <p:sp>
        <p:nvSpPr>
          <p:cNvPr id="33" name="TextBox 32"/>
          <p:cNvSpPr txBox="1"/>
          <p:nvPr/>
        </p:nvSpPr>
        <p:spPr>
          <a:xfrm>
            <a:off x="5785512" y="2438400"/>
            <a:ext cx="1828800" cy="323165"/>
          </a:xfrm>
          <a:prstGeom prst="rect">
            <a:avLst/>
          </a:prstGeom>
          <a:noFill/>
          <a:effectLst/>
        </p:spPr>
        <p:txBody>
          <a:bodyPr wrap="square" rtlCol="0">
            <a:spAutoFit/>
          </a:bodyPr>
          <a:lstStyle/>
          <a:p>
            <a:r>
              <a:rPr lang="en-US" sz="1500" b="1" dirty="0"/>
              <a:t>INDEPENDENCE</a:t>
            </a:r>
            <a:endParaRPr lang="en-US" sz="1500" b="1" dirty="0" smtClean="0"/>
          </a:p>
        </p:txBody>
      </p:sp>
      <p:sp>
        <p:nvSpPr>
          <p:cNvPr id="35" name="TextBox 34"/>
          <p:cNvSpPr txBox="1"/>
          <p:nvPr/>
        </p:nvSpPr>
        <p:spPr>
          <a:xfrm>
            <a:off x="5798022" y="4038600"/>
            <a:ext cx="2431578" cy="1015663"/>
          </a:xfrm>
          <a:prstGeom prst="rect">
            <a:avLst/>
          </a:prstGeom>
          <a:noFill/>
          <a:effectLst/>
        </p:spPr>
        <p:txBody>
          <a:bodyPr wrap="square" rtlCol="0">
            <a:spAutoFit/>
          </a:bodyPr>
          <a:lstStyle/>
          <a:p>
            <a:r>
              <a:rPr lang="en-US" sz="1500" dirty="0" smtClean="0"/>
              <a:t>Behaviors can not modeled and controlled. New cultures and mechanism will emerge. Accept it.</a:t>
            </a:r>
          </a:p>
        </p:txBody>
      </p:sp>
      <p:sp>
        <p:nvSpPr>
          <p:cNvPr id="36" name="TextBox 35"/>
          <p:cNvSpPr txBox="1"/>
          <p:nvPr/>
        </p:nvSpPr>
        <p:spPr>
          <a:xfrm>
            <a:off x="5785512" y="3733800"/>
            <a:ext cx="1828800" cy="323165"/>
          </a:xfrm>
          <a:prstGeom prst="rect">
            <a:avLst/>
          </a:prstGeom>
          <a:noFill/>
          <a:effectLst/>
        </p:spPr>
        <p:txBody>
          <a:bodyPr wrap="square" rtlCol="0">
            <a:spAutoFit/>
          </a:bodyPr>
          <a:lstStyle/>
          <a:p>
            <a:r>
              <a:rPr lang="en-US" sz="1500" b="1" dirty="0" smtClean="0"/>
              <a:t>EMERGENCE</a:t>
            </a:r>
          </a:p>
        </p:txBody>
      </p:sp>
      <p:sp>
        <p:nvSpPr>
          <p:cNvPr id="39" name="TextBox 38"/>
          <p:cNvSpPr txBox="1"/>
          <p:nvPr/>
        </p:nvSpPr>
        <p:spPr>
          <a:xfrm>
            <a:off x="5785512" y="5158770"/>
            <a:ext cx="1828800" cy="323165"/>
          </a:xfrm>
          <a:prstGeom prst="rect">
            <a:avLst/>
          </a:prstGeom>
          <a:noFill/>
          <a:effectLst/>
        </p:spPr>
        <p:txBody>
          <a:bodyPr wrap="square" rtlCol="0">
            <a:spAutoFit/>
          </a:bodyPr>
          <a:lstStyle/>
          <a:p>
            <a:r>
              <a:rPr lang="en-US" sz="1500" b="1" dirty="0" smtClean="0"/>
              <a:t>PERSISTENCE</a:t>
            </a:r>
          </a:p>
        </p:txBody>
      </p:sp>
      <p:pic>
        <p:nvPicPr>
          <p:cNvPr id="3" name="Picture 2"/>
          <p:cNvPicPr>
            <a:picLocks noChangeAspect="1"/>
          </p:cNvPicPr>
          <p:nvPr/>
        </p:nvPicPr>
        <p:blipFill>
          <a:blip r:embed="rId2"/>
          <a:stretch>
            <a:fillRect/>
          </a:stretch>
        </p:blipFill>
        <p:spPr>
          <a:xfrm>
            <a:off x="1371600" y="2514600"/>
            <a:ext cx="508000" cy="508000"/>
          </a:xfrm>
          <a:prstGeom prst="rect">
            <a:avLst/>
          </a:prstGeom>
        </p:spPr>
      </p:pic>
      <p:pic>
        <p:nvPicPr>
          <p:cNvPr id="6" name="Picture 5"/>
          <p:cNvPicPr>
            <a:picLocks noChangeAspect="1"/>
          </p:cNvPicPr>
          <p:nvPr/>
        </p:nvPicPr>
        <p:blipFill>
          <a:blip r:embed="rId3"/>
          <a:stretch>
            <a:fillRect/>
          </a:stretch>
        </p:blipFill>
        <p:spPr>
          <a:xfrm>
            <a:off x="1371600" y="3756630"/>
            <a:ext cx="533400" cy="533400"/>
          </a:xfrm>
          <a:prstGeom prst="rect">
            <a:avLst/>
          </a:prstGeom>
        </p:spPr>
      </p:pic>
      <p:pic>
        <p:nvPicPr>
          <p:cNvPr id="7" name="Picture 6"/>
          <p:cNvPicPr>
            <a:picLocks noChangeAspect="1"/>
          </p:cNvPicPr>
          <p:nvPr/>
        </p:nvPicPr>
        <p:blipFill>
          <a:blip r:embed="rId4"/>
          <a:stretch>
            <a:fillRect/>
          </a:stretch>
        </p:blipFill>
        <p:spPr>
          <a:xfrm>
            <a:off x="1346200" y="5105400"/>
            <a:ext cx="533400" cy="533400"/>
          </a:xfrm>
          <a:prstGeom prst="rect">
            <a:avLst/>
          </a:prstGeom>
        </p:spPr>
      </p:pic>
      <p:pic>
        <p:nvPicPr>
          <p:cNvPr id="12" name="Picture 11"/>
          <p:cNvPicPr>
            <a:picLocks noChangeAspect="1"/>
          </p:cNvPicPr>
          <p:nvPr/>
        </p:nvPicPr>
        <p:blipFill>
          <a:blip r:embed="rId5"/>
          <a:stretch>
            <a:fillRect/>
          </a:stretch>
        </p:blipFill>
        <p:spPr>
          <a:xfrm>
            <a:off x="5308600" y="2565400"/>
            <a:ext cx="406400" cy="406400"/>
          </a:xfrm>
          <a:prstGeom prst="rect">
            <a:avLst/>
          </a:prstGeom>
        </p:spPr>
      </p:pic>
      <p:pic>
        <p:nvPicPr>
          <p:cNvPr id="13" name="Picture 12"/>
          <p:cNvPicPr>
            <a:picLocks noChangeAspect="1"/>
          </p:cNvPicPr>
          <p:nvPr/>
        </p:nvPicPr>
        <p:blipFill>
          <a:blip r:embed="rId6"/>
          <a:stretch>
            <a:fillRect/>
          </a:stretch>
        </p:blipFill>
        <p:spPr>
          <a:xfrm>
            <a:off x="5181600" y="3756630"/>
            <a:ext cx="609600" cy="609600"/>
          </a:xfrm>
          <a:prstGeom prst="rect">
            <a:avLst/>
          </a:prstGeom>
        </p:spPr>
      </p:pic>
      <p:sp>
        <p:nvSpPr>
          <p:cNvPr id="42" name="TextBox 41"/>
          <p:cNvSpPr txBox="1"/>
          <p:nvPr/>
        </p:nvSpPr>
        <p:spPr>
          <a:xfrm>
            <a:off x="5791200" y="5486400"/>
            <a:ext cx="2431578" cy="784830"/>
          </a:xfrm>
          <a:prstGeom prst="rect">
            <a:avLst/>
          </a:prstGeom>
          <a:noFill/>
          <a:effectLst/>
        </p:spPr>
        <p:txBody>
          <a:bodyPr wrap="square" rtlCol="0">
            <a:spAutoFit/>
          </a:bodyPr>
          <a:lstStyle/>
          <a:p>
            <a:r>
              <a:rPr lang="en-US" sz="1500" dirty="0" smtClean="0"/>
              <a:t>Information should be available for historic reference</a:t>
            </a:r>
          </a:p>
        </p:txBody>
      </p:sp>
      <p:pic>
        <p:nvPicPr>
          <p:cNvPr id="16" name="Picture 15"/>
          <p:cNvPicPr>
            <a:picLocks noChangeAspect="1"/>
          </p:cNvPicPr>
          <p:nvPr/>
        </p:nvPicPr>
        <p:blipFill>
          <a:blip r:embed="rId7"/>
          <a:stretch>
            <a:fillRect/>
          </a:stretch>
        </p:blipFill>
        <p:spPr>
          <a:xfrm>
            <a:off x="5334000" y="5105400"/>
            <a:ext cx="584200" cy="584200"/>
          </a:xfrm>
          <a:prstGeom prst="rect">
            <a:avLst/>
          </a:prstGeom>
        </p:spPr>
      </p:pic>
    </p:spTree>
    <p:extLst>
      <p:ext uri="{BB962C8B-B14F-4D97-AF65-F5344CB8AC3E}">
        <p14:creationId xmlns:p14="http://schemas.microsoft.com/office/powerpoint/2010/main" val="273226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3276600"/>
            <a:ext cx="4724400" cy="4572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chemeClr val="tx1">
                    <a:lumMod val="65000"/>
                    <a:lumOff val="35000"/>
                  </a:schemeClr>
                </a:solidFill>
              </a:rPr>
              <a:t>Evolution of Cooperation</a:t>
            </a:r>
            <a:endParaRPr lang="en-US" sz="1400" dirty="0" smtClean="0">
              <a:solidFill>
                <a:schemeClr val="tx1"/>
              </a:solidFill>
              <a:latin typeface="Arial"/>
              <a:cs typeface="Arial"/>
            </a:endParaRPr>
          </a:p>
        </p:txBody>
      </p:sp>
    </p:spTree>
    <p:extLst>
      <p:ext uri="{BB962C8B-B14F-4D97-AF65-F5344CB8AC3E}">
        <p14:creationId xmlns:p14="http://schemas.microsoft.com/office/powerpoint/2010/main" val="3587473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0"/>
            <a:ext cx="68580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Evolution &amp; Cooperation</a:t>
            </a:r>
          </a:p>
        </p:txBody>
      </p:sp>
      <p:sp>
        <p:nvSpPr>
          <p:cNvPr id="12" name="Rectangle 11"/>
          <p:cNvSpPr/>
          <p:nvPr/>
        </p:nvSpPr>
        <p:spPr>
          <a:xfrm>
            <a:off x="685800" y="1143000"/>
            <a:ext cx="2743200" cy="18288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57600" y="761999"/>
            <a:ext cx="4724400" cy="735687"/>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Dictates that the most resourceful reproduces more often, allowing such genes to dominate a population. Consequently, seldom should traits of “free help” be seen</a:t>
            </a:r>
          </a:p>
        </p:txBody>
      </p:sp>
      <p:sp>
        <p:nvSpPr>
          <p:cNvPr id="15" name="Rectangle 14"/>
          <p:cNvSpPr/>
          <p:nvPr/>
        </p:nvSpPr>
        <p:spPr>
          <a:xfrm>
            <a:off x="3657600" y="1661874"/>
            <a:ext cx="4724400" cy="547926"/>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There is space for mutually beneficial interactions between two actors or even species</a:t>
            </a:r>
          </a:p>
        </p:txBody>
      </p:sp>
      <p:sp>
        <p:nvSpPr>
          <p:cNvPr id="16" name="Rectangle 15"/>
          <p:cNvSpPr/>
          <p:nvPr/>
        </p:nvSpPr>
        <p:spPr>
          <a:xfrm>
            <a:off x="3657600" y="2362200"/>
            <a:ext cx="4724400" cy="7620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To understand mutually beneficial interactions (or cooperation), these should be analyzed from the eyes of all actors over time, where time could be generations</a:t>
            </a:r>
          </a:p>
        </p:txBody>
      </p:sp>
      <p:sp>
        <p:nvSpPr>
          <p:cNvPr id="17" name="Rectangle 16"/>
          <p:cNvSpPr/>
          <p:nvPr/>
        </p:nvSpPr>
        <p:spPr>
          <a:xfrm>
            <a:off x="685800" y="762000"/>
            <a:ext cx="2743200" cy="381000"/>
          </a:xfrm>
          <a:prstGeom prst="rect">
            <a:avLst/>
          </a:prstGeom>
          <a:solidFill>
            <a:srgbClr val="008000"/>
          </a:solidFill>
          <a:ln w="3175" cmpd="sng">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rgbClr val="FFFFFF"/>
                </a:solidFill>
                <a:latin typeface="Arial"/>
                <a:cs typeface="Arial"/>
              </a:rPr>
              <a:t>EVOLUTION</a:t>
            </a:r>
          </a:p>
        </p:txBody>
      </p:sp>
      <p:sp>
        <p:nvSpPr>
          <p:cNvPr id="32" name="Rectangle 31"/>
          <p:cNvSpPr/>
          <p:nvPr/>
        </p:nvSpPr>
        <p:spPr>
          <a:xfrm>
            <a:off x="723900" y="3781694"/>
            <a:ext cx="2743200" cy="3505200"/>
          </a:xfrm>
          <a:prstGeom prst="rect">
            <a:avLst/>
          </a:prstGeom>
          <a:gradFill>
            <a:gsLst>
              <a:gs pos="4100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695700" y="3400693"/>
            <a:ext cx="4724400" cy="735687"/>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The process of consciously working together, or unconsciously working in harmony in a manner where all actors involved in the work gain a benefit </a:t>
            </a:r>
          </a:p>
        </p:txBody>
      </p:sp>
      <p:sp>
        <p:nvSpPr>
          <p:cNvPr id="34" name="Rectangle 33"/>
          <p:cNvSpPr/>
          <p:nvPr/>
        </p:nvSpPr>
        <p:spPr>
          <a:xfrm>
            <a:off x="3695700" y="4300568"/>
            <a:ext cx="4724400" cy="804832"/>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There are thousands of simple examples of cooperation in nature and biology, but human cooperation is one of the most complex </a:t>
            </a:r>
          </a:p>
        </p:txBody>
      </p:sp>
      <p:sp>
        <p:nvSpPr>
          <p:cNvPr id="35" name="Rectangle 34"/>
          <p:cNvSpPr/>
          <p:nvPr/>
        </p:nvSpPr>
        <p:spPr>
          <a:xfrm>
            <a:off x="3695700" y="5257800"/>
            <a:ext cx="4724400" cy="762000"/>
          </a:xfrm>
          <a:prstGeom prst="rect">
            <a:avLst/>
          </a:prstGeom>
          <a:solidFill>
            <a:srgbClr val="C7D0A9"/>
          </a:solidFill>
          <a:ln w="3175" cmpd="sng">
            <a:solidFill>
              <a:srgbClr val="7F7F7F"/>
            </a:solid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smtClean="0">
                <a:solidFill>
                  <a:schemeClr val="tx1"/>
                </a:solidFill>
                <a:latin typeface="Arial"/>
                <a:cs typeface="Arial"/>
              </a:rPr>
              <a:t>Unlike the world of physical-evolution where the fittest survives, in a cooperative-evolutionary environment the most cooperative survive or dominate</a:t>
            </a:r>
          </a:p>
        </p:txBody>
      </p:sp>
      <p:sp>
        <p:nvSpPr>
          <p:cNvPr id="36" name="Rectangle 35"/>
          <p:cNvSpPr/>
          <p:nvPr/>
        </p:nvSpPr>
        <p:spPr>
          <a:xfrm>
            <a:off x="723900" y="3400694"/>
            <a:ext cx="2743200" cy="381000"/>
          </a:xfrm>
          <a:prstGeom prst="rect">
            <a:avLst/>
          </a:prstGeom>
          <a:solidFill>
            <a:srgbClr val="008000"/>
          </a:solidFill>
          <a:ln w="3175" cmpd="sng">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b="1" dirty="0" smtClean="0">
                <a:solidFill>
                  <a:srgbClr val="FFFFFF"/>
                </a:solidFill>
                <a:latin typeface="Arial"/>
                <a:cs typeface="Arial"/>
              </a:rPr>
              <a:t>COOPERATION</a:t>
            </a:r>
          </a:p>
        </p:txBody>
      </p:sp>
    </p:spTree>
    <p:extLst>
      <p:ext uri="{BB962C8B-B14F-4D97-AF65-F5344CB8AC3E}">
        <p14:creationId xmlns:p14="http://schemas.microsoft.com/office/powerpoint/2010/main" val="26049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32" grpId="0" animBg="1"/>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0" y="533400"/>
            <a:ext cx="5791200" cy="19050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Cooperation as </a:t>
            </a:r>
            <a:r>
              <a:rPr lang="en-US" sz="2000" b="1" dirty="0">
                <a:solidFill>
                  <a:schemeClr val="tx1">
                    <a:lumMod val="65000"/>
                    <a:lumOff val="35000"/>
                  </a:schemeClr>
                </a:solidFill>
              </a:rPr>
              <a:t>Subconscious </a:t>
            </a:r>
          </a:p>
        </p:txBody>
      </p:sp>
      <p:sp>
        <p:nvSpPr>
          <p:cNvPr id="23" name="TextBox 22"/>
          <p:cNvSpPr txBox="1"/>
          <p:nvPr/>
        </p:nvSpPr>
        <p:spPr>
          <a:xfrm>
            <a:off x="2057400" y="609600"/>
            <a:ext cx="5638800" cy="1015663"/>
          </a:xfrm>
          <a:prstGeom prst="rect">
            <a:avLst/>
          </a:prstGeom>
          <a:noFill/>
          <a:effectLst/>
        </p:spPr>
        <p:txBody>
          <a:bodyPr wrap="square" rtlCol="0">
            <a:spAutoFit/>
          </a:bodyPr>
          <a:lstStyle/>
          <a:p>
            <a:r>
              <a:rPr lang="en-US" sz="2000" b="1" dirty="0" smtClean="0">
                <a:solidFill>
                  <a:schemeClr val="bg1"/>
                </a:solidFill>
              </a:rPr>
              <a:t>Why do some see it a duty to sacrifice themselves in order to help others succeed, or to pursue a greater goal?</a:t>
            </a:r>
            <a:endParaRPr lang="en-US" sz="2000" dirty="0">
              <a:solidFill>
                <a:schemeClr val="bg1"/>
              </a:solidFill>
            </a:endParaRPr>
          </a:p>
        </p:txBody>
      </p:sp>
      <p:pic>
        <p:nvPicPr>
          <p:cNvPr id="7170" name="Picture 2" descr="biohazard, danger, nuclea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19400"/>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76400" y="4114800"/>
            <a:ext cx="1600200" cy="323165"/>
          </a:xfrm>
          <a:prstGeom prst="rect">
            <a:avLst/>
          </a:prstGeom>
          <a:noFill/>
          <a:effectLst/>
        </p:spPr>
        <p:txBody>
          <a:bodyPr wrap="square" rtlCol="0">
            <a:spAutoFit/>
          </a:bodyPr>
          <a:lstStyle/>
          <a:p>
            <a:r>
              <a:rPr lang="en-US" sz="1500" dirty="0" smtClean="0"/>
              <a:t>Fukushima’s Gate</a:t>
            </a:r>
          </a:p>
        </p:txBody>
      </p:sp>
      <p:pic>
        <p:nvPicPr>
          <p:cNvPr id="2" name="Picture 1"/>
          <p:cNvPicPr>
            <a:picLocks noChangeAspect="1"/>
          </p:cNvPicPr>
          <p:nvPr/>
        </p:nvPicPr>
        <p:blipFill>
          <a:blip r:embed="rId3"/>
          <a:stretch>
            <a:fillRect/>
          </a:stretch>
        </p:blipFill>
        <p:spPr>
          <a:xfrm>
            <a:off x="3962400" y="2743200"/>
            <a:ext cx="1497380" cy="1371600"/>
          </a:xfrm>
          <a:prstGeom prst="rect">
            <a:avLst/>
          </a:prstGeom>
        </p:spPr>
      </p:pic>
      <p:sp>
        <p:nvSpPr>
          <p:cNvPr id="8" name="TextBox 7"/>
          <p:cNvSpPr txBox="1"/>
          <p:nvPr/>
        </p:nvSpPr>
        <p:spPr>
          <a:xfrm>
            <a:off x="4191000" y="4114800"/>
            <a:ext cx="1219200" cy="323165"/>
          </a:xfrm>
          <a:prstGeom prst="rect">
            <a:avLst/>
          </a:prstGeom>
          <a:noFill/>
          <a:effectLst/>
        </p:spPr>
        <p:txBody>
          <a:bodyPr wrap="square" rtlCol="0">
            <a:spAutoFit/>
          </a:bodyPr>
          <a:lstStyle/>
          <a:p>
            <a:r>
              <a:rPr lang="en-US" sz="1500" dirty="0" smtClean="0"/>
              <a:t>Open Source</a:t>
            </a:r>
          </a:p>
        </p:txBody>
      </p:sp>
      <p:sp>
        <p:nvSpPr>
          <p:cNvPr id="10" name="TextBox 9"/>
          <p:cNvSpPr txBox="1"/>
          <p:nvPr/>
        </p:nvSpPr>
        <p:spPr>
          <a:xfrm>
            <a:off x="1676400" y="4437965"/>
            <a:ext cx="1524000" cy="323165"/>
          </a:xfrm>
          <a:prstGeom prst="rect">
            <a:avLst/>
          </a:prstGeom>
          <a:noFill/>
          <a:effectLst/>
        </p:spPr>
        <p:txBody>
          <a:bodyPr wrap="square" rtlCol="0">
            <a:spAutoFit/>
          </a:bodyPr>
          <a:lstStyle/>
          <a:p>
            <a:r>
              <a:rPr lang="en-US" sz="1500" dirty="0" smtClean="0">
                <a:solidFill>
                  <a:schemeClr val="bg1">
                    <a:lumMod val="50000"/>
                  </a:schemeClr>
                </a:solidFill>
              </a:rPr>
              <a:t>Physical Sacrifice</a:t>
            </a:r>
          </a:p>
        </p:txBody>
      </p:sp>
      <p:sp>
        <p:nvSpPr>
          <p:cNvPr id="11" name="TextBox 10"/>
          <p:cNvSpPr txBox="1"/>
          <p:nvPr/>
        </p:nvSpPr>
        <p:spPr>
          <a:xfrm>
            <a:off x="3886200" y="4437965"/>
            <a:ext cx="1905000" cy="323165"/>
          </a:xfrm>
          <a:prstGeom prst="rect">
            <a:avLst/>
          </a:prstGeom>
          <a:noFill/>
          <a:effectLst/>
        </p:spPr>
        <p:txBody>
          <a:bodyPr wrap="square" rtlCol="0">
            <a:spAutoFit/>
          </a:bodyPr>
          <a:lstStyle/>
          <a:p>
            <a:r>
              <a:rPr lang="en-US" sz="1500" dirty="0" smtClean="0">
                <a:solidFill>
                  <a:schemeClr val="bg1">
                    <a:lumMod val="50000"/>
                  </a:schemeClr>
                </a:solidFill>
              </a:rPr>
              <a:t>Intellectual Donation</a:t>
            </a:r>
          </a:p>
        </p:txBody>
      </p:sp>
      <p:sp>
        <p:nvSpPr>
          <p:cNvPr id="12" name="TextBox 11"/>
          <p:cNvSpPr txBox="1"/>
          <p:nvPr/>
        </p:nvSpPr>
        <p:spPr>
          <a:xfrm>
            <a:off x="6248400" y="4114800"/>
            <a:ext cx="1600200" cy="323165"/>
          </a:xfrm>
          <a:prstGeom prst="rect">
            <a:avLst/>
          </a:prstGeom>
          <a:noFill/>
          <a:effectLst/>
        </p:spPr>
        <p:txBody>
          <a:bodyPr wrap="square" rtlCol="0">
            <a:spAutoFit/>
          </a:bodyPr>
          <a:lstStyle/>
          <a:p>
            <a:r>
              <a:rPr lang="en-US" sz="1500" dirty="0" smtClean="0"/>
              <a:t>Environmentalists</a:t>
            </a:r>
          </a:p>
        </p:txBody>
      </p:sp>
      <p:sp>
        <p:nvSpPr>
          <p:cNvPr id="13" name="TextBox 12"/>
          <p:cNvSpPr txBox="1"/>
          <p:nvPr/>
        </p:nvSpPr>
        <p:spPr>
          <a:xfrm>
            <a:off x="6477000" y="4419600"/>
            <a:ext cx="1295400" cy="323165"/>
          </a:xfrm>
          <a:prstGeom prst="rect">
            <a:avLst/>
          </a:prstGeom>
          <a:noFill/>
          <a:effectLst/>
        </p:spPr>
        <p:txBody>
          <a:bodyPr wrap="square" rtlCol="0">
            <a:spAutoFit/>
          </a:bodyPr>
          <a:lstStyle/>
          <a:p>
            <a:r>
              <a:rPr lang="en-US" sz="1500" dirty="0" smtClean="0">
                <a:solidFill>
                  <a:schemeClr val="bg1">
                    <a:lumMod val="50000"/>
                  </a:schemeClr>
                </a:solidFill>
              </a:rPr>
              <a:t>Career Focus </a:t>
            </a:r>
          </a:p>
        </p:txBody>
      </p:sp>
      <p:pic>
        <p:nvPicPr>
          <p:cNvPr id="4" name="Picture 3"/>
          <p:cNvPicPr>
            <a:picLocks noChangeAspect="1"/>
          </p:cNvPicPr>
          <p:nvPr/>
        </p:nvPicPr>
        <p:blipFill>
          <a:blip r:embed="rId4"/>
          <a:stretch>
            <a:fillRect/>
          </a:stretch>
        </p:blipFill>
        <p:spPr>
          <a:xfrm>
            <a:off x="6400800" y="2819400"/>
            <a:ext cx="1168400" cy="1168400"/>
          </a:xfrm>
          <a:prstGeom prst="rect">
            <a:avLst/>
          </a:prstGeom>
        </p:spPr>
      </p:pic>
      <p:sp>
        <p:nvSpPr>
          <p:cNvPr id="15" name="TextBox 14"/>
          <p:cNvSpPr txBox="1"/>
          <p:nvPr/>
        </p:nvSpPr>
        <p:spPr>
          <a:xfrm>
            <a:off x="2057400" y="5334000"/>
            <a:ext cx="5638800" cy="1015663"/>
          </a:xfrm>
          <a:prstGeom prst="rect">
            <a:avLst/>
          </a:prstGeom>
          <a:noFill/>
          <a:effectLst/>
        </p:spPr>
        <p:txBody>
          <a:bodyPr wrap="square" rtlCol="0">
            <a:spAutoFit/>
          </a:bodyPr>
          <a:lstStyle/>
          <a:p>
            <a:r>
              <a:rPr lang="en-US" sz="1500" dirty="0" smtClean="0">
                <a:solidFill>
                  <a:schemeClr val="tx1">
                    <a:lumMod val="75000"/>
                    <a:lumOff val="25000"/>
                  </a:schemeClr>
                </a:solidFill>
              </a:rPr>
              <a:t>Everyday we see examples of individuals among us that rise up and sacrifice themselves, donate their knowledge, or their career in pursuit that does not maximize their wealth as an individual, but rather, increases the quality of life of the whole</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172333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1000"/>
                                        <p:tgtEl>
                                          <p:spTgt spid="4"/>
                                        </p:tgtEl>
                                      </p:cBhvr>
                                    </p:animEffect>
                                    <p:anim calcmode="lin" valueType="num">
                                      <p:cBhvr>
                                        <p:cTn id="55" dur="1000" fill="hold"/>
                                        <p:tgtEl>
                                          <p:spTgt spid="4"/>
                                        </p:tgtEl>
                                        <p:attrNameLst>
                                          <p:attrName>ppt_x</p:attrName>
                                        </p:attrNameLst>
                                      </p:cBhvr>
                                      <p:tavLst>
                                        <p:tav tm="0">
                                          <p:val>
                                            <p:strVal val="#ppt_x"/>
                                          </p:val>
                                        </p:tav>
                                        <p:tav tm="100000">
                                          <p:val>
                                            <p:strVal val="#ppt_x"/>
                                          </p:val>
                                        </p:tav>
                                      </p:tavLst>
                                    </p:anim>
                                    <p:anim calcmode="lin" valueType="num">
                                      <p:cBhvr>
                                        <p:cTn id="5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8"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smtClean="0">
                <a:solidFill>
                  <a:srgbClr val="008000"/>
                </a:solidFill>
              </a:rPr>
              <a:t>Cooperation</a:t>
            </a:r>
            <a:r>
              <a:rPr lang="en-US" sz="2000" dirty="0" smtClean="0"/>
              <a:t> </a:t>
            </a:r>
            <a:r>
              <a:rPr lang="en-US" sz="2000" b="1" dirty="0" smtClean="0">
                <a:solidFill>
                  <a:schemeClr val="tx1">
                    <a:lumMod val="65000"/>
                    <a:lumOff val="35000"/>
                  </a:schemeClr>
                </a:solidFill>
              </a:rPr>
              <a:t>/ Prisoner's Dilemma</a:t>
            </a:r>
            <a:endParaRPr lang="en-US" sz="2000" b="1" dirty="0">
              <a:solidFill>
                <a:schemeClr val="tx1">
                  <a:lumMod val="65000"/>
                  <a:lumOff val="35000"/>
                </a:schemeClr>
              </a:solidFill>
            </a:endParaRPr>
          </a:p>
        </p:txBody>
      </p:sp>
      <p:sp>
        <p:nvSpPr>
          <p:cNvPr id="6" name="Rectangle 5"/>
          <p:cNvSpPr/>
          <p:nvPr/>
        </p:nvSpPr>
        <p:spPr>
          <a:xfrm>
            <a:off x="1905000" y="533400"/>
            <a:ext cx="5791200" cy="17526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7400" y="609600"/>
            <a:ext cx="5638800" cy="1015663"/>
          </a:xfrm>
          <a:prstGeom prst="rect">
            <a:avLst/>
          </a:prstGeom>
          <a:noFill/>
          <a:effectLst/>
        </p:spPr>
        <p:txBody>
          <a:bodyPr wrap="square" rtlCol="0">
            <a:spAutoFit/>
          </a:bodyPr>
          <a:lstStyle/>
          <a:p>
            <a:r>
              <a:rPr lang="en-US" sz="2000" b="1" dirty="0" smtClean="0">
                <a:solidFill>
                  <a:schemeClr val="bg1"/>
                </a:solidFill>
              </a:rPr>
              <a:t>Prisoner's Dilemma – A way to simulate the results of collaboration versus defection on a set of individuals or community</a:t>
            </a:r>
            <a:endParaRPr lang="en-US" sz="2000" dirty="0">
              <a:solidFill>
                <a:schemeClr val="bg1"/>
              </a:solidFill>
            </a:endParaRPr>
          </a:p>
        </p:txBody>
      </p:sp>
      <p:pic>
        <p:nvPicPr>
          <p:cNvPr id="8194" name="Picture 2" descr="https://encrypted-tbn2.gstatic.com/images?q=tbn:ANd9GcREDLQKlNS6nBkIXc78A_9aH5I8uGZL3icGJRXVzV-huzxDVZW1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5302250" cy="388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Fives Types</a:t>
            </a:r>
            <a:endParaRPr lang="en-US" sz="2000" b="1" dirty="0">
              <a:solidFill>
                <a:schemeClr val="tx1">
                  <a:lumMod val="65000"/>
                  <a:lumOff val="35000"/>
                </a:schemeClr>
              </a:solidFill>
            </a:endParaRPr>
          </a:p>
        </p:txBody>
      </p:sp>
      <p:sp>
        <p:nvSpPr>
          <p:cNvPr id="4" name="Rectangle 3"/>
          <p:cNvSpPr/>
          <p:nvPr/>
        </p:nvSpPr>
        <p:spPr>
          <a:xfrm>
            <a:off x="1905000" y="533400"/>
            <a:ext cx="5791200" cy="12192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707886"/>
          </a:xfrm>
          <a:prstGeom prst="rect">
            <a:avLst/>
          </a:prstGeom>
          <a:noFill/>
          <a:effectLst/>
        </p:spPr>
        <p:txBody>
          <a:bodyPr wrap="square" rtlCol="0">
            <a:spAutoFit/>
          </a:bodyPr>
          <a:lstStyle/>
          <a:p>
            <a:r>
              <a:rPr lang="en-US" sz="2000" b="1" dirty="0" smtClean="0">
                <a:solidFill>
                  <a:schemeClr val="bg1"/>
                </a:solidFill>
              </a:rPr>
              <a:t>Nowak in “Evolution of Cooperation” summarizes five types of collaboration that appear in evolution</a:t>
            </a:r>
            <a:endParaRPr lang="en-US" sz="2000" dirty="0">
              <a:solidFill>
                <a:schemeClr val="bg1"/>
              </a:solidFill>
            </a:endParaRPr>
          </a:p>
        </p:txBody>
      </p:sp>
      <p:graphicFrame>
        <p:nvGraphicFramePr>
          <p:cNvPr id="2" name="Diagram 1"/>
          <p:cNvGraphicFramePr/>
          <p:nvPr>
            <p:extLst>
              <p:ext uri="{D42A27DB-BD31-4B8C-83A1-F6EECF244321}">
                <p14:modId xmlns:p14="http://schemas.microsoft.com/office/powerpoint/2010/main" val="2466754342"/>
              </p:ext>
            </p:extLst>
          </p:nvPr>
        </p:nvGraphicFramePr>
        <p:xfrm>
          <a:off x="685800" y="1897039"/>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avatar, devil, evil, green, monster, vampir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1336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1336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encrypted-tbn1.gstatic.com/images?q=tbn:ANd9GcSmwGLrdG0OpWeBd3Hhx6zJ_-sTp-G6v36hoVmxpaJhJnlReqeEuA"/>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14159" b="83282" l="21039" r="80970">
                        <a14:foregroundMark x1="32271" y1="26368" x2="32271" y2="26368"/>
                      </a14:backgroundRemoval>
                    </a14:imgEffect>
                  </a14:imgLayer>
                </a14:imgProps>
              </a:ext>
              <a:ext uri="{28A0092B-C50C-407E-A947-70E740481C1C}">
                <a14:useLocalDpi xmlns:a14="http://schemas.microsoft.com/office/drawing/2010/main" val="0"/>
              </a:ext>
            </a:extLst>
          </a:blip>
          <a:srcRect l="13548" t="5519" r="11539" b="8078"/>
          <a:stretch/>
        </p:blipFill>
        <p:spPr bwMode="auto">
          <a:xfrm rot="17308636">
            <a:off x="8156067" y="2031371"/>
            <a:ext cx="795893" cy="735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64, animals, brown, face, gnome, monkey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38862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eos, people, users ic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0" y="3962400"/>
            <a:ext cx="533400" cy="53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Direct Reciprocity</a:t>
            </a:r>
            <a:endParaRPr lang="en-US" sz="2000" b="1" dirty="0">
              <a:solidFill>
                <a:schemeClr val="tx1">
                  <a:lumMod val="65000"/>
                  <a:lumOff val="35000"/>
                </a:schemeClr>
              </a:solidFill>
            </a:endParaRPr>
          </a:p>
        </p:txBody>
      </p:sp>
      <p:sp>
        <p:nvSpPr>
          <p:cNvPr id="4" name="Rectangle 3"/>
          <p:cNvSpPr/>
          <p:nvPr/>
        </p:nvSpPr>
        <p:spPr>
          <a:xfrm>
            <a:off x="1905000" y="533400"/>
            <a:ext cx="5791200" cy="10668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707886"/>
          </a:xfrm>
          <a:prstGeom prst="rect">
            <a:avLst/>
          </a:prstGeom>
          <a:noFill/>
          <a:effectLst/>
        </p:spPr>
        <p:txBody>
          <a:bodyPr wrap="square" rtlCol="0">
            <a:spAutoFit/>
          </a:bodyPr>
          <a:lstStyle/>
          <a:p>
            <a:r>
              <a:rPr lang="en-US" sz="2000" b="1" dirty="0" smtClean="0">
                <a:solidFill>
                  <a:schemeClr val="bg1"/>
                </a:solidFill>
              </a:rPr>
              <a:t>Direct Reciprocity – “I scratch your back, you scratch my back soon…”</a:t>
            </a:r>
            <a:endParaRPr lang="en-US" sz="2000" dirty="0">
              <a:solidFill>
                <a:schemeClr val="bg1"/>
              </a:solidFill>
            </a:endParaRPr>
          </a:p>
        </p:txBody>
      </p:sp>
      <p:pic>
        <p:nvPicPr>
          <p:cNvPr id="1026" name="Picture 2" descr="avatar, devil, evil, green, monster, vampir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17510" y="2057400"/>
            <a:ext cx="5638800" cy="2862322"/>
          </a:xfrm>
          <a:prstGeom prst="rect">
            <a:avLst/>
          </a:prstGeom>
          <a:noFill/>
          <a:effectLst/>
        </p:spPr>
        <p:txBody>
          <a:bodyPr wrap="square" rtlCol="0">
            <a:spAutoFit/>
          </a:bodyPr>
          <a:lstStyle/>
          <a:p>
            <a:r>
              <a:rPr lang="en-US" sz="2000" dirty="0" smtClean="0"/>
              <a:t>“The vampires live in stable groups and return to the roost every day after hunting, so group members routinely encounter one another.</a:t>
            </a:r>
          </a:p>
          <a:p>
            <a:endParaRPr lang="en-US" sz="2000" dirty="0" smtClean="0"/>
          </a:p>
          <a:p>
            <a:r>
              <a:rPr lang="en-US" sz="2000" dirty="0" smtClean="0"/>
              <a:t>Studies have shown that the bats remember which bats have helped them in times of need, and when the day comes that the generous bat finds itself in need of food, the bat it helped earlier is likely to return the favor.”</a:t>
            </a:r>
          </a:p>
        </p:txBody>
      </p:sp>
    </p:spTree>
    <p:extLst>
      <p:ext uri="{BB962C8B-B14F-4D97-AF65-F5344CB8AC3E}">
        <p14:creationId xmlns:p14="http://schemas.microsoft.com/office/powerpoint/2010/main" val="39951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Spatial Selection</a:t>
            </a:r>
            <a:endParaRPr lang="en-US" sz="2000" b="1" dirty="0">
              <a:solidFill>
                <a:schemeClr val="tx1">
                  <a:lumMod val="65000"/>
                  <a:lumOff val="35000"/>
                </a:schemeClr>
              </a:solidFill>
            </a:endParaRPr>
          </a:p>
        </p:txBody>
      </p:sp>
      <p:sp>
        <p:nvSpPr>
          <p:cNvPr id="4" name="Rectangle 3"/>
          <p:cNvSpPr/>
          <p:nvPr/>
        </p:nvSpPr>
        <p:spPr>
          <a:xfrm>
            <a:off x="1905000" y="533400"/>
            <a:ext cx="5791200" cy="10668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707886"/>
          </a:xfrm>
          <a:prstGeom prst="rect">
            <a:avLst/>
          </a:prstGeom>
          <a:noFill/>
          <a:effectLst/>
        </p:spPr>
        <p:txBody>
          <a:bodyPr wrap="square" rtlCol="0">
            <a:spAutoFit/>
          </a:bodyPr>
          <a:lstStyle/>
          <a:p>
            <a:r>
              <a:rPr lang="en-US" sz="2000" b="1" dirty="0" smtClean="0">
                <a:solidFill>
                  <a:schemeClr val="bg1"/>
                </a:solidFill>
              </a:rPr>
              <a:t>Spatial Selection – Groups of cooperators can beat defectors in a population</a:t>
            </a:r>
            <a:endParaRPr lang="en-US" sz="2000" dirty="0">
              <a:solidFill>
                <a:schemeClr val="bg1"/>
              </a:solidFill>
            </a:endParaRPr>
          </a:p>
        </p:txBody>
      </p:sp>
      <p:sp>
        <p:nvSpPr>
          <p:cNvPr id="7" name="TextBox 6"/>
          <p:cNvSpPr txBox="1"/>
          <p:nvPr/>
        </p:nvSpPr>
        <p:spPr>
          <a:xfrm>
            <a:off x="1917510" y="2057400"/>
            <a:ext cx="5638800" cy="2862322"/>
          </a:xfrm>
          <a:prstGeom prst="rect">
            <a:avLst/>
          </a:prstGeom>
          <a:noFill/>
          <a:effectLst/>
        </p:spPr>
        <p:txBody>
          <a:bodyPr wrap="square" rtlCol="0">
            <a:spAutoFit/>
          </a:bodyPr>
          <a:lstStyle/>
          <a:p>
            <a:r>
              <a:rPr lang="en-US" sz="2000" dirty="0" smtClean="0"/>
              <a:t>Yeast in populations can be described as cooperators and defectors. Cooperators generate an enzyme that helps digest foods. Defectors do not create these enzymes, but do use them.</a:t>
            </a:r>
          </a:p>
          <a:p>
            <a:endParaRPr lang="en-US" sz="2000" dirty="0" smtClean="0"/>
          </a:p>
          <a:p>
            <a:r>
              <a:rPr lang="en-US" sz="2000" dirty="0" smtClean="0"/>
              <a:t>“Among yeast grown in well-mixed populations defectors prevail. In populations with clumps of cooperators and defectors, in contrast, the cooperators won out.”</a:t>
            </a:r>
          </a:p>
        </p:txBody>
      </p:sp>
      <p:pic>
        <p:nvPicPr>
          <p:cNvPr id="2050" name="Picture 2" desc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96" y="2084696"/>
            <a:ext cx="963304" cy="96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76200" y="0"/>
            <a:ext cx="6858000" cy="457200"/>
          </a:xfrm>
        </p:spPr>
        <p:txBody>
          <a:bodyPr>
            <a:normAutofit/>
          </a:bodyPr>
          <a:lstStyle/>
          <a:p>
            <a:pPr algn="l"/>
            <a:r>
              <a:rPr lang="en-US" sz="2000" b="1" dirty="0">
                <a:solidFill>
                  <a:srgbClr val="008000"/>
                </a:solidFill>
              </a:rPr>
              <a:t>Cooperation</a:t>
            </a:r>
            <a:r>
              <a:rPr lang="en-US" sz="2000" dirty="0"/>
              <a:t> </a:t>
            </a:r>
            <a:r>
              <a:rPr lang="en-US" sz="2000" b="1" dirty="0" smtClean="0">
                <a:solidFill>
                  <a:schemeClr val="tx1">
                    <a:lumMod val="65000"/>
                    <a:lumOff val="35000"/>
                  </a:schemeClr>
                </a:solidFill>
              </a:rPr>
              <a:t>/ Kin Selection</a:t>
            </a:r>
            <a:endParaRPr lang="en-US" sz="2000" b="1" dirty="0">
              <a:solidFill>
                <a:schemeClr val="tx1">
                  <a:lumMod val="65000"/>
                  <a:lumOff val="35000"/>
                </a:schemeClr>
              </a:solidFill>
            </a:endParaRPr>
          </a:p>
        </p:txBody>
      </p:sp>
      <p:sp>
        <p:nvSpPr>
          <p:cNvPr id="4" name="Rectangle 3"/>
          <p:cNvSpPr/>
          <p:nvPr/>
        </p:nvSpPr>
        <p:spPr>
          <a:xfrm>
            <a:off x="1905000" y="533400"/>
            <a:ext cx="5791200" cy="1066800"/>
          </a:xfrm>
          <a:prstGeom prst="rect">
            <a:avLst/>
          </a:prstGeom>
          <a:gradFill>
            <a:gsLst>
              <a:gs pos="0">
                <a:schemeClr val="accent1">
                  <a:shade val="93000"/>
                  <a:satMod val="130000"/>
                  <a:alpha val="0"/>
                </a:schemeClr>
              </a:gs>
              <a:gs pos="100000">
                <a:schemeClr val="tx1">
                  <a:lumMod val="50000"/>
                  <a:lumOff val="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609600"/>
            <a:ext cx="5638800" cy="707886"/>
          </a:xfrm>
          <a:prstGeom prst="rect">
            <a:avLst/>
          </a:prstGeom>
          <a:noFill/>
          <a:effectLst/>
        </p:spPr>
        <p:txBody>
          <a:bodyPr wrap="square" rtlCol="0">
            <a:spAutoFit/>
          </a:bodyPr>
          <a:lstStyle/>
          <a:p>
            <a:r>
              <a:rPr lang="en-US" sz="2000" b="1" dirty="0" smtClean="0">
                <a:solidFill>
                  <a:schemeClr val="bg1"/>
                </a:solidFill>
              </a:rPr>
              <a:t>Kin Selection –  Individuals sharing genes sacrifice for one another</a:t>
            </a:r>
            <a:endParaRPr lang="en-US" sz="2000" dirty="0">
              <a:solidFill>
                <a:schemeClr val="bg1"/>
              </a:solidFill>
            </a:endParaRPr>
          </a:p>
        </p:txBody>
      </p:sp>
      <p:sp>
        <p:nvSpPr>
          <p:cNvPr id="7" name="TextBox 6"/>
          <p:cNvSpPr txBox="1"/>
          <p:nvPr/>
        </p:nvSpPr>
        <p:spPr>
          <a:xfrm>
            <a:off x="1917510" y="2057400"/>
            <a:ext cx="5638800" cy="2246769"/>
          </a:xfrm>
          <a:prstGeom prst="rect">
            <a:avLst/>
          </a:prstGeom>
          <a:noFill/>
          <a:effectLst/>
        </p:spPr>
        <p:txBody>
          <a:bodyPr wrap="square" rtlCol="0">
            <a:spAutoFit/>
          </a:bodyPr>
          <a:lstStyle/>
          <a:p>
            <a:r>
              <a:rPr lang="en-US" sz="2000" dirty="0" smtClean="0"/>
              <a:t>“Although one may be reducing one’s own direct reproductive fitness by assisting a relative in need, one is still fostering the spread of those genes the helper shares with recipients”</a:t>
            </a:r>
          </a:p>
          <a:p>
            <a:endParaRPr lang="en-US" sz="2000" dirty="0"/>
          </a:p>
          <a:p>
            <a:r>
              <a:rPr lang="en-US" sz="2000" dirty="0" smtClean="0"/>
              <a:t>“I will jump into the river to save two brothers or eight cousins” -- Haldane</a:t>
            </a:r>
          </a:p>
        </p:txBody>
      </p:sp>
      <p:pic>
        <p:nvPicPr>
          <p:cNvPr id="3076" name="Picture 4" descr="https://encrypted-tbn1.gstatic.com/images?q=tbn:ANd9GcSmwGLrdG0OpWeBd3Hhx6zJ_-sTp-G6v36hoVmxpaJhJnlReqeEuA"/>
          <p:cNvPicPr>
            <a:picLocks noChangeAspect="1" noChangeArrowheads="1"/>
          </p:cNvPicPr>
          <p:nvPr/>
        </p:nvPicPr>
        <p:blipFill rotWithShape="1">
          <a:blip r:embed="rId2">
            <a:extLst>
              <a:ext uri="{28A0092B-C50C-407E-A947-70E740481C1C}">
                <a14:useLocalDpi xmlns:a14="http://schemas.microsoft.com/office/drawing/2010/main" val="0"/>
              </a:ext>
            </a:extLst>
          </a:blip>
          <a:srcRect l="13548" t="5519" r="11539" b="8078"/>
          <a:stretch/>
        </p:blipFill>
        <p:spPr bwMode="auto">
          <a:xfrm>
            <a:off x="373200" y="2033516"/>
            <a:ext cx="1263393" cy="116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9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1120</Words>
  <Application>Microsoft Office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Cooperation / Cooperation as Subconscious </vt:lpstr>
      <vt:lpstr>Cooperation / Prisoner's Dilemma</vt:lpstr>
      <vt:lpstr>Cooperation / Fives Types</vt:lpstr>
      <vt:lpstr>Cooperation / Direct Reciprocity</vt:lpstr>
      <vt:lpstr>Cooperation / Spatial Selection</vt:lpstr>
      <vt:lpstr>Cooperation / Kin Selection</vt:lpstr>
      <vt:lpstr>Cooperation / Indirect Reciprocity</vt:lpstr>
      <vt:lpstr>Cooperation / Group Selection</vt:lpstr>
      <vt:lpstr>Cooperation / Humans &amp; Cooperation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Tree.st</dc:title>
  <dc:creator>Omid</dc:creator>
  <cp:lastModifiedBy>Omid</cp:lastModifiedBy>
  <cp:revision>163</cp:revision>
  <dcterms:created xsi:type="dcterms:W3CDTF">2006-08-16T00:00:00Z</dcterms:created>
  <dcterms:modified xsi:type="dcterms:W3CDTF">2012-11-25T20:46:49Z</dcterms:modified>
</cp:coreProperties>
</file>