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81813" cy="92964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5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5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5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5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1E1E"/>
    <a:srgbClr val="4B4B4B"/>
    <a:srgbClr val="C8C8C8"/>
    <a:srgbClr val="FF3232"/>
    <a:srgbClr val="E1B4B4"/>
    <a:srgbClr val="EAEAEA"/>
    <a:srgbClr val="FFFFB3"/>
    <a:srgbClr val="FFFFD1"/>
    <a:srgbClr val="FFFF99"/>
    <a:srgbClr val="FEFD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4" autoAdjust="0"/>
    <p:restoredTop sz="95767"/>
  </p:normalViewPr>
  <p:slideViewPr>
    <p:cSldViewPr>
      <p:cViewPr varScale="1">
        <p:scale>
          <a:sx n="44" d="100"/>
          <a:sy n="44" d="100"/>
        </p:scale>
        <p:origin x="3928" y="32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0FA56-9E0D-854B-AF7A-FAC2E6A2169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6C010-EEDE-4048-AA91-D18C090DB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6C010-EEDE-4048-AA91-D18C090DBA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1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18" y="10226279"/>
            <a:ext cx="37308368" cy="7055644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34" y="18653522"/>
            <a:ext cx="30725532" cy="8412956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92635E1-84E5-4F13-B43E-37D2FAED0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5025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60A6F3F-9C8B-44CE-BED2-1CF419330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466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8" y="1318022"/>
            <a:ext cx="9876367" cy="28088034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2867" y="1318022"/>
            <a:ext cx="29425900" cy="28088034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36F67EB-EDCF-4E87-986D-D9362CB4B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277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D3195DB-34A1-4119-A215-F62A5FE64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339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2644"/>
            <a:ext cx="37308368" cy="6538913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1744"/>
            <a:ext cx="37308368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0D09999-C139-4E94-B477-200ECFECF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933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2867" y="7680722"/>
            <a:ext cx="19651132" cy="21725334"/>
          </a:xfrm>
        </p:spPr>
        <p:txBody>
          <a:bodyPr/>
          <a:lstStyle>
            <a:defPPr>
              <a:defRPr kern="1200" smtId="4294967295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7200" y="7680722"/>
            <a:ext cx="19651132" cy="21725334"/>
          </a:xfrm>
        </p:spPr>
        <p:txBody>
          <a:bodyPr/>
          <a:lstStyle>
            <a:defPPr>
              <a:defRPr kern="1200" smtId="4294967295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5CC60876-B1C0-4410-8573-5412B5191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169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985" y="1318022"/>
            <a:ext cx="39501232" cy="54864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985" y="7368778"/>
            <a:ext cx="19392900" cy="3070622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985" y="10439401"/>
            <a:ext cx="19392900" cy="18966656"/>
          </a:xfrm>
        </p:spPr>
        <p:txBody>
          <a:bodyPr/>
          <a:lstStyle>
            <a:defPPr>
              <a:defRPr kern="1200" smtId="4294967295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968" y="7368778"/>
            <a:ext cx="19399252" cy="3070622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968" y="10439401"/>
            <a:ext cx="19399252" cy="18966656"/>
          </a:xfrm>
        </p:spPr>
        <p:txBody>
          <a:bodyPr/>
          <a:lstStyle>
            <a:defPPr>
              <a:defRPr kern="1200" smtId="4294967295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5C81FEE9-9B80-4F2A-956D-065E37A727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3190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3015E0EE-8FC2-494C-80EA-877234696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489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DFD8BC5-FEAE-4CD8-9AC4-640BB6EAE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1282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985" y="1310879"/>
            <a:ext cx="14439900" cy="557807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818" y="1310878"/>
            <a:ext cx="24536400" cy="28095178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985" y="6888956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54B659F8-F290-4B1F-9DE5-08C57403E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364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134" y="23043356"/>
            <a:ext cx="26335568" cy="27193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134" y="2940844"/>
            <a:ext cx="26335568" cy="1975128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134" y="25762744"/>
            <a:ext cx="26335568" cy="3863579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BEE6216-8EDC-47E6-B758-9DADFEBD37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823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2867" y="1318022"/>
            <a:ext cx="3950546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2867" y="7680722"/>
            <a:ext cx="39505468" cy="2172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2867" y="29977556"/>
            <a:ext cx="1024466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3292079">
              <a:defRPr sz="5025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4468" y="29977556"/>
            <a:ext cx="1390226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3292079">
              <a:defRPr sz="5025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3668" y="29977556"/>
            <a:ext cx="1024466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3292079">
              <a:defRPr sz="5025">
                <a:latin typeface="Arial" pitchFamily="34" charset="0"/>
              </a:defRPr>
            </a:lvl1pPr>
          </a:lstStyle>
          <a:p>
            <a:pPr>
              <a:defRPr/>
            </a:pPr>
            <a:fld id="{2E84C739-9377-45E7-B2FE-AF118EBE9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pragmaticgraphite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3292079" rtl="0" eaLnBrk="0" fontAlgn="base" hangingPunct="0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292079" rtl="0" eaLnBrk="0" fontAlgn="base" hangingPunct="0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Arial" pitchFamily="34" charset="0"/>
        </a:defRPr>
      </a:lvl2pPr>
      <a:lvl3pPr algn="ctr" defTabSz="3292079" rtl="0" eaLnBrk="0" fontAlgn="base" hangingPunct="0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Arial" pitchFamily="34" charset="0"/>
        </a:defRPr>
      </a:lvl3pPr>
      <a:lvl4pPr algn="ctr" defTabSz="3292079" rtl="0" eaLnBrk="0" fontAlgn="base" hangingPunct="0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Arial" pitchFamily="34" charset="0"/>
        </a:defRPr>
      </a:lvl4pPr>
      <a:lvl5pPr algn="ctr" defTabSz="3292079" rtl="0" eaLnBrk="0" fontAlgn="base" hangingPunct="0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Arial" pitchFamily="34" charset="0"/>
        </a:defRPr>
      </a:lvl5pPr>
      <a:lvl6pPr marL="342900" algn="ctr" defTabSz="3292079" rtl="0" fontAlgn="base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Arial" pitchFamily="34" charset="0"/>
        </a:defRPr>
      </a:lvl6pPr>
      <a:lvl7pPr marL="685800" algn="ctr" defTabSz="3292079" rtl="0" fontAlgn="base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Arial" pitchFamily="34" charset="0"/>
        </a:defRPr>
      </a:lvl7pPr>
      <a:lvl8pPr marL="1028700" algn="ctr" defTabSz="3292079" rtl="0" fontAlgn="base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Arial" pitchFamily="34" charset="0"/>
        </a:defRPr>
      </a:lvl8pPr>
      <a:lvl9pPr marL="1371600" algn="ctr" defTabSz="3292079" rtl="0" fontAlgn="base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Arial" pitchFamily="34" charset="0"/>
        </a:defRPr>
      </a:lvl9pPr>
    </p:titleStyle>
    <p:bodyStyle>
      <a:defPPr>
        <a:defRPr kern="1200" smtId="4294967295"/>
      </a:defPPr>
      <a:lvl1pPr marL="1233488" indent="-1233488" algn="l" defTabSz="3292079" rtl="0" eaLnBrk="0" fontAlgn="base" hangingPunct="0">
        <a:spcBef>
          <a:spcPct val="20000"/>
        </a:spcBef>
        <a:spcAft>
          <a:spcPct val="0"/>
        </a:spcAft>
        <a:buChar char="•"/>
        <a:defRPr sz="11550">
          <a:solidFill>
            <a:schemeClr val="tx1"/>
          </a:solidFill>
          <a:latin typeface="+mn-lt"/>
          <a:ea typeface="+mn-ea"/>
          <a:cs typeface="+mn-cs"/>
        </a:defRPr>
      </a:lvl1pPr>
      <a:lvl2pPr marL="2675335" indent="-1028700" algn="l" defTabSz="3292079" rtl="0" eaLnBrk="0" fontAlgn="base" hangingPunct="0">
        <a:spcBef>
          <a:spcPct val="20000"/>
        </a:spcBef>
        <a:spcAft>
          <a:spcPct val="0"/>
        </a:spcAft>
        <a:buChar char="–"/>
        <a:defRPr sz="10125">
          <a:solidFill>
            <a:schemeClr val="tx1"/>
          </a:solidFill>
          <a:latin typeface="+mn-lt"/>
        </a:defRPr>
      </a:lvl2pPr>
      <a:lvl3pPr marL="4114800" indent="-822722" algn="l" defTabSz="3292079" rtl="0" eaLnBrk="0" fontAlgn="base" hangingPunct="0">
        <a:spcBef>
          <a:spcPct val="20000"/>
        </a:spcBef>
        <a:spcAft>
          <a:spcPct val="0"/>
        </a:spcAft>
        <a:buChar char="•"/>
        <a:defRPr sz="8700">
          <a:solidFill>
            <a:schemeClr val="tx1"/>
          </a:solidFill>
          <a:latin typeface="+mn-lt"/>
        </a:defRPr>
      </a:lvl3pPr>
      <a:lvl4pPr marL="5761435" indent="-822722" algn="l" defTabSz="3292079" rtl="0" eaLnBrk="0" fontAlgn="base" hangingPunct="0">
        <a:spcBef>
          <a:spcPct val="20000"/>
        </a:spcBef>
        <a:spcAft>
          <a:spcPct val="0"/>
        </a:spcAft>
        <a:buChar char="–"/>
        <a:defRPr sz="7200">
          <a:solidFill>
            <a:schemeClr val="tx1"/>
          </a:solidFill>
          <a:latin typeface="+mn-lt"/>
        </a:defRPr>
      </a:lvl4pPr>
      <a:lvl5pPr marL="7406879" indent="-822722" algn="l" defTabSz="3292079" rtl="0" eaLnBrk="0" fontAlgn="base" hangingPunct="0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</a:defRPr>
      </a:lvl5pPr>
      <a:lvl6pPr marL="7749779" indent="-822722" algn="l" defTabSz="3292079" rtl="0" fontAlgn="base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</a:defRPr>
      </a:lvl6pPr>
      <a:lvl7pPr marL="8092679" indent="-822722" algn="l" defTabSz="3292079" rtl="0" fontAlgn="base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</a:defRPr>
      </a:lvl7pPr>
      <a:lvl8pPr marL="8435579" indent="-822722" algn="l" defTabSz="3292079" rtl="0" fontAlgn="base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</a:defRPr>
      </a:lvl8pPr>
      <a:lvl9pPr marL="8778479" indent="-822722" algn="l" defTabSz="3292079" rtl="0" fontAlgn="base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inyurl.com/yydpvlq3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F2F82DA-ED7B-4BDE-9EED-3BB1F8DACB64}"/>
              </a:ext>
            </a:extLst>
          </p:cNvPr>
          <p:cNvSpPr txBox="1"/>
          <p:nvPr/>
        </p:nvSpPr>
        <p:spPr>
          <a:xfrm>
            <a:off x="5410200" y="168045"/>
            <a:ext cx="32417468" cy="14928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8800" dirty="0" err="1">
                <a:solidFill>
                  <a:schemeClr val="tx1"/>
                </a:solidFill>
                <a:latin typeface="Times" pitchFamily="2" charset="0"/>
              </a:rPr>
              <a:t>BidWork</a:t>
            </a:r>
            <a:r>
              <a:rPr lang="en-US" sz="8800" dirty="0">
                <a:solidFill>
                  <a:schemeClr val="tx1"/>
                </a:solidFill>
                <a:latin typeface="Times" pitchFamily="2" charset="0"/>
              </a:rPr>
              <a:t>: A Bidding Website for Common Shared Resources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610415D0-7E26-42B1-B5B0-E2EFA85D580A}"/>
              </a:ext>
            </a:extLst>
          </p:cNvPr>
          <p:cNvSpPr txBox="1"/>
          <p:nvPr/>
        </p:nvSpPr>
        <p:spPr>
          <a:xfrm>
            <a:off x="3330934" y="1501024"/>
            <a:ext cx="36576000" cy="162506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800" dirty="0">
                <a:solidFill>
                  <a:schemeClr val="tx1"/>
                </a:solidFill>
                <a:latin typeface="Time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Mounika </a:t>
            </a:r>
            <a:r>
              <a:rPr lang="en-US" sz="4800" dirty="0" err="1">
                <a:solidFill>
                  <a:schemeClr val="tx1"/>
                </a:solidFill>
                <a:latin typeface="Time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Kunduru</a:t>
            </a:r>
            <a:r>
              <a:rPr lang="en-US" sz="4800" dirty="0">
                <a:solidFill>
                  <a:schemeClr val="tx1"/>
                </a:solidFill>
                <a:latin typeface="Time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4800" dirty="0" err="1">
                <a:solidFill>
                  <a:schemeClr val="tx1"/>
                </a:solidFill>
                <a:latin typeface="Time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Sorush</a:t>
            </a:r>
            <a:r>
              <a:rPr lang="en-US" sz="4800" dirty="0">
                <a:solidFill>
                  <a:schemeClr val="tx1"/>
                </a:solidFill>
                <a:latin typeface="Time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ime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Omidvar</a:t>
            </a:r>
            <a:r>
              <a:rPr lang="en-US" sz="4800" dirty="0">
                <a:solidFill>
                  <a:schemeClr val="tx1"/>
                </a:solidFill>
                <a:latin typeface="Time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4800" dirty="0" err="1">
                <a:solidFill>
                  <a:schemeClr val="tx1"/>
                </a:solidFill>
                <a:latin typeface="Time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Shrinath</a:t>
            </a:r>
            <a:r>
              <a:rPr lang="en-US" sz="4800" dirty="0">
                <a:solidFill>
                  <a:schemeClr val="tx1"/>
                </a:solidFill>
                <a:latin typeface="Time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ime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Prahalathan</a:t>
            </a:r>
            <a:r>
              <a:rPr lang="en-US" sz="4800" dirty="0">
                <a:solidFill>
                  <a:schemeClr val="tx1"/>
                </a:solidFill>
                <a:latin typeface="Time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4800" dirty="0" err="1">
                <a:solidFill>
                  <a:schemeClr val="tx1"/>
                </a:solidFill>
                <a:latin typeface="Time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Hooman</a:t>
            </a:r>
            <a:r>
              <a:rPr lang="en-US" sz="4800" dirty="0">
                <a:solidFill>
                  <a:schemeClr val="tx1"/>
                </a:solidFill>
                <a:latin typeface="Time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ime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Sajjadi</a:t>
            </a:r>
            <a:r>
              <a:rPr lang="en-US" sz="4800" dirty="0">
                <a:solidFill>
                  <a:schemeClr val="tx1"/>
                </a:solidFill>
                <a:latin typeface="Time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</a:p>
          <a:p>
            <a:pPr algn="ctr">
              <a:defRPr/>
            </a:pPr>
            <a:r>
              <a:rPr lang="en-US" sz="4800" dirty="0">
                <a:solidFill>
                  <a:schemeClr val="tx1"/>
                </a:solidFill>
                <a:latin typeface="Time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Rahul Sridhar, Ruben Alejandro Lopez Villalobos, Zhenyu Wu</a:t>
            </a:r>
            <a:endParaRPr lang="en-US" sz="4800" baseline="30000" dirty="0">
              <a:solidFill>
                <a:schemeClr val="tx1"/>
              </a:solidFill>
              <a:latin typeface="Time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F75E56-6D9B-44B9-909D-DE81651577F2}"/>
              </a:ext>
            </a:extLst>
          </p:cNvPr>
          <p:cNvSpPr txBox="1"/>
          <p:nvPr/>
        </p:nvSpPr>
        <p:spPr>
          <a:xfrm>
            <a:off x="768415" y="10668000"/>
            <a:ext cx="3004669" cy="646331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274320" rtlCol="0">
            <a:spAutoFit/>
          </a:bodyPr>
          <a:lstStyle/>
          <a:p>
            <a:pPr defTabSz="4702588">
              <a:defRPr/>
            </a:pPr>
            <a:r>
              <a:rPr lang="en-US" sz="3600" dirty="0">
                <a:solidFill>
                  <a:srgbClr val="B41E1E"/>
                </a:solidFill>
                <a:latin typeface="Bree Serif" panose="02000503040000020004" pitchFamily="2" charset="0"/>
              </a:rPr>
              <a:t>Introduction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50927C0-144C-8242-997F-F4DAEDFDD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7" y="1337750"/>
            <a:ext cx="9007239" cy="16905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8954CE0-8492-224F-AB25-846DF66144C2}"/>
              </a:ext>
            </a:extLst>
          </p:cNvPr>
          <p:cNvSpPr txBox="1"/>
          <p:nvPr/>
        </p:nvSpPr>
        <p:spPr>
          <a:xfrm>
            <a:off x="738504" y="5040278"/>
            <a:ext cx="2660024" cy="646331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274320" rtlCol="0">
            <a:spAutoFit/>
          </a:bodyPr>
          <a:lstStyle/>
          <a:p>
            <a:pPr defTabSz="4702588">
              <a:defRPr/>
            </a:pPr>
            <a:r>
              <a:rPr lang="en-US" sz="3600" dirty="0">
                <a:solidFill>
                  <a:srgbClr val="B41E1E"/>
                </a:solidFill>
                <a:latin typeface="Bree Serif" panose="02000503040000020004" pitchFamily="2" charset="0"/>
              </a:rPr>
              <a:t>Motivation</a:t>
            </a:r>
          </a:p>
        </p:txBody>
      </p:sp>
      <p:pic>
        <p:nvPicPr>
          <p:cNvPr id="26" name="Picture 25" descr="A picture containing shape&#10;&#10;Description automatically generated">
            <a:extLst>
              <a:ext uri="{FF2B5EF4-FFF2-40B4-BE49-F238E27FC236}">
                <a16:creationId xmlns:a16="http://schemas.microsoft.com/office/drawing/2014/main" id="{7214FFC1-9444-3943-A574-E46CBC527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706" y="1726666"/>
            <a:ext cx="10773739" cy="30066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EEBFDCE-71F0-4748-9111-793AD867981B}"/>
              </a:ext>
            </a:extLst>
          </p:cNvPr>
          <p:cNvSpPr txBox="1"/>
          <p:nvPr/>
        </p:nvSpPr>
        <p:spPr>
          <a:xfrm>
            <a:off x="750830" y="5892547"/>
            <a:ext cx="1119882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v"/>
            </a:pPr>
            <a:r>
              <a:rPr lang="en-CN" dirty="0"/>
              <a:t>Organizations have shared resources to individuals, e.g., IT support service.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CN" dirty="0"/>
              <a:t>FCFS-based allocation suffers from selfish agents’ over-consumption.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/>
              <a:t>A price mechanism can better allocate the shared resources.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/>
              <a:t>We need a bidding website prototype where a single seller auctions blocks of time to multiple buyer.</a:t>
            </a:r>
            <a:endParaRPr lang="en-CN" dirty="0"/>
          </a:p>
          <a:p>
            <a:pPr marL="457200" indent="-457200" algn="just">
              <a:buFont typeface="Wingdings" pitchFamily="2" charset="2"/>
              <a:buChar char="v"/>
            </a:pPr>
            <a:endParaRPr lang="en-CN" dirty="0"/>
          </a:p>
        </p:txBody>
      </p:sp>
      <p:pic>
        <p:nvPicPr>
          <p:cNvPr id="29" name="Picture 28" descr="A picture containing text&#10;&#10;Description automatically generated">
            <a:extLst>
              <a:ext uri="{FF2B5EF4-FFF2-40B4-BE49-F238E27FC236}">
                <a16:creationId xmlns:a16="http://schemas.microsoft.com/office/drawing/2014/main" id="{34582CDD-6CD3-ED40-A67E-831F16C8E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04" y="3018372"/>
            <a:ext cx="10080270" cy="18159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0C6A4B-7382-BD4E-99A7-FB7D8F0757D7}"/>
                  </a:ext>
                </a:extLst>
              </p:cNvPr>
              <p:cNvSpPr txBox="1"/>
              <p:nvPr/>
            </p:nvSpPr>
            <p:spPr>
              <a:xfrm>
                <a:off x="750830" y="11435806"/>
                <a:ext cx="11198823" cy="10980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Wingdings" pitchFamily="2" charset="2"/>
                  <a:buChar char="v"/>
                </a:pPr>
                <a:r>
                  <a:rPr lang="en-CN" dirty="0"/>
                  <a:t>BidWork is a website built upon Django allowing multiple users to bid for shared resources, e.g., IT support service.</a:t>
                </a:r>
              </a:p>
              <a:p>
                <a:pPr marL="457200" indent="-457200" algn="just">
                  <a:buFont typeface="Wingdings" pitchFamily="2" charset="2"/>
                  <a:buChar char="v"/>
                </a:pPr>
                <a:r>
                  <a:rPr lang="en-CN" dirty="0"/>
                  <a:t>Imagine an IT support department on campus that must serve tens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en-CN" dirty="0"/>
                  <a:t> departments.</a:t>
                </a:r>
              </a:p>
              <a:p>
                <a:pPr marL="457200" indent="-457200" algn="just">
                  <a:buFont typeface="Wingdings" pitchFamily="2" charset="2"/>
                  <a:buChar char="v"/>
                </a:pPr>
                <a:r>
                  <a:rPr lang="en-CN" dirty="0"/>
                  <a:t>BidWork operates auctions where buyers (faculty, staff or students) can bid on blocks of time of the seller (IT support staff).</a:t>
                </a:r>
              </a:p>
              <a:p>
                <a:pPr marL="457200" indent="-457200" algn="just">
                  <a:buFont typeface="Wingdings" pitchFamily="2" charset="2"/>
                  <a:buChar char="v"/>
                </a:pPr>
                <a:r>
                  <a:rPr lang="en-CN" dirty="0"/>
                  <a:t>The central office holds a reverse Dutch auction, where each unit of time starts at some high price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C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dirty="0"/>
                  <a:t>, and descends to some low price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dirty="0"/>
                  <a:t>, until it is claimed.</a:t>
                </a:r>
              </a:p>
              <a:p>
                <a:pPr marL="457200" indent="-457200" algn="just">
                  <a:buFont typeface="Wingdings" pitchFamily="2" charset="2"/>
                  <a:buChar char="v"/>
                </a:pPr>
                <a:r>
                  <a:rPr lang="en-CN" dirty="0"/>
                  <a:t>Each buyer can place a bid for each time unit. The winner of the auction will be the highest bid among all bids submitted.</a:t>
                </a:r>
              </a:p>
              <a:p>
                <a:pPr marL="457200" indent="-457200" algn="just">
                  <a:buFont typeface="Wingdings" pitchFamily="2" charset="2"/>
                  <a:buChar char="v"/>
                </a:pPr>
                <a:r>
                  <a:rPr lang="en-CN" dirty="0"/>
                  <a:t>The total amount that bidder pays for his bids must fall within hist budget.</a:t>
                </a:r>
              </a:p>
              <a:p>
                <a:pPr marL="457200" indent="-457200" algn="just">
                  <a:buFont typeface="Wingdings" pitchFamily="2" charset="2"/>
                  <a:buChar char="v"/>
                </a:pPr>
                <a:r>
                  <a:rPr lang="en-CN" dirty="0"/>
                  <a:t>Heroku URL: </a:t>
                </a:r>
                <a:r>
                  <a:rPr lang="en-US" b="1" i="1" dirty="0">
                    <a:solidFill>
                      <a:srgbClr val="0070C0"/>
                    </a:solidFill>
                    <a:hlinkClick r:id="rId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https://tinyurl.com/yydpvlq3</a:t>
                </a:r>
                <a:endParaRPr lang="en-US" b="1" i="1" dirty="0">
                  <a:solidFill>
                    <a:srgbClr val="0070C0"/>
                  </a:solidFill>
                </a:endParaRPr>
              </a:p>
              <a:p>
                <a:pPr marL="457200" indent="-457200" algn="just">
                  <a:buFont typeface="Wingdings" pitchFamily="2" charset="2"/>
                  <a:buChar char="v"/>
                </a:pPr>
                <a:r>
                  <a:rPr lang="en-US" dirty="0"/>
                  <a:t>BDD &amp; TDD by Django’s behave module, Selenium with Python, and </a:t>
                </a:r>
                <a:r>
                  <a:rPr lang="en-US" dirty="0" err="1"/>
                  <a:t>PhantomJS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0C6A4B-7382-BD4E-99A7-FB7D8F075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30" y="11435806"/>
                <a:ext cx="11198823" cy="10980570"/>
              </a:xfrm>
              <a:prstGeom prst="rect">
                <a:avLst/>
              </a:prstGeom>
              <a:blipFill>
                <a:blip r:embed="rId7"/>
                <a:stretch>
                  <a:fillRect l="-1474" t="-809" r="-1587" b="-11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 descr="Graphical user interface&#10;&#10;Description automatically generated">
            <a:extLst>
              <a:ext uri="{FF2B5EF4-FFF2-40B4-BE49-F238E27FC236}">
                <a16:creationId xmlns:a16="http://schemas.microsoft.com/office/drawing/2014/main" id="{76A7E9E8-0BF9-5A4F-804A-477E2280E1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652" y="0"/>
            <a:ext cx="6635262" cy="221175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207407C-862E-7946-B4C7-952B2A5A5D3C}"/>
              </a:ext>
            </a:extLst>
          </p:cNvPr>
          <p:cNvSpPr txBox="1"/>
          <p:nvPr/>
        </p:nvSpPr>
        <p:spPr>
          <a:xfrm>
            <a:off x="750830" y="22730762"/>
            <a:ext cx="3689536" cy="646331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274320" rtlCol="0">
            <a:spAutoFit/>
          </a:bodyPr>
          <a:lstStyle/>
          <a:p>
            <a:pPr defTabSz="4702588">
              <a:defRPr/>
            </a:pPr>
            <a:r>
              <a:rPr lang="en-US" sz="3600" dirty="0" err="1">
                <a:solidFill>
                  <a:srgbClr val="B41E1E"/>
                </a:solidFill>
                <a:latin typeface="Bree Serif" panose="02000503040000020004" pitchFamily="2" charset="0"/>
              </a:rPr>
              <a:t>BidWork</a:t>
            </a:r>
            <a:r>
              <a:rPr lang="en-US" sz="3600" dirty="0">
                <a:solidFill>
                  <a:srgbClr val="B41E1E"/>
                </a:solidFill>
                <a:latin typeface="Bree Serif" panose="02000503040000020004" pitchFamily="2" charset="0"/>
              </a:rPr>
              <a:t> Features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7E6D89-2C4A-1041-9422-24E26775A635}"/>
              </a:ext>
            </a:extLst>
          </p:cNvPr>
          <p:cNvSpPr txBox="1"/>
          <p:nvPr/>
        </p:nvSpPr>
        <p:spPr>
          <a:xfrm>
            <a:off x="33281777" y="16432161"/>
            <a:ext cx="2502929" cy="646331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274320" rtlCol="0">
            <a:spAutoFit/>
          </a:bodyPr>
          <a:lstStyle/>
          <a:p>
            <a:pPr defTabSz="4702588">
              <a:defRPr/>
            </a:pPr>
            <a:r>
              <a:rPr lang="en-US" sz="3600" dirty="0">
                <a:solidFill>
                  <a:srgbClr val="B41E1E"/>
                </a:solidFill>
                <a:latin typeface="Bree Serif" panose="02000503040000020004" pitchFamily="2" charset="0"/>
              </a:rPr>
              <a:t>BDD &amp; TDD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0E88689-F8B2-A746-8CB2-FD0288DFBE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03969" y="17236513"/>
            <a:ext cx="9602745" cy="1526543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8C7518C-87F8-5943-8CBD-1A44B760AC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47817" y="3800765"/>
            <a:ext cx="9342269" cy="296361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CB767D44-8580-2A41-99B8-ECD24973CBBB}"/>
              </a:ext>
            </a:extLst>
          </p:cNvPr>
          <p:cNvSpPr/>
          <p:nvPr/>
        </p:nvSpPr>
        <p:spPr>
          <a:xfrm>
            <a:off x="13857982" y="6434810"/>
            <a:ext cx="4544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3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Feature 2:</a:t>
            </a:r>
            <a:r>
              <a:rPr lang="en-US" sz="3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Home page</a:t>
            </a:r>
            <a:endParaRPr lang="en-CN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F575810-F14E-6442-A565-1983F3755E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88734" y="7423531"/>
            <a:ext cx="8502171" cy="1016445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8A63688-8425-894F-B67C-ED228A0D023D}"/>
              </a:ext>
            </a:extLst>
          </p:cNvPr>
          <p:cNvSpPr/>
          <p:nvPr/>
        </p:nvSpPr>
        <p:spPr>
          <a:xfrm>
            <a:off x="13658005" y="17440092"/>
            <a:ext cx="5643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Feature 3:</a:t>
            </a:r>
            <a:r>
              <a:rPr lang="en-US" sz="3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Registration page</a:t>
            </a:r>
            <a:endParaRPr lang="en-CN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0FA02A7-6393-5D4B-9C57-F89D168030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57284" y="18490331"/>
            <a:ext cx="8433621" cy="767917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92D7FE0-1A66-D941-B225-422DF27CC39F}"/>
              </a:ext>
            </a:extLst>
          </p:cNvPr>
          <p:cNvSpPr/>
          <p:nvPr/>
        </p:nvSpPr>
        <p:spPr>
          <a:xfrm>
            <a:off x="14432164" y="26119973"/>
            <a:ext cx="4415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Feature 4: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Login page</a:t>
            </a:r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48C319B-B949-194A-AB26-D031EB2585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272933" y="27040123"/>
            <a:ext cx="6413232" cy="478599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FDBA20F-8939-4A4E-92C6-FE5D3EC89EA0}"/>
              </a:ext>
            </a:extLst>
          </p:cNvPr>
          <p:cNvSpPr/>
          <p:nvPr/>
        </p:nvSpPr>
        <p:spPr>
          <a:xfrm>
            <a:off x="24870217" y="21732062"/>
            <a:ext cx="4537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Feature 6: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Buyer page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15CC5E8-505C-574B-A02A-6A58365F22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46445" y="23709174"/>
            <a:ext cx="9013470" cy="828626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42862C1A-60C2-5F4E-8BD7-DE2BB561FF5E}"/>
              </a:ext>
            </a:extLst>
          </p:cNvPr>
          <p:cNvSpPr/>
          <p:nvPr/>
        </p:nvSpPr>
        <p:spPr>
          <a:xfrm>
            <a:off x="3510390" y="32104024"/>
            <a:ext cx="4536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3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Feature 1:</a:t>
            </a:r>
            <a:r>
              <a:rPr lang="en-US" sz="3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About page</a:t>
            </a:r>
            <a:endParaRPr lang="en-CN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C8AEC2A-BA53-1749-9ADE-9C042EA2897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414237" y="12352753"/>
            <a:ext cx="11422513" cy="9451477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1FAF6142-2F2C-8048-B6A1-4EA18BC75AA9}"/>
              </a:ext>
            </a:extLst>
          </p:cNvPr>
          <p:cNvSpPr/>
          <p:nvPr/>
        </p:nvSpPr>
        <p:spPr>
          <a:xfrm>
            <a:off x="13272933" y="31995442"/>
            <a:ext cx="641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Feature 5-1: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Admin login page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D855478-E787-7B46-AB53-F01756B49DB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843672" y="23150737"/>
            <a:ext cx="10547371" cy="7937996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D842498-7C4D-9144-92B6-0B3A8ABF4A00}"/>
              </a:ext>
            </a:extLst>
          </p:cNvPr>
          <p:cNvSpPr/>
          <p:nvPr/>
        </p:nvSpPr>
        <p:spPr>
          <a:xfrm>
            <a:off x="24912679" y="31221083"/>
            <a:ext cx="4696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Feature 7: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Seller page</a:t>
            </a:r>
            <a:endParaRPr lang="en-US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AAABA1D-22FB-1F4A-AD1B-409F187A7D9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288249" y="4431734"/>
            <a:ext cx="11693184" cy="5846592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50CB033-177C-174F-833F-FC1B3381E3D0}"/>
              </a:ext>
            </a:extLst>
          </p:cNvPr>
          <p:cNvSpPr/>
          <p:nvPr/>
        </p:nvSpPr>
        <p:spPr>
          <a:xfrm>
            <a:off x="24117167" y="10400771"/>
            <a:ext cx="6062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Feature 5-2: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Admin panel page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2DBFC8A-E906-AB4D-A67E-6E31AE09041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213800" y="4568648"/>
            <a:ext cx="7884047" cy="1113128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7BC6BF2-0E7E-2C4C-9C88-D4D5F12592B6}"/>
              </a:ext>
            </a:extLst>
          </p:cNvPr>
          <p:cNvSpPr/>
          <p:nvPr/>
        </p:nvSpPr>
        <p:spPr>
          <a:xfrm>
            <a:off x="36234698" y="15629306"/>
            <a:ext cx="3185940" cy="64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Feature 8: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Help</a:t>
            </a:r>
            <a:endParaRPr lang="en-US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pragmaticgraphite|09-2018"/>
</p:tagLst>
</file>

<file path=ppt/theme/theme1.xml><?xml version="1.0" encoding="utf-8"?>
<a:theme xmlns:a="http://schemas.openxmlformats.org/drawingml/2006/main" name="Default Desig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5073</TotalTime>
  <Words>309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Bree Serif</vt:lpstr>
      <vt:lpstr>Arial</vt:lpstr>
      <vt:lpstr>Calibri</vt:lpstr>
      <vt:lpstr>Cambria Math</vt:lpstr>
      <vt:lpstr>Times</vt:lpstr>
      <vt:lpstr>Times New Roman</vt:lpstr>
      <vt:lpstr>Wingdings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Zhenyu Wu</cp:lastModifiedBy>
  <cp:revision>277</cp:revision>
  <cp:lastPrinted>2019-10-02T16:45:28Z</cp:lastPrinted>
  <dcterms:modified xsi:type="dcterms:W3CDTF">2020-12-01T01:59:50Z</dcterms:modified>
  <cp:category>scientific poster template</cp:category>
</cp:coreProperties>
</file>