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5wU9XtbR8ZfNJcXpVjoinZTg7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733e8544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733e854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9737420f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169737420f5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9737420f5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169737420f5_1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9737420f5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169737420f5_1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9737420f5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169737420f5_1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9737420f5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69737420f5_1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9737420f5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9737420f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www.apache.org/licenses/LICENSE-2.0" TargetMode="External"/><Relationship Id="rId4" Type="http://schemas.openxmlformats.org/officeDocument/2006/relationships/hyperlink" Target="https://www.apache.org/licenses/LICENSE-2.0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http://creativecommons.org/licenses/by/4.0/" TargetMode="External"/><Relationship Id="rId7" Type="http://schemas.openxmlformats.org/officeDocument/2006/relationships/hyperlink" Target="http://creativecommons.org/licenses/by/4.0/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www.apache.org/licenses/LICENSE-2.0" TargetMode="External"/><Relationship Id="rId4" Type="http://schemas.openxmlformats.org/officeDocument/2006/relationships/hyperlink" Target="https://www.apache.org/licenses/LICENSE-2.0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http://creativecommons.org/licenses/by/4.0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www.apache.org/licenses/LICENSE-2.0" TargetMode="External"/><Relationship Id="rId4" Type="http://schemas.openxmlformats.org/officeDocument/2006/relationships/hyperlink" Target="https://www.apache.org/licenses/LICENSE-2.0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http://creativecommons.org/licenses/by/4.0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/>
        </p:nvSpPr>
        <p:spPr>
          <a:xfrm>
            <a:off x="0" y="6514800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From www.finkube.io, </a:t>
            </a:r>
            <a:r>
              <a:rPr lang="en-US" sz="1000">
                <a:solidFill>
                  <a:schemeClr val="lt1"/>
                </a:solidFill>
              </a:rPr>
              <a:t>License: This work is created and (c) 2022 by Somik Behera and licenced for unrestricted use under</a:t>
            </a:r>
            <a:r>
              <a:rPr lang="en-US" sz="10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 License</a:t>
            </a:r>
            <a:r>
              <a:rPr lang="en-US" sz="1000">
                <a:solidFill>
                  <a:schemeClr val="lt1"/>
                </a:solidFill>
              </a:rPr>
              <a:t> and</a:t>
            </a:r>
            <a:r>
              <a:rPr lang="en-US" sz="10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0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Licen</a:t>
            </a:r>
            <a:r>
              <a:rPr lang="en-US" sz="10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37494" l="0" r="0" t="37046"/>
          <a:stretch/>
        </p:blipFill>
        <p:spPr>
          <a:xfrm>
            <a:off x="0" y="6138050"/>
            <a:ext cx="2827750" cy="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37494" l="0" r="0" t="37046"/>
          <a:stretch/>
        </p:blipFill>
        <p:spPr>
          <a:xfrm>
            <a:off x="0" y="6138050"/>
            <a:ext cx="2827750" cy="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 b="37494" l="0" r="0" t="37046"/>
          <a:stretch/>
        </p:blipFill>
        <p:spPr>
          <a:xfrm>
            <a:off x="0" y="6138050"/>
            <a:ext cx="2827750" cy="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/>
        </p:nvSpPr>
        <p:spPr>
          <a:xfrm>
            <a:off x="0" y="6514800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From www.finkube.io, License: This work is created and (c) 2022 by Somik Behera and licenced for unrestricted use under</a:t>
            </a:r>
            <a:r>
              <a:rPr lang="en-US" sz="10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 License</a:t>
            </a:r>
            <a:r>
              <a:rPr lang="en-US" sz="1000">
                <a:solidFill>
                  <a:schemeClr val="lt1"/>
                </a:solidFill>
              </a:rPr>
              <a:t> and</a:t>
            </a:r>
            <a:r>
              <a:rPr lang="en-US" sz="10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0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License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/>
        </p:nvSpPr>
        <p:spPr>
          <a:xfrm>
            <a:off x="0" y="6514800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FF"/>
                </a:solidFill>
              </a:rPr>
              <a:t>From www.finkube.io, License: This work is created and (c) 2022 by Somik Behera and licenced for unrestricted use under</a:t>
            </a:r>
            <a:r>
              <a:rPr lang="en-US" sz="1000">
                <a:solidFill>
                  <a:srgbClr val="0000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0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 License</a:t>
            </a:r>
            <a:r>
              <a:rPr lang="en-US" sz="1000">
                <a:solidFill>
                  <a:srgbClr val="0000FF"/>
                </a:solidFill>
              </a:rPr>
              <a:t> and</a:t>
            </a:r>
            <a:r>
              <a:rPr lang="en-US" sz="1000">
                <a:solidFill>
                  <a:srgbClr val="0000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0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License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 b="37494" l="0" r="0" t="37046"/>
          <a:stretch/>
        </p:blipFill>
        <p:spPr>
          <a:xfrm>
            <a:off x="0" y="6061850"/>
            <a:ext cx="2827750" cy="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10"/>
          <p:cNvPicPr preferRelativeResize="0"/>
          <p:nvPr/>
        </p:nvPicPr>
        <p:blipFill rotWithShape="1">
          <a:blip r:embed="rId2">
            <a:alphaModFix/>
          </a:blip>
          <a:srcRect b="37494" l="0" r="0" t="37046"/>
          <a:stretch/>
        </p:blipFill>
        <p:spPr>
          <a:xfrm>
            <a:off x="0" y="6061850"/>
            <a:ext cx="2827750" cy="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 b="37492" l="0" r="0" t="37047"/>
          <a:stretch/>
        </p:blipFill>
        <p:spPr>
          <a:xfrm>
            <a:off x="0" y="6061850"/>
            <a:ext cx="2827750" cy="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 b="37494" l="0" r="0" t="37046"/>
          <a:stretch/>
        </p:blipFill>
        <p:spPr>
          <a:xfrm>
            <a:off x="0" y="6061850"/>
            <a:ext cx="2827750" cy="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37494" l="0" r="0" t="37046"/>
          <a:stretch/>
        </p:blipFill>
        <p:spPr>
          <a:xfrm>
            <a:off x="0" y="6138050"/>
            <a:ext cx="2827750" cy="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37494" l="0" r="0" t="37046"/>
          <a:stretch/>
        </p:blipFill>
        <p:spPr>
          <a:xfrm>
            <a:off x="0" y="6138050"/>
            <a:ext cx="2827750" cy="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finkube.io/" TargetMode="External"/><Relationship Id="rId4" Type="http://schemas.openxmlformats.org/officeDocument/2006/relationships/hyperlink" Target="http://www.finkube.io" TargetMode="External"/><Relationship Id="rId9" Type="http://schemas.openxmlformats.org/officeDocument/2006/relationships/hyperlink" Target="https://docs.google.com/spreadsheets/d/1C_xWCYSWozEVSMZ90u9Cl8LMFauLWDWFVBkJspe49Kc/edit#gid=988842165" TargetMode="External"/><Relationship Id="rId5" Type="http://schemas.openxmlformats.org/officeDocument/2006/relationships/hyperlink" Target="http://landscape.cncf.io/" TargetMode="External"/><Relationship Id="rId6" Type="http://schemas.openxmlformats.org/officeDocument/2006/relationships/hyperlink" Target="http://landscape.cncf.io/" TargetMode="External"/><Relationship Id="rId7" Type="http://schemas.openxmlformats.org/officeDocument/2006/relationships/hyperlink" Target="http://landscape.cncf.io/" TargetMode="External"/><Relationship Id="rId8" Type="http://schemas.openxmlformats.org/officeDocument/2006/relationships/hyperlink" Target="http://landscape.cncf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C_xWCYSWozEVSMZ90u9Cl8LMFauLWDWFVBkJspe49Kc/edit#gid=98884216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C_xWCYSWozEVSMZ90u9Cl8LMFauLWDWFVBkJspe49Kc/edit#gid=988842165" TargetMode="External"/><Relationship Id="rId4" Type="http://schemas.openxmlformats.org/officeDocument/2006/relationships/hyperlink" Target="https://docs.google.com/spreadsheets/d/1C_xWCYSWozEVSMZ90u9Cl8LMFauLWDWFVBkJspe49Kc/edit#gid=988842165" TargetMode="External"/><Relationship Id="rId5" Type="http://schemas.openxmlformats.org/officeDocument/2006/relationships/hyperlink" Target="https://docs.google.com/spreadsheets/d/1C_xWCYSWozEVSMZ90u9Cl8LMFauLWDWFVBkJspe49Kc/edit#gid=988842165" TargetMode="External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C_xWCYSWozEVSMZ90u9Cl8LMFauLWDWFVBkJspe49Kc/edit#gid=98884216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733e8544b_0_3"/>
          <p:cNvSpPr txBox="1"/>
          <p:nvPr/>
        </p:nvSpPr>
        <p:spPr>
          <a:xfrm>
            <a:off x="885600" y="111625"/>
            <a:ext cx="1001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GETTING STARTED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6733e8544b_0_3"/>
          <p:cNvSpPr txBox="1"/>
          <p:nvPr/>
        </p:nvSpPr>
        <p:spPr>
          <a:xfrm>
            <a:off x="559900" y="1312050"/>
            <a:ext cx="111606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THIS FILE IS READ ONLY. PLEASE MAKE A COPY: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-- </a:t>
            </a:r>
            <a:r>
              <a:rPr b="1" lang="en-US" sz="1200">
                <a:solidFill>
                  <a:schemeClr val="lt1"/>
                </a:solidFill>
              </a:rPr>
              <a:t>To copy in Google Slides</a:t>
            </a:r>
            <a:r>
              <a:rPr lang="en-US" sz="1200">
                <a:solidFill>
                  <a:schemeClr val="lt1"/>
                </a:solidFill>
              </a:rPr>
              <a:t>: select File | Make a copy…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-- </a:t>
            </a:r>
            <a:r>
              <a:rPr b="1" lang="en-US" sz="1200">
                <a:solidFill>
                  <a:schemeClr val="lt1"/>
                </a:solidFill>
              </a:rPr>
              <a:t>To download for Powerpoint</a:t>
            </a:r>
            <a:r>
              <a:rPr lang="en-US" sz="1200">
                <a:solidFill>
                  <a:schemeClr val="lt1"/>
                </a:solidFill>
              </a:rPr>
              <a:t>: select File | Download…</a:t>
            </a:r>
            <a:r>
              <a:rPr b="1" lang="en-US" sz="1200">
                <a:solidFill>
                  <a:schemeClr val="lt1"/>
                </a:solidFill>
              </a:rPr>
              <a:t> </a:t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-- If you make a copy:</a:t>
            </a:r>
            <a:r>
              <a:rPr lang="en-US" sz="1200">
                <a:solidFill>
                  <a:schemeClr val="lt1"/>
                </a:solidFill>
              </a:rPr>
              <a:t> subscribe for new updates here -</a:t>
            </a:r>
            <a:r>
              <a:rPr lang="en-US" sz="12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2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www.finkube.io</a:t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About the FinKube ROI Business Case</a:t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The CNCF community provides</a:t>
            </a:r>
            <a:r>
              <a:rPr lang="en-US" sz="12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2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landscape.cncf.io</a:t>
            </a:r>
            <a:r>
              <a:rPr lang="en-US" sz="1200">
                <a:solidFill>
                  <a:schemeClr val="lt1"/>
                </a:solidFill>
              </a:rPr>
              <a:t> for project discovery.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FinKube (www.finkube.io) was created as the next step in your Cloud Native journey to create business case and justification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after you have picked relevant CNCF technologies from</a:t>
            </a:r>
            <a:r>
              <a:rPr lang="en-US" sz="1200">
                <a:solidFill>
                  <a:schemeClr val="lt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2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landscape.cncf.io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How to Use</a:t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To use the tool, first download use the </a:t>
            </a:r>
            <a:r>
              <a:rPr lang="en-US" sz="12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FinKube ROI Calculator</a:t>
            </a:r>
            <a:r>
              <a:rPr lang="en-US" sz="1200">
                <a:solidFill>
                  <a:schemeClr val="lt1"/>
                </a:solidFill>
              </a:rPr>
              <a:t> from www.finkube.io and then 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you can take screenshots of the ROI</a:t>
            </a:r>
            <a:r>
              <a:rPr lang="en-US" sz="1200">
                <a:solidFill>
                  <a:schemeClr val="lt1"/>
                </a:solidFill>
              </a:rPr>
              <a:t> Calculator "Cover sheet" tab for this presentation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559904" y="3329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i="1" lang="en-US" sz="3600">
                <a:solidFill>
                  <a:schemeClr val="lt1"/>
                </a:solidFill>
              </a:rPr>
              <a:t>Business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59904" y="2318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</a:rPr>
              <a:t>&lt;Project 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9737420f5_1_15"/>
          <p:cNvSpPr txBox="1"/>
          <p:nvPr/>
        </p:nvSpPr>
        <p:spPr>
          <a:xfrm>
            <a:off x="559904" y="231877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</a:rPr>
              <a:t>Sample Business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9737420f5_1_212"/>
          <p:cNvSpPr txBox="1"/>
          <p:nvPr/>
        </p:nvSpPr>
        <p:spPr>
          <a:xfrm>
            <a:off x="885600" y="111625"/>
            <a:ext cx="8348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Business Impact Summary</a:t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1" lang="en-US" sz="1800">
                <a:solidFill>
                  <a:schemeClr val="lt1"/>
                </a:solidFill>
              </a:rPr>
              <a:t>for </a:t>
            </a:r>
            <a:r>
              <a:rPr b="1" i="1" lang="en-US" sz="1800">
                <a:solidFill>
                  <a:srgbClr val="FCE5CD"/>
                </a:solidFill>
              </a:rPr>
              <a:t>&lt;Project Name&gt;</a:t>
            </a:r>
            <a:endParaRPr b="0" i="1" sz="18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69737420f5_1_212"/>
          <p:cNvSpPr/>
          <p:nvPr/>
        </p:nvSpPr>
        <p:spPr>
          <a:xfrm>
            <a:off x="685900" y="1404208"/>
            <a:ext cx="2132400" cy="1425300"/>
          </a:xfrm>
          <a:prstGeom prst="rect">
            <a:avLst/>
          </a:prstGeom>
          <a:solidFill>
            <a:srgbClr val="1155C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</a:rPr>
              <a:t>Operational Efficiency</a:t>
            </a:r>
            <a:endParaRPr b="1" sz="2300">
              <a:solidFill>
                <a:srgbClr val="FFFFFF"/>
              </a:solidFill>
            </a:endParaRPr>
          </a:p>
        </p:txBody>
      </p:sp>
      <p:cxnSp>
        <p:nvCxnSpPr>
          <p:cNvPr id="110" name="Google Shape;110;g169737420f5_1_212"/>
          <p:cNvCxnSpPr/>
          <p:nvPr/>
        </p:nvCxnSpPr>
        <p:spPr>
          <a:xfrm>
            <a:off x="667800" y="2994800"/>
            <a:ext cx="10372800" cy="1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" name="Google Shape;111;g169737420f5_1_212"/>
          <p:cNvSpPr txBox="1"/>
          <p:nvPr/>
        </p:nvSpPr>
        <p:spPr>
          <a:xfrm>
            <a:off x="3062224" y="1391900"/>
            <a:ext cx="35898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Infrastructure Efficiency via Consolidation</a:t>
            </a:r>
            <a:endParaRPr sz="1600">
              <a:solidFill>
                <a:schemeClr val="l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DevOps Productivity</a:t>
            </a:r>
            <a:endParaRPr sz="1600">
              <a:solidFill>
                <a:schemeClr val="l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Cloud Migration &amp; arbitrage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2" name="Google Shape;112;g169737420f5_1_212"/>
          <p:cNvSpPr txBox="1"/>
          <p:nvPr/>
        </p:nvSpPr>
        <p:spPr>
          <a:xfrm>
            <a:off x="6339774" y="1391900"/>
            <a:ext cx="53967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Infrastructure Savings: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b="1" lang="en-US" sz="1600">
                <a:solidFill>
                  <a:schemeClr val="lt1"/>
                </a:solidFill>
              </a:rPr>
              <a:t>$XXM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b="1" lang="en-US" sz="1600">
                <a:solidFill>
                  <a:schemeClr val="lt1"/>
                </a:solidFill>
              </a:rPr>
              <a:t>impact</a:t>
            </a:r>
            <a:r>
              <a:rPr lang="en-US" sz="1600">
                <a:solidFill>
                  <a:schemeClr val="lt1"/>
                </a:solidFill>
              </a:rPr>
              <a:t> over 5 years</a:t>
            </a:r>
            <a:endParaRPr sz="1600">
              <a:solidFill>
                <a:schemeClr val="lt1"/>
              </a:solidFill>
            </a:endParaRPr>
          </a:p>
          <a:p>
            <a:pPr indent="-406400" lvl="1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27% Target utilization with Kubernetes</a:t>
            </a:r>
            <a:endParaRPr sz="1600">
              <a:solidFill>
                <a:schemeClr val="lt1"/>
              </a:solidFill>
            </a:endParaRPr>
          </a:p>
          <a:p>
            <a:pPr indent="-406400" lvl="1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18% Increase over current metrics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3" name="Google Shape;113;g169737420f5_1_212"/>
          <p:cNvSpPr/>
          <p:nvPr/>
        </p:nvSpPr>
        <p:spPr>
          <a:xfrm>
            <a:off x="685900" y="3157405"/>
            <a:ext cx="2132400" cy="1494600"/>
          </a:xfrm>
          <a:prstGeom prst="rect">
            <a:avLst/>
          </a:prstGeom>
          <a:solidFill>
            <a:srgbClr val="1155C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</a:rPr>
              <a:t>Developer Productivity</a:t>
            </a:r>
            <a:endParaRPr b="1" sz="2300">
              <a:solidFill>
                <a:srgbClr val="FFFFFF"/>
              </a:solidFill>
            </a:endParaRPr>
          </a:p>
        </p:txBody>
      </p:sp>
      <p:sp>
        <p:nvSpPr>
          <p:cNvPr id="114" name="Google Shape;114;g169737420f5_1_212"/>
          <p:cNvSpPr txBox="1"/>
          <p:nvPr/>
        </p:nvSpPr>
        <p:spPr>
          <a:xfrm>
            <a:off x="3062236" y="3144500"/>
            <a:ext cx="33252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Developer productivity</a:t>
            </a:r>
            <a:endParaRPr sz="1600">
              <a:solidFill>
                <a:schemeClr val="l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Higher release velocity</a:t>
            </a:r>
            <a:endParaRPr sz="1600">
              <a:solidFill>
                <a:schemeClr val="l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Lower cost per release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" name="Google Shape;115;g169737420f5_1_212"/>
          <p:cNvSpPr txBox="1"/>
          <p:nvPr/>
        </p:nvSpPr>
        <p:spPr>
          <a:xfrm>
            <a:off x="6339773" y="3144500"/>
            <a:ext cx="53967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Developer Productivity</a:t>
            </a:r>
            <a:r>
              <a:rPr b="1" lang="en-US" sz="1600">
                <a:solidFill>
                  <a:schemeClr val="lt1"/>
                </a:solidFill>
              </a:rPr>
              <a:t>: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b="1" lang="en-US" sz="1600">
                <a:solidFill>
                  <a:schemeClr val="lt1"/>
                </a:solidFill>
              </a:rPr>
              <a:t>$YYM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b="1" lang="en-US" sz="1600">
                <a:solidFill>
                  <a:schemeClr val="lt1"/>
                </a:solidFill>
              </a:rPr>
              <a:t>impact</a:t>
            </a:r>
            <a:r>
              <a:rPr lang="en-US" sz="1600">
                <a:solidFill>
                  <a:schemeClr val="lt1"/>
                </a:solidFill>
              </a:rPr>
              <a:t> over 3 years</a:t>
            </a:r>
            <a:endParaRPr sz="1600">
              <a:solidFill>
                <a:schemeClr val="lt1"/>
              </a:solidFill>
            </a:endParaRPr>
          </a:p>
          <a:p>
            <a:pPr indent="-406400" lvl="1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194% increase in release velocity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cxnSp>
        <p:nvCxnSpPr>
          <p:cNvPr id="116" name="Google Shape;116;g169737420f5_1_212"/>
          <p:cNvCxnSpPr/>
          <p:nvPr/>
        </p:nvCxnSpPr>
        <p:spPr>
          <a:xfrm>
            <a:off x="667800" y="4823600"/>
            <a:ext cx="10372800" cy="1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" name="Google Shape;117;g169737420f5_1_212"/>
          <p:cNvSpPr/>
          <p:nvPr/>
        </p:nvSpPr>
        <p:spPr>
          <a:xfrm>
            <a:off x="685900" y="4986205"/>
            <a:ext cx="2132400" cy="1494600"/>
          </a:xfrm>
          <a:prstGeom prst="rect">
            <a:avLst/>
          </a:prstGeom>
          <a:solidFill>
            <a:srgbClr val="1155C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</a:rPr>
              <a:t>Application</a:t>
            </a:r>
            <a:endParaRPr b="1" sz="2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</a:rPr>
              <a:t>Reliability</a:t>
            </a:r>
            <a:endParaRPr b="1" sz="2300">
              <a:solidFill>
                <a:srgbClr val="FFFFFF"/>
              </a:solidFill>
            </a:endParaRPr>
          </a:p>
        </p:txBody>
      </p:sp>
      <p:sp>
        <p:nvSpPr>
          <p:cNvPr id="118" name="Google Shape;118;g169737420f5_1_212"/>
          <p:cNvSpPr txBox="1"/>
          <p:nvPr/>
        </p:nvSpPr>
        <p:spPr>
          <a:xfrm>
            <a:off x="3062236" y="4973300"/>
            <a:ext cx="33252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Reduce MTTR</a:t>
            </a:r>
            <a:endParaRPr sz="1600">
              <a:solidFill>
                <a:schemeClr val="l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Improve uptime</a:t>
            </a:r>
            <a:endParaRPr sz="1600">
              <a:solidFill>
                <a:schemeClr val="l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Manage more apps with existing team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9" name="Google Shape;119;g169737420f5_1_212"/>
          <p:cNvSpPr txBox="1"/>
          <p:nvPr/>
        </p:nvSpPr>
        <p:spPr>
          <a:xfrm>
            <a:off x="6339773" y="4973300"/>
            <a:ext cx="53967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Application Reliability</a:t>
            </a:r>
            <a:r>
              <a:rPr b="1" lang="en-US" sz="1600">
                <a:solidFill>
                  <a:schemeClr val="lt1"/>
                </a:solidFill>
              </a:rPr>
              <a:t>: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b="1" lang="en-US" sz="1600">
                <a:solidFill>
                  <a:schemeClr val="lt1"/>
                </a:solidFill>
              </a:rPr>
              <a:t>$ZZM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b="1" lang="en-US" sz="1600">
                <a:solidFill>
                  <a:schemeClr val="lt1"/>
                </a:solidFill>
              </a:rPr>
              <a:t>impact</a:t>
            </a:r>
            <a:r>
              <a:rPr lang="en-US" sz="1600">
                <a:solidFill>
                  <a:schemeClr val="lt1"/>
                </a:solidFill>
              </a:rPr>
              <a:t> over 3 years</a:t>
            </a:r>
            <a:endParaRPr sz="1600">
              <a:solidFill>
                <a:schemeClr val="lt1"/>
              </a:solidFill>
            </a:endParaRPr>
          </a:p>
          <a:p>
            <a:pPr indent="-406400" lvl="1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69% Reduction in unplanned downtime</a:t>
            </a:r>
            <a:endParaRPr sz="1600">
              <a:solidFill>
                <a:schemeClr val="lt1"/>
              </a:solidFill>
            </a:endParaRPr>
          </a:p>
          <a:p>
            <a:pPr indent="0" lvl="0" marL="121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9737420f5_1_176"/>
          <p:cNvSpPr txBox="1"/>
          <p:nvPr/>
        </p:nvSpPr>
        <p:spPr>
          <a:xfrm>
            <a:off x="885600" y="111625"/>
            <a:ext cx="8348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Projected Ops Efficiency Impact</a:t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1" lang="en-US" sz="1800">
                <a:solidFill>
                  <a:schemeClr val="lt1"/>
                </a:solidFill>
              </a:rPr>
              <a:t>for </a:t>
            </a:r>
            <a:r>
              <a:rPr b="1" i="1" lang="en-US" sz="1800">
                <a:solidFill>
                  <a:srgbClr val="FCE5CD"/>
                </a:solidFill>
              </a:rPr>
              <a:t>&lt;Project Name&gt;</a:t>
            </a:r>
            <a:endParaRPr b="0" i="1" sz="18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69737420f5_1_176"/>
          <p:cNvSpPr/>
          <p:nvPr/>
        </p:nvSpPr>
        <p:spPr>
          <a:xfrm>
            <a:off x="938877" y="1787584"/>
            <a:ext cx="3749506" cy="849179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</a:rPr>
              <a:t>Operational Efficiency</a:t>
            </a:r>
            <a:endParaRPr b="1" sz="1900">
              <a:solidFill>
                <a:srgbClr val="FFFFFF"/>
              </a:solidFill>
            </a:endParaRPr>
          </a:p>
        </p:txBody>
      </p:sp>
      <p:pic>
        <p:nvPicPr>
          <p:cNvPr id="126" name="Google Shape;126;g169737420f5_1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350" y="2712975"/>
            <a:ext cx="2940550" cy="38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69737420f5_1_176"/>
          <p:cNvSpPr txBox="1"/>
          <p:nvPr/>
        </p:nvSpPr>
        <p:spPr>
          <a:xfrm>
            <a:off x="6035867" y="1787575"/>
            <a:ext cx="5551500" cy="4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</a:rPr>
              <a:t>Infrastructure Efficiency for Legacy and Cloud Native Apps consolidation on unified infrastructure</a:t>
            </a:r>
            <a:endParaRPr sz="1600">
              <a:solidFill>
                <a:schemeClr val="accen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  <a:highlight>
                  <a:srgbClr val="FFFFFF"/>
                </a:highlight>
              </a:rPr>
              <a:t>Consolidation from Datacenter to Cloud and Cloud Native Migration</a:t>
            </a:r>
            <a:endParaRPr sz="16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  <a:highlight>
                  <a:srgbClr val="FFFFFF"/>
                </a:highlight>
              </a:rPr>
              <a:t>Improved DevOps Productivity from Automation</a:t>
            </a:r>
            <a:endParaRPr sz="1600">
              <a:solidFill>
                <a:schemeClr val="accen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  <a:highlight>
                  <a:srgbClr val="FFFFFF"/>
                </a:highlight>
              </a:rPr>
              <a:t>Reduced Capital cost from Consolidation</a:t>
            </a:r>
            <a:endParaRPr sz="1600">
              <a:solidFill>
                <a:schemeClr val="accen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</a:rPr>
              <a:t>Cloud Independence, Cloud migration and arbitrage benefits.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28" name="Google Shape;128;g169737420f5_1_176"/>
          <p:cNvSpPr txBox="1"/>
          <p:nvPr/>
        </p:nvSpPr>
        <p:spPr>
          <a:xfrm>
            <a:off x="7062900" y="6210267"/>
            <a:ext cx="505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USING FINKUBE ROI CALCULATOR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9737420f5_1_184"/>
          <p:cNvSpPr txBox="1"/>
          <p:nvPr/>
        </p:nvSpPr>
        <p:spPr>
          <a:xfrm>
            <a:off x="885600" y="111625"/>
            <a:ext cx="8755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Projected Dev Productivity Impact</a:t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1" lang="en-US" sz="1800">
                <a:solidFill>
                  <a:schemeClr val="lt1"/>
                </a:solidFill>
              </a:rPr>
              <a:t>for </a:t>
            </a:r>
            <a:r>
              <a:rPr b="1" i="1" lang="en-US" sz="1800">
                <a:solidFill>
                  <a:srgbClr val="FCE5CD"/>
                </a:solidFill>
              </a:rPr>
              <a:t>&lt;Project Name&gt;</a:t>
            </a:r>
            <a:endParaRPr b="0" i="1" sz="18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69737420f5_1_184"/>
          <p:cNvSpPr/>
          <p:nvPr/>
        </p:nvSpPr>
        <p:spPr>
          <a:xfrm>
            <a:off x="986822" y="1787575"/>
            <a:ext cx="4569000" cy="8493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</a:rPr>
              <a:t>Development Productivity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35" name="Google Shape;135;g169737420f5_1_184"/>
          <p:cNvSpPr txBox="1"/>
          <p:nvPr/>
        </p:nvSpPr>
        <p:spPr>
          <a:xfrm>
            <a:off x="2266050" y="5245267"/>
            <a:ext cx="505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USING F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INKUBE R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OI CALCULATOR</a:t>
            </a:r>
            <a:endParaRPr sz="1800"/>
          </a:p>
        </p:txBody>
      </p:sp>
      <p:pic>
        <p:nvPicPr>
          <p:cNvPr id="136" name="Google Shape;136;g169737420f5_1_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6824" y="2789175"/>
            <a:ext cx="4568973" cy="3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69737420f5_1_184"/>
          <p:cNvSpPr txBox="1"/>
          <p:nvPr/>
        </p:nvSpPr>
        <p:spPr>
          <a:xfrm>
            <a:off x="6035867" y="1787575"/>
            <a:ext cx="5551500" cy="4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</a:rPr>
              <a:t>Improve Developer productivity</a:t>
            </a:r>
            <a:endParaRPr sz="1600">
              <a:solidFill>
                <a:schemeClr val="accen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  <a:highlight>
                  <a:srgbClr val="FFFFFF"/>
                </a:highlight>
              </a:rPr>
              <a:t>Faster CI/CD cycles and more releases </a:t>
            </a:r>
            <a:endParaRPr sz="1600">
              <a:solidFill>
                <a:schemeClr val="accen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  <a:highlight>
                  <a:srgbClr val="FFFFFF"/>
                </a:highlight>
              </a:rPr>
              <a:t>Lower cost per release</a:t>
            </a:r>
            <a:endParaRPr sz="16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  <a:highlight>
                  <a:srgbClr val="FFFFFF"/>
                </a:highlight>
              </a:rPr>
              <a:t>Automated K8s app deployment and operations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9737420f5_1_191"/>
          <p:cNvSpPr txBox="1"/>
          <p:nvPr/>
        </p:nvSpPr>
        <p:spPr>
          <a:xfrm>
            <a:off x="885600" y="111625"/>
            <a:ext cx="8348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Projected Reliability Impact</a:t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1" lang="en-US" sz="1800">
                <a:solidFill>
                  <a:schemeClr val="lt1"/>
                </a:solidFill>
              </a:rPr>
              <a:t>for </a:t>
            </a:r>
            <a:r>
              <a:rPr b="1" i="1" lang="en-US" sz="1800">
                <a:solidFill>
                  <a:srgbClr val="FCE5CD"/>
                </a:solidFill>
              </a:rPr>
              <a:t>&lt;Project Name&gt;</a:t>
            </a:r>
            <a:endParaRPr b="0" i="1" sz="18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69737420f5_1_191"/>
          <p:cNvSpPr/>
          <p:nvPr/>
        </p:nvSpPr>
        <p:spPr>
          <a:xfrm>
            <a:off x="938877" y="1787584"/>
            <a:ext cx="3749506" cy="849179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</a:rPr>
              <a:t>Application Reliability</a:t>
            </a:r>
            <a:endParaRPr b="1" sz="1900">
              <a:solidFill>
                <a:srgbClr val="FFFFFF"/>
              </a:solidFill>
            </a:endParaRPr>
          </a:p>
        </p:txBody>
      </p:sp>
      <p:pic>
        <p:nvPicPr>
          <p:cNvPr id="144" name="Google Shape;144;g169737420f5_1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850" y="2667050"/>
            <a:ext cx="2919950" cy="385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69737420f5_1_191"/>
          <p:cNvSpPr txBox="1"/>
          <p:nvPr/>
        </p:nvSpPr>
        <p:spPr>
          <a:xfrm>
            <a:off x="5658926" y="1787575"/>
            <a:ext cx="5928600" cy="4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  <a:highlight>
                  <a:srgbClr val="FFFFFF"/>
                </a:highlight>
              </a:rPr>
              <a:t>Manage more apps managed with current DevOps team</a:t>
            </a:r>
            <a:endParaRPr sz="1600">
              <a:solidFill>
                <a:schemeClr val="accen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  <a:highlight>
                  <a:srgbClr val="FFFFFF"/>
                </a:highlight>
              </a:rPr>
              <a:t>Reduce MTTR</a:t>
            </a:r>
            <a:endParaRPr sz="1600">
              <a:solidFill>
                <a:schemeClr val="accen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</a:rPr>
              <a:t>Improve uptime</a:t>
            </a:r>
            <a:endParaRPr sz="1600">
              <a:solidFill>
                <a:schemeClr val="accent1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accent1"/>
                </a:solidFill>
              </a:rPr>
              <a:t>Reduce unplanned downtime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46" name="Google Shape;146;g169737420f5_1_191"/>
          <p:cNvSpPr txBox="1"/>
          <p:nvPr/>
        </p:nvSpPr>
        <p:spPr>
          <a:xfrm>
            <a:off x="7139100" y="6210267"/>
            <a:ext cx="505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USING FINKUBE ROI CALCULATOR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9737420f5_1_33"/>
          <p:cNvSpPr txBox="1"/>
          <p:nvPr/>
        </p:nvSpPr>
        <p:spPr>
          <a:xfrm>
            <a:off x="1544401" y="4287775"/>
            <a:ext cx="844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lt1"/>
                </a:solidFill>
              </a:rPr>
              <a:t>Join the FinKube community at www.finkube.io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2019-07-29T21:37:05Z</dcterms:created>
  <dc:creator>Alex Contini</dc:creator>
</cp:coreProperties>
</file>