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2" r:id="rId4"/>
    <p:sldId id="277" r:id="rId5"/>
    <p:sldId id="263" r:id="rId6"/>
    <p:sldId id="265" r:id="rId7"/>
    <p:sldId id="278" r:id="rId8"/>
    <p:sldId id="279" r:id="rId9"/>
    <p:sldId id="280" r:id="rId10"/>
    <p:sldId id="281" r:id="rId11"/>
    <p:sldId id="282" r:id="rId12"/>
    <p:sldId id="283" r:id="rId13"/>
    <p:sldId id="289" r:id="rId14"/>
    <p:sldId id="271" r:id="rId15"/>
    <p:sldId id="269" r:id="rId16"/>
    <p:sldId id="264" r:id="rId17"/>
    <p:sldId id="284" r:id="rId18"/>
    <p:sldId id="285" r:id="rId19"/>
    <p:sldId id="286" r:id="rId20"/>
    <p:sldId id="287" r:id="rId21"/>
    <p:sldId id="270" r:id="rId22"/>
    <p:sldId id="272" r:id="rId23"/>
    <p:sldId id="273" r:id="rId24"/>
    <p:sldId id="274" r:id="rId25"/>
    <p:sldId id="275"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660"/>
  </p:normalViewPr>
  <p:slideViewPr>
    <p:cSldViewPr snapToGrid="0">
      <p:cViewPr varScale="1">
        <p:scale>
          <a:sx n="86" d="100"/>
          <a:sy n="86"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61C0-6403-478F-87AA-7DA542C8DC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852769-1183-4E83-9232-3FC1F3BB8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C40D27-90B6-47D4-A58B-51D36C6238E9}"/>
              </a:ext>
            </a:extLst>
          </p:cNvPr>
          <p:cNvSpPr>
            <a:spLocks noGrp="1"/>
          </p:cNvSpPr>
          <p:nvPr>
            <p:ph type="dt" sz="half" idx="10"/>
          </p:nvPr>
        </p:nvSpPr>
        <p:spPr/>
        <p:txBody>
          <a:bodyPr/>
          <a:lstStyle/>
          <a:p>
            <a:fld id="{D0115D6D-160E-4F84-BCC8-7D2098556603}" type="datetimeFigureOut">
              <a:rPr lang="en-IN" smtClean="0"/>
              <a:t>08/10/2020</a:t>
            </a:fld>
            <a:endParaRPr lang="en-IN"/>
          </a:p>
        </p:txBody>
      </p:sp>
      <p:sp>
        <p:nvSpPr>
          <p:cNvPr id="5" name="Footer Placeholder 4">
            <a:extLst>
              <a:ext uri="{FF2B5EF4-FFF2-40B4-BE49-F238E27FC236}">
                <a16:creationId xmlns:a16="http://schemas.microsoft.com/office/drawing/2014/main" id="{64272887-9BED-4AF0-8451-41EB35A13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8A4D95-B760-448F-B0FE-257D2D8C5CC3}"/>
              </a:ext>
            </a:extLst>
          </p:cNvPr>
          <p:cNvSpPr>
            <a:spLocks noGrp="1"/>
          </p:cNvSpPr>
          <p:nvPr>
            <p:ph type="sldNum" sz="quarter" idx="12"/>
          </p:nvPr>
        </p:nvSpPr>
        <p:spPr/>
        <p:txBody>
          <a:bodyPr/>
          <a:lstStyle/>
          <a:p>
            <a:fld id="{89A04BAB-BD55-4855-B249-A90C61804934}" type="slidenum">
              <a:rPr lang="en-IN" smtClean="0"/>
              <a:t>‹#›</a:t>
            </a:fld>
            <a:endParaRPr lang="en-IN"/>
          </a:p>
        </p:txBody>
      </p:sp>
    </p:spTree>
    <p:extLst>
      <p:ext uri="{BB962C8B-B14F-4D97-AF65-F5344CB8AC3E}">
        <p14:creationId xmlns:p14="http://schemas.microsoft.com/office/powerpoint/2010/main" val="23036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8756-566B-4840-8CB8-76E0A8D092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2FA107-9D5B-43AE-8BF7-DF2006F2D4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CDBD0E-AC0D-4ED3-AC1E-C1A979E73353}"/>
              </a:ext>
            </a:extLst>
          </p:cNvPr>
          <p:cNvSpPr>
            <a:spLocks noGrp="1"/>
          </p:cNvSpPr>
          <p:nvPr>
            <p:ph type="dt" sz="half" idx="10"/>
          </p:nvPr>
        </p:nvSpPr>
        <p:spPr/>
        <p:txBody>
          <a:bodyPr/>
          <a:lstStyle/>
          <a:p>
            <a:fld id="{D0115D6D-160E-4F84-BCC8-7D2098556603}" type="datetimeFigureOut">
              <a:rPr lang="en-IN" smtClean="0"/>
              <a:t>08/10/2020</a:t>
            </a:fld>
            <a:endParaRPr lang="en-IN"/>
          </a:p>
        </p:txBody>
      </p:sp>
      <p:sp>
        <p:nvSpPr>
          <p:cNvPr id="5" name="Footer Placeholder 4">
            <a:extLst>
              <a:ext uri="{FF2B5EF4-FFF2-40B4-BE49-F238E27FC236}">
                <a16:creationId xmlns:a16="http://schemas.microsoft.com/office/drawing/2014/main" id="{65DEE255-32B6-48DD-B549-20A6F325F6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87B9B-BE8B-4AA2-A61A-A0706F81C5EB}"/>
              </a:ext>
            </a:extLst>
          </p:cNvPr>
          <p:cNvSpPr>
            <a:spLocks noGrp="1"/>
          </p:cNvSpPr>
          <p:nvPr>
            <p:ph type="sldNum" sz="quarter" idx="12"/>
          </p:nvPr>
        </p:nvSpPr>
        <p:spPr/>
        <p:txBody>
          <a:bodyPr/>
          <a:lstStyle/>
          <a:p>
            <a:fld id="{89A04BAB-BD55-4855-B249-A90C61804934}" type="slidenum">
              <a:rPr lang="en-IN" smtClean="0"/>
              <a:t>‹#›</a:t>
            </a:fld>
            <a:endParaRPr lang="en-IN"/>
          </a:p>
        </p:txBody>
      </p:sp>
    </p:spTree>
    <p:extLst>
      <p:ext uri="{BB962C8B-B14F-4D97-AF65-F5344CB8AC3E}">
        <p14:creationId xmlns:p14="http://schemas.microsoft.com/office/powerpoint/2010/main" val="1958968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0DEF50-3F1A-4C6D-8290-09B4305B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EBB33C-97F9-4C01-A548-859CFDAE0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4CC825-DDF7-4D77-ACA3-519B094ADC2B}"/>
              </a:ext>
            </a:extLst>
          </p:cNvPr>
          <p:cNvSpPr>
            <a:spLocks noGrp="1"/>
          </p:cNvSpPr>
          <p:nvPr>
            <p:ph type="dt" sz="half" idx="10"/>
          </p:nvPr>
        </p:nvSpPr>
        <p:spPr/>
        <p:txBody>
          <a:bodyPr/>
          <a:lstStyle/>
          <a:p>
            <a:fld id="{D0115D6D-160E-4F84-BCC8-7D2098556603}" type="datetimeFigureOut">
              <a:rPr lang="en-IN" smtClean="0"/>
              <a:t>08/10/2020</a:t>
            </a:fld>
            <a:endParaRPr lang="en-IN"/>
          </a:p>
        </p:txBody>
      </p:sp>
      <p:sp>
        <p:nvSpPr>
          <p:cNvPr id="5" name="Footer Placeholder 4">
            <a:extLst>
              <a:ext uri="{FF2B5EF4-FFF2-40B4-BE49-F238E27FC236}">
                <a16:creationId xmlns:a16="http://schemas.microsoft.com/office/drawing/2014/main" id="{35EC17D3-FA28-4B50-8014-C4EE42F9C8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28999-E9D4-497C-A0A7-233CA167B396}"/>
              </a:ext>
            </a:extLst>
          </p:cNvPr>
          <p:cNvSpPr>
            <a:spLocks noGrp="1"/>
          </p:cNvSpPr>
          <p:nvPr>
            <p:ph type="sldNum" sz="quarter" idx="12"/>
          </p:nvPr>
        </p:nvSpPr>
        <p:spPr/>
        <p:txBody>
          <a:bodyPr/>
          <a:lstStyle/>
          <a:p>
            <a:fld id="{89A04BAB-BD55-4855-B249-A90C61804934}" type="slidenum">
              <a:rPr lang="en-IN" smtClean="0"/>
              <a:t>‹#›</a:t>
            </a:fld>
            <a:endParaRPr lang="en-IN"/>
          </a:p>
        </p:txBody>
      </p:sp>
    </p:spTree>
    <p:extLst>
      <p:ext uri="{BB962C8B-B14F-4D97-AF65-F5344CB8AC3E}">
        <p14:creationId xmlns:p14="http://schemas.microsoft.com/office/powerpoint/2010/main" val="381740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3ADD-E185-42C8-9532-213BF99245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51C3E3-387B-4D06-8630-0127FA7466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4EA516-7146-4D91-AEFE-54783D47755E}"/>
              </a:ext>
            </a:extLst>
          </p:cNvPr>
          <p:cNvSpPr>
            <a:spLocks noGrp="1"/>
          </p:cNvSpPr>
          <p:nvPr>
            <p:ph type="dt" sz="half" idx="10"/>
          </p:nvPr>
        </p:nvSpPr>
        <p:spPr/>
        <p:txBody>
          <a:bodyPr/>
          <a:lstStyle/>
          <a:p>
            <a:fld id="{D0115D6D-160E-4F84-BCC8-7D2098556603}" type="datetimeFigureOut">
              <a:rPr lang="en-IN" smtClean="0"/>
              <a:t>08/10/2020</a:t>
            </a:fld>
            <a:endParaRPr lang="en-IN"/>
          </a:p>
        </p:txBody>
      </p:sp>
      <p:sp>
        <p:nvSpPr>
          <p:cNvPr id="5" name="Footer Placeholder 4">
            <a:extLst>
              <a:ext uri="{FF2B5EF4-FFF2-40B4-BE49-F238E27FC236}">
                <a16:creationId xmlns:a16="http://schemas.microsoft.com/office/drawing/2014/main" id="{67D1C652-0F0A-41C1-92B7-451157DA41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2C62B-E312-451D-BBDC-DC0607D41D51}"/>
              </a:ext>
            </a:extLst>
          </p:cNvPr>
          <p:cNvSpPr>
            <a:spLocks noGrp="1"/>
          </p:cNvSpPr>
          <p:nvPr>
            <p:ph type="sldNum" sz="quarter" idx="12"/>
          </p:nvPr>
        </p:nvSpPr>
        <p:spPr/>
        <p:txBody>
          <a:bodyPr/>
          <a:lstStyle/>
          <a:p>
            <a:fld id="{89A04BAB-BD55-4855-B249-A90C61804934}" type="slidenum">
              <a:rPr lang="en-IN" smtClean="0"/>
              <a:t>‹#›</a:t>
            </a:fld>
            <a:endParaRPr lang="en-IN"/>
          </a:p>
        </p:txBody>
      </p:sp>
    </p:spTree>
    <p:extLst>
      <p:ext uri="{BB962C8B-B14F-4D97-AF65-F5344CB8AC3E}">
        <p14:creationId xmlns:p14="http://schemas.microsoft.com/office/powerpoint/2010/main" val="120271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14FA-A6EE-42D6-930A-26D78E803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7193BE-73AF-4D97-A6F3-8F91198011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673E1-A4F1-4929-9ADB-E69628661C84}"/>
              </a:ext>
            </a:extLst>
          </p:cNvPr>
          <p:cNvSpPr>
            <a:spLocks noGrp="1"/>
          </p:cNvSpPr>
          <p:nvPr>
            <p:ph type="dt" sz="half" idx="10"/>
          </p:nvPr>
        </p:nvSpPr>
        <p:spPr/>
        <p:txBody>
          <a:bodyPr/>
          <a:lstStyle/>
          <a:p>
            <a:fld id="{D0115D6D-160E-4F84-BCC8-7D2098556603}" type="datetimeFigureOut">
              <a:rPr lang="en-IN" smtClean="0"/>
              <a:t>08/10/2020</a:t>
            </a:fld>
            <a:endParaRPr lang="en-IN"/>
          </a:p>
        </p:txBody>
      </p:sp>
      <p:sp>
        <p:nvSpPr>
          <p:cNvPr id="5" name="Footer Placeholder 4">
            <a:extLst>
              <a:ext uri="{FF2B5EF4-FFF2-40B4-BE49-F238E27FC236}">
                <a16:creationId xmlns:a16="http://schemas.microsoft.com/office/drawing/2014/main" id="{19A9F170-0567-4897-A22A-18F98F1C51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81F7C-C4FA-4C40-B5CD-3597F2DB3B58}"/>
              </a:ext>
            </a:extLst>
          </p:cNvPr>
          <p:cNvSpPr>
            <a:spLocks noGrp="1"/>
          </p:cNvSpPr>
          <p:nvPr>
            <p:ph type="sldNum" sz="quarter" idx="12"/>
          </p:nvPr>
        </p:nvSpPr>
        <p:spPr/>
        <p:txBody>
          <a:bodyPr/>
          <a:lstStyle/>
          <a:p>
            <a:fld id="{89A04BAB-BD55-4855-B249-A90C61804934}" type="slidenum">
              <a:rPr lang="en-IN" smtClean="0"/>
              <a:t>‹#›</a:t>
            </a:fld>
            <a:endParaRPr lang="en-IN"/>
          </a:p>
        </p:txBody>
      </p:sp>
    </p:spTree>
    <p:extLst>
      <p:ext uri="{BB962C8B-B14F-4D97-AF65-F5344CB8AC3E}">
        <p14:creationId xmlns:p14="http://schemas.microsoft.com/office/powerpoint/2010/main" val="185267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323F-07F9-4C4D-98CA-3E28C60A43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5C1F26-846A-480E-A28A-C39FE2F289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4955F3-87DD-4CB0-A1CA-5F7F682E6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C01741-9C01-4A2C-B5E9-509558FBF5B0}"/>
              </a:ext>
            </a:extLst>
          </p:cNvPr>
          <p:cNvSpPr>
            <a:spLocks noGrp="1"/>
          </p:cNvSpPr>
          <p:nvPr>
            <p:ph type="dt" sz="half" idx="10"/>
          </p:nvPr>
        </p:nvSpPr>
        <p:spPr/>
        <p:txBody>
          <a:bodyPr/>
          <a:lstStyle/>
          <a:p>
            <a:fld id="{D0115D6D-160E-4F84-BCC8-7D2098556603}" type="datetimeFigureOut">
              <a:rPr lang="en-IN" smtClean="0"/>
              <a:t>08/10/2020</a:t>
            </a:fld>
            <a:endParaRPr lang="en-IN"/>
          </a:p>
        </p:txBody>
      </p:sp>
      <p:sp>
        <p:nvSpPr>
          <p:cNvPr id="6" name="Footer Placeholder 5">
            <a:extLst>
              <a:ext uri="{FF2B5EF4-FFF2-40B4-BE49-F238E27FC236}">
                <a16:creationId xmlns:a16="http://schemas.microsoft.com/office/drawing/2014/main" id="{BD2184CC-8FF5-46C9-812A-7E8F49FE5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245E34-4F8E-4A02-9AA8-4380DAC6D909}"/>
              </a:ext>
            </a:extLst>
          </p:cNvPr>
          <p:cNvSpPr>
            <a:spLocks noGrp="1"/>
          </p:cNvSpPr>
          <p:nvPr>
            <p:ph type="sldNum" sz="quarter" idx="12"/>
          </p:nvPr>
        </p:nvSpPr>
        <p:spPr/>
        <p:txBody>
          <a:bodyPr/>
          <a:lstStyle/>
          <a:p>
            <a:fld id="{89A04BAB-BD55-4855-B249-A90C61804934}" type="slidenum">
              <a:rPr lang="en-IN" smtClean="0"/>
              <a:t>‹#›</a:t>
            </a:fld>
            <a:endParaRPr lang="en-IN"/>
          </a:p>
        </p:txBody>
      </p:sp>
    </p:spTree>
    <p:extLst>
      <p:ext uri="{BB962C8B-B14F-4D97-AF65-F5344CB8AC3E}">
        <p14:creationId xmlns:p14="http://schemas.microsoft.com/office/powerpoint/2010/main" val="246219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277F-4237-451B-81AA-2FCD1D66BD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FD283A-72BF-446E-A7AE-ADA50D01A4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738CD0-B8BF-4AA9-9420-A20233E99B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0EB162-6938-4310-9745-B68EEA177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CEE22-C418-4AB9-8AF4-85A402D2A3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9B7C6D-C986-4710-B01A-E1561D3C9D07}"/>
              </a:ext>
            </a:extLst>
          </p:cNvPr>
          <p:cNvSpPr>
            <a:spLocks noGrp="1"/>
          </p:cNvSpPr>
          <p:nvPr>
            <p:ph type="dt" sz="half" idx="10"/>
          </p:nvPr>
        </p:nvSpPr>
        <p:spPr/>
        <p:txBody>
          <a:bodyPr/>
          <a:lstStyle/>
          <a:p>
            <a:fld id="{D0115D6D-160E-4F84-BCC8-7D2098556603}" type="datetimeFigureOut">
              <a:rPr lang="en-IN" smtClean="0"/>
              <a:t>08/10/2020</a:t>
            </a:fld>
            <a:endParaRPr lang="en-IN"/>
          </a:p>
        </p:txBody>
      </p:sp>
      <p:sp>
        <p:nvSpPr>
          <p:cNvPr id="8" name="Footer Placeholder 7">
            <a:extLst>
              <a:ext uri="{FF2B5EF4-FFF2-40B4-BE49-F238E27FC236}">
                <a16:creationId xmlns:a16="http://schemas.microsoft.com/office/drawing/2014/main" id="{E9E7E0E8-81E7-43DE-853D-7890E3DD48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CEBCF0-2098-4C4D-BB09-552C891E14BC}"/>
              </a:ext>
            </a:extLst>
          </p:cNvPr>
          <p:cNvSpPr>
            <a:spLocks noGrp="1"/>
          </p:cNvSpPr>
          <p:nvPr>
            <p:ph type="sldNum" sz="quarter" idx="12"/>
          </p:nvPr>
        </p:nvSpPr>
        <p:spPr/>
        <p:txBody>
          <a:bodyPr/>
          <a:lstStyle/>
          <a:p>
            <a:fld id="{89A04BAB-BD55-4855-B249-A90C61804934}" type="slidenum">
              <a:rPr lang="en-IN" smtClean="0"/>
              <a:t>‹#›</a:t>
            </a:fld>
            <a:endParaRPr lang="en-IN"/>
          </a:p>
        </p:txBody>
      </p:sp>
    </p:spTree>
    <p:extLst>
      <p:ext uri="{BB962C8B-B14F-4D97-AF65-F5344CB8AC3E}">
        <p14:creationId xmlns:p14="http://schemas.microsoft.com/office/powerpoint/2010/main" val="364764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64C5-DCBC-4E42-A22C-1FDCE75E9D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F82C09-A519-46D0-B8A6-1697A2CF91D8}"/>
              </a:ext>
            </a:extLst>
          </p:cNvPr>
          <p:cNvSpPr>
            <a:spLocks noGrp="1"/>
          </p:cNvSpPr>
          <p:nvPr>
            <p:ph type="dt" sz="half" idx="10"/>
          </p:nvPr>
        </p:nvSpPr>
        <p:spPr/>
        <p:txBody>
          <a:bodyPr/>
          <a:lstStyle/>
          <a:p>
            <a:fld id="{D0115D6D-160E-4F84-BCC8-7D2098556603}" type="datetimeFigureOut">
              <a:rPr lang="en-IN" smtClean="0"/>
              <a:t>08/10/2020</a:t>
            </a:fld>
            <a:endParaRPr lang="en-IN"/>
          </a:p>
        </p:txBody>
      </p:sp>
      <p:sp>
        <p:nvSpPr>
          <p:cNvPr id="4" name="Footer Placeholder 3">
            <a:extLst>
              <a:ext uri="{FF2B5EF4-FFF2-40B4-BE49-F238E27FC236}">
                <a16:creationId xmlns:a16="http://schemas.microsoft.com/office/drawing/2014/main" id="{30A62474-437A-46A0-9F1A-0441F8BEEC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C67DDE-5CED-4E8A-99BF-FCB0D07A08A1}"/>
              </a:ext>
            </a:extLst>
          </p:cNvPr>
          <p:cNvSpPr>
            <a:spLocks noGrp="1"/>
          </p:cNvSpPr>
          <p:nvPr>
            <p:ph type="sldNum" sz="quarter" idx="12"/>
          </p:nvPr>
        </p:nvSpPr>
        <p:spPr/>
        <p:txBody>
          <a:bodyPr/>
          <a:lstStyle/>
          <a:p>
            <a:fld id="{89A04BAB-BD55-4855-B249-A90C61804934}" type="slidenum">
              <a:rPr lang="en-IN" smtClean="0"/>
              <a:t>‹#›</a:t>
            </a:fld>
            <a:endParaRPr lang="en-IN"/>
          </a:p>
        </p:txBody>
      </p:sp>
    </p:spTree>
    <p:extLst>
      <p:ext uri="{BB962C8B-B14F-4D97-AF65-F5344CB8AC3E}">
        <p14:creationId xmlns:p14="http://schemas.microsoft.com/office/powerpoint/2010/main" val="160235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151498-129A-4B0E-AEAD-75721BE4FFD1}"/>
              </a:ext>
            </a:extLst>
          </p:cNvPr>
          <p:cNvSpPr>
            <a:spLocks noGrp="1"/>
          </p:cNvSpPr>
          <p:nvPr>
            <p:ph type="dt" sz="half" idx="10"/>
          </p:nvPr>
        </p:nvSpPr>
        <p:spPr/>
        <p:txBody>
          <a:bodyPr/>
          <a:lstStyle/>
          <a:p>
            <a:fld id="{D0115D6D-160E-4F84-BCC8-7D2098556603}" type="datetimeFigureOut">
              <a:rPr lang="en-IN" smtClean="0"/>
              <a:t>08/10/2020</a:t>
            </a:fld>
            <a:endParaRPr lang="en-IN"/>
          </a:p>
        </p:txBody>
      </p:sp>
      <p:sp>
        <p:nvSpPr>
          <p:cNvPr id="3" name="Footer Placeholder 2">
            <a:extLst>
              <a:ext uri="{FF2B5EF4-FFF2-40B4-BE49-F238E27FC236}">
                <a16:creationId xmlns:a16="http://schemas.microsoft.com/office/drawing/2014/main" id="{997CCE02-7854-49CB-B637-529FE9B7A0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E5A5EB-0424-465B-A22A-392101795722}"/>
              </a:ext>
            </a:extLst>
          </p:cNvPr>
          <p:cNvSpPr>
            <a:spLocks noGrp="1"/>
          </p:cNvSpPr>
          <p:nvPr>
            <p:ph type="sldNum" sz="quarter" idx="12"/>
          </p:nvPr>
        </p:nvSpPr>
        <p:spPr/>
        <p:txBody>
          <a:bodyPr/>
          <a:lstStyle/>
          <a:p>
            <a:fld id="{89A04BAB-BD55-4855-B249-A90C61804934}" type="slidenum">
              <a:rPr lang="en-IN" smtClean="0"/>
              <a:t>‹#›</a:t>
            </a:fld>
            <a:endParaRPr lang="en-IN"/>
          </a:p>
        </p:txBody>
      </p:sp>
    </p:spTree>
    <p:extLst>
      <p:ext uri="{BB962C8B-B14F-4D97-AF65-F5344CB8AC3E}">
        <p14:creationId xmlns:p14="http://schemas.microsoft.com/office/powerpoint/2010/main" val="647609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282C-1650-4139-8BB8-6CB6C0A29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596555-D463-4F75-9055-8A3BA3497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CF9928-12C2-4CFC-AFBC-A1541A964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26123-EFC7-4A04-8673-DAD86AF0DAA2}"/>
              </a:ext>
            </a:extLst>
          </p:cNvPr>
          <p:cNvSpPr>
            <a:spLocks noGrp="1"/>
          </p:cNvSpPr>
          <p:nvPr>
            <p:ph type="dt" sz="half" idx="10"/>
          </p:nvPr>
        </p:nvSpPr>
        <p:spPr/>
        <p:txBody>
          <a:bodyPr/>
          <a:lstStyle/>
          <a:p>
            <a:fld id="{D0115D6D-160E-4F84-BCC8-7D2098556603}" type="datetimeFigureOut">
              <a:rPr lang="en-IN" smtClean="0"/>
              <a:t>08/10/2020</a:t>
            </a:fld>
            <a:endParaRPr lang="en-IN"/>
          </a:p>
        </p:txBody>
      </p:sp>
      <p:sp>
        <p:nvSpPr>
          <p:cNvPr id="6" name="Footer Placeholder 5">
            <a:extLst>
              <a:ext uri="{FF2B5EF4-FFF2-40B4-BE49-F238E27FC236}">
                <a16:creationId xmlns:a16="http://schemas.microsoft.com/office/drawing/2014/main" id="{6A6DA3E3-80E2-4027-AEE6-E4A397372B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876F88-1832-4859-9D4E-D181AD22BB0B}"/>
              </a:ext>
            </a:extLst>
          </p:cNvPr>
          <p:cNvSpPr>
            <a:spLocks noGrp="1"/>
          </p:cNvSpPr>
          <p:nvPr>
            <p:ph type="sldNum" sz="quarter" idx="12"/>
          </p:nvPr>
        </p:nvSpPr>
        <p:spPr/>
        <p:txBody>
          <a:bodyPr/>
          <a:lstStyle/>
          <a:p>
            <a:fld id="{89A04BAB-BD55-4855-B249-A90C61804934}" type="slidenum">
              <a:rPr lang="en-IN" smtClean="0"/>
              <a:t>‹#›</a:t>
            </a:fld>
            <a:endParaRPr lang="en-IN"/>
          </a:p>
        </p:txBody>
      </p:sp>
    </p:spTree>
    <p:extLst>
      <p:ext uri="{BB962C8B-B14F-4D97-AF65-F5344CB8AC3E}">
        <p14:creationId xmlns:p14="http://schemas.microsoft.com/office/powerpoint/2010/main" val="65908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2497-8403-417B-8908-AB9DBE9DF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E8B3D8-E145-4A16-8EF8-5E6AEEE34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2FE1CB-6451-4942-B091-440804E33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087BA-CAF4-46C6-A71B-6B9E46038CD5}"/>
              </a:ext>
            </a:extLst>
          </p:cNvPr>
          <p:cNvSpPr>
            <a:spLocks noGrp="1"/>
          </p:cNvSpPr>
          <p:nvPr>
            <p:ph type="dt" sz="half" idx="10"/>
          </p:nvPr>
        </p:nvSpPr>
        <p:spPr/>
        <p:txBody>
          <a:bodyPr/>
          <a:lstStyle/>
          <a:p>
            <a:fld id="{D0115D6D-160E-4F84-BCC8-7D2098556603}" type="datetimeFigureOut">
              <a:rPr lang="en-IN" smtClean="0"/>
              <a:t>08/10/2020</a:t>
            </a:fld>
            <a:endParaRPr lang="en-IN"/>
          </a:p>
        </p:txBody>
      </p:sp>
      <p:sp>
        <p:nvSpPr>
          <p:cNvPr id="6" name="Footer Placeholder 5">
            <a:extLst>
              <a:ext uri="{FF2B5EF4-FFF2-40B4-BE49-F238E27FC236}">
                <a16:creationId xmlns:a16="http://schemas.microsoft.com/office/drawing/2014/main" id="{D18D02CE-1FB1-4E25-9A07-72C8140D90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06139C-6D5F-4F8C-BBD5-019135236658}"/>
              </a:ext>
            </a:extLst>
          </p:cNvPr>
          <p:cNvSpPr>
            <a:spLocks noGrp="1"/>
          </p:cNvSpPr>
          <p:nvPr>
            <p:ph type="sldNum" sz="quarter" idx="12"/>
          </p:nvPr>
        </p:nvSpPr>
        <p:spPr/>
        <p:txBody>
          <a:bodyPr/>
          <a:lstStyle/>
          <a:p>
            <a:fld id="{89A04BAB-BD55-4855-B249-A90C61804934}" type="slidenum">
              <a:rPr lang="en-IN" smtClean="0"/>
              <a:t>‹#›</a:t>
            </a:fld>
            <a:endParaRPr lang="en-IN"/>
          </a:p>
        </p:txBody>
      </p:sp>
    </p:spTree>
    <p:extLst>
      <p:ext uri="{BB962C8B-B14F-4D97-AF65-F5344CB8AC3E}">
        <p14:creationId xmlns:p14="http://schemas.microsoft.com/office/powerpoint/2010/main" val="220206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9E799F-4AE0-4A44-9790-435AED99D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E3EBBB-E722-4334-8266-5E6B246B5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421D8B-FDBD-43CB-B5FC-0DBA2D5D6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15D6D-160E-4F84-BCC8-7D2098556603}" type="datetimeFigureOut">
              <a:rPr lang="en-IN" smtClean="0"/>
              <a:t>08/10/2020</a:t>
            </a:fld>
            <a:endParaRPr lang="en-IN"/>
          </a:p>
        </p:txBody>
      </p:sp>
      <p:sp>
        <p:nvSpPr>
          <p:cNvPr id="5" name="Footer Placeholder 4">
            <a:extLst>
              <a:ext uri="{FF2B5EF4-FFF2-40B4-BE49-F238E27FC236}">
                <a16:creationId xmlns:a16="http://schemas.microsoft.com/office/drawing/2014/main" id="{E62AA655-4FA7-4415-85D9-62AD0837BC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CE672A-C08D-417A-9E8E-B96E8D00E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04BAB-BD55-4855-B249-A90C61804934}" type="slidenum">
              <a:rPr lang="en-IN" smtClean="0"/>
              <a:t>‹#›</a:t>
            </a:fld>
            <a:endParaRPr lang="en-IN"/>
          </a:p>
        </p:txBody>
      </p:sp>
    </p:spTree>
    <p:extLst>
      <p:ext uri="{BB962C8B-B14F-4D97-AF65-F5344CB8AC3E}">
        <p14:creationId xmlns:p14="http://schemas.microsoft.com/office/powerpoint/2010/main" val="799627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87BB-E12B-412B-906E-810C7B25E6EB}"/>
              </a:ext>
            </a:extLst>
          </p:cNvPr>
          <p:cNvSpPr>
            <a:spLocks noGrp="1"/>
          </p:cNvSpPr>
          <p:nvPr>
            <p:ph type="ctrTitle"/>
          </p:nvPr>
        </p:nvSpPr>
        <p:spPr>
          <a:xfrm>
            <a:off x="1473200" y="1994076"/>
            <a:ext cx="9245600" cy="715210"/>
          </a:xfrm>
        </p:spPr>
        <p:txBody>
          <a:bodyPr>
            <a:normAutofit/>
          </a:bodyPr>
          <a:lstStyle/>
          <a:p>
            <a:r>
              <a:rPr lang="en-IN" sz="3400" dirty="0">
                <a:latin typeface="Arial" panose="020B0604020202020204" pitchFamily="34" charset="0"/>
                <a:cs typeface="Arial" panose="020B0604020202020204" pitchFamily="34" charset="0"/>
              </a:rPr>
              <a:t>Paraphrase Detection using NLP Techniques</a:t>
            </a:r>
          </a:p>
        </p:txBody>
      </p:sp>
      <p:sp>
        <p:nvSpPr>
          <p:cNvPr id="3" name="Subtitle 2">
            <a:extLst>
              <a:ext uri="{FF2B5EF4-FFF2-40B4-BE49-F238E27FC236}">
                <a16:creationId xmlns:a16="http://schemas.microsoft.com/office/drawing/2014/main" id="{F80E27C9-2174-44C0-B889-E17892A2D1F1}"/>
              </a:ext>
            </a:extLst>
          </p:cNvPr>
          <p:cNvSpPr>
            <a:spLocks noGrp="1"/>
          </p:cNvSpPr>
          <p:nvPr>
            <p:ph type="subTitle" idx="1"/>
          </p:nvPr>
        </p:nvSpPr>
        <p:spPr>
          <a:xfrm>
            <a:off x="1473199" y="3124793"/>
            <a:ext cx="9245599" cy="715210"/>
          </a:xfrm>
        </p:spPr>
        <p:txBody>
          <a:bodyPr>
            <a:noAutofit/>
          </a:bodyPr>
          <a:lstStyle/>
          <a:p>
            <a:r>
              <a:rPr lang="en-IN" sz="2000" u="sng" dirty="0">
                <a:solidFill>
                  <a:schemeClr val="tx1">
                    <a:lumMod val="95000"/>
                    <a:lumOff val="5000"/>
                  </a:schemeClr>
                </a:solidFill>
                <a:latin typeface="Arial" panose="020B0604020202020204" pitchFamily="34" charset="0"/>
                <a:cs typeface="Arial" panose="020B0604020202020204" pitchFamily="34" charset="0"/>
              </a:rPr>
              <a:t>Guide : Prof. </a:t>
            </a:r>
            <a:r>
              <a:rPr lang="en-IN" sz="2000" u="sng" dirty="0">
                <a:latin typeface="Arial" panose="020B0604020202020204" pitchFamily="34" charset="0"/>
                <a:cs typeface="Arial" panose="020B0604020202020204" pitchFamily="34" charset="0"/>
              </a:rPr>
              <a:t>Manasi S. Kulkarni</a:t>
            </a:r>
          </a:p>
        </p:txBody>
      </p:sp>
      <p:pic>
        <p:nvPicPr>
          <p:cNvPr id="5" name="Picture 4">
            <a:extLst>
              <a:ext uri="{FF2B5EF4-FFF2-40B4-BE49-F238E27FC236}">
                <a16:creationId xmlns:a16="http://schemas.microsoft.com/office/drawing/2014/main" id="{7F029ECA-C58C-459C-AA59-EE23844A7D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42056" y="986496"/>
            <a:ext cx="707887" cy="715210"/>
          </a:xfrm>
          <a:prstGeom prst="rect">
            <a:avLst/>
          </a:prstGeom>
        </p:spPr>
      </p:pic>
      <p:sp>
        <p:nvSpPr>
          <p:cNvPr id="8" name="Subtitle 2">
            <a:extLst>
              <a:ext uri="{FF2B5EF4-FFF2-40B4-BE49-F238E27FC236}">
                <a16:creationId xmlns:a16="http://schemas.microsoft.com/office/drawing/2014/main" id="{D81BA22C-F697-4A89-9ADA-D63C05B949DF}"/>
              </a:ext>
            </a:extLst>
          </p:cNvPr>
          <p:cNvSpPr txBox="1">
            <a:spLocks/>
          </p:cNvSpPr>
          <p:nvPr/>
        </p:nvSpPr>
        <p:spPr>
          <a:xfrm>
            <a:off x="1473200" y="3903839"/>
            <a:ext cx="9245598" cy="19676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IN" sz="1800" dirty="0">
                <a:solidFill>
                  <a:schemeClr val="tx1">
                    <a:lumMod val="95000"/>
                    <a:lumOff val="5000"/>
                  </a:schemeClr>
                </a:solidFill>
                <a:latin typeface="Arial" panose="020B0604020202020204" pitchFamily="34" charset="0"/>
                <a:cs typeface="Arial" panose="020B0604020202020204" pitchFamily="34" charset="0"/>
              </a:rPr>
              <a:t>Undertaken by :</a:t>
            </a:r>
            <a:br>
              <a:rPr lang="en-IN" sz="1800" dirty="0">
                <a:solidFill>
                  <a:schemeClr val="tx1">
                    <a:lumMod val="95000"/>
                    <a:lumOff val="5000"/>
                  </a:schemeClr>
                </a:solidFill>
                <a:latin typeface="Arial" panose="020B0604020202020204" pitchFamily="34" charset="0"/>
                <a:cs typeface="Arial" panose="020B0604020202020204" pitchFamily="34" charset="0"/>
              </a:rPr>
            </a:br>
            <a:br>
              <a:rPr lang="en-IN" sz="1800" dirty="0">
                <a:solidFill>
                  <a:schemeClr val="tx1">
                    <a:lumMod val="95000"/>
                    <a:lumOff val="5000"/>
                  </a:schemeClr>
                </a:solidFill>
                <a:latin typeface="Arial" panose="020B0604020202020204" pitchFamily="34" charset="0"/>
                <a:cs typeface="Arial" panose="020B0604020202020204" pitchFamily="34" charset="0"/>
              </a:rPr>
            </a:br>
            <a:r>
              <a:rPr lang="en-IN" sz="1800" dirty="0">
                <a:solidFill>
                  <a:schemeClr val="tx1">
                    <a:lumMod val="95000"/>
                    <a:lumOff val="5000"/>
                  </a:schemeClr>
                </a:solidFill>
                <a:latin typeface="Arial" panose="020B0604020202020204" pitchFamily="34" charset="0"/>
                <a:cs typeface="Arial" panose="020B0604020202020204" pitchFamily="34" charset="0"/>
              </a:rPr>
              <a:t>Mrunal Badade </a:t>
            </a:r>
            <a:br>
              <a:rPr lang="en-IN" sz="1800" dirty="0">
                <a:solidFill>
                  <a:schemeClr val="tx1">
                    <a:lumMod val="95000"/>
                    <a:lumOff val="5000"/>
                  </a:schemeClr>
                </a:solidFill>
                <a:latin typeface="Arial" panose="020B0604020202020204" pitchFamily="34" charset="0"/>
                <a:cs typeface="Arial" panose="020B0604020202020204" pitchFamily="34" charset="0"/>
              </a:rPr>
            </a:br>
            <a:r>
              <a:rPr lang="en-IN" sz="1800" dirty="0" err="1">
                <a:solidFill>
                  <a:schemeClr val="tx1">
                    <a:lumMod val="95000"/>
                    <a:lumOff val="5000"/>
                  </a:schemeClr>
                </a:solidFill>
                <a:latin typeface="Arial" panose="020B0604020202020204" pitchFamily="34" charset="0"/>
                <a:cs typeface="Arial" panose="020B0604020202020204" pitchFamily="34" charset="0"/>
              </a:rPr>
              <a:t>Jagruti</a:t>
            </a:r>
            <a:r>
              <a:rPr lang="en-IN" sz="1800" dirty="0">
                <a:solidFill>
                  <a:schemeClr val="tx1">
                    <a:lumMod val="95000"/>
                    <a:lumOff val="5000"/>
                  </a:schemeClr>
                </a:solidFill>
                <a:latin typeface="Arial" panose="020B0604020202020204" pitchFamily="34" charset="0"/>
                <a:cs typeface="Arial" panose="020B0604020202020204" pitchFamily="34" charset="0"/>
              </a:rPr>
              <a:t> </a:t>
            </a:r>
            <a:r>
              <a:rPr lang="en-IN" sz="1800" dirty="0" err="1">
                <a:solidFill>
                  <a:schemeClr val="tx1">
                    <a:lumMod val="95000"/>
                    <a:lumOff val="5000"/>
                  </a:schemeClr>
                </a:solidFill>
                <a:latin typeface="Arial" panose="020B0604020202020204" pitchFamily="34" charset="0"/>
                <a:cs typeface="Arial" panose="020B0604020202020204" pitchFamily="34" charset="0"/>
              </a:rPr>
              <a:t>Thombare</a:t>
            </a:r>
            <a:br>
              <a:rPr lang="en-IN" sz="1800" dirty="0">
                <a:solidFill>
                  <a:schemeClr val="tx1">
                    <a:lumMod val="95000"/>
                    <a:lumOff val="5000"/>
                  </a:schemeClr>
                </a:solidFill>
                <a:latin typeface="Arial" panose="020B0604020202020204" pitchFamily="34" charset="0"/>
                <a:cs typeface="Arial" panose="020B0604020202020204" pitchFamily="34" charset="0"/>
              </a:rPr>
            </a:br>
            <a:r>
              <a:rPr lang="en-IN" sz="1800" dirty="0" err="1">
                <a:solidFill>
                  <a:schemeClr val="tx1">
                    <a:lumMod val="95000"/>
                    <a:lumOff val="5000"/>
                  </a:schemeClr>
                </a:solidFill>
                <a:latin typeface="Arial" panose="020B0604020202020204" pitchFamily="34" charset="0"/>
                <a:cs typeface="Arial" panose="020B0604020202020204" pitchFamily="34" charset="0"/>
              </a:rPr>
              <a:t>Akshata</a:t>
            </a:r>
            <a:r>
              <a:rPr lang="en-IN" sz="1800" dirty="0">
                <a:solidFill>
                  <a:schemeClr val="tx1">
                    <a:lumMod val="95000"/>
                    <a:lumOff val="5000"/>
                  </a:schemeClr>
                </a:solidFill>
                <a:latin typeface="Arial" panose="020B0604020202020204" pitchFamily="34" charset="0"/>
                <a:cs typeface="Arial" panose="020B0604020202020204" pitchFamily="34" charset="0"/>
              </a:rPr>
              <a:t> Deshpande</a:t>
            </a:r>
            <a:br>
              <a:rPr lang="en-IN" sz="1800" dirty="0">
                <a:solidFill>
                  <a:schemeClr val="tx1">
                    <a:lumMod val="95000"/>
                    <a:lumOff val="5000"/>
                  </a:schemeClr>
                </a:solidFill>
                <a:latin typeface="Arial" panose="020B0604020202020204" pitchFamily="34" charset="0"/>
                <a:cs typeface="Arial" panose="020B0604020202020204" pitchFamily="34" charset="0"/>
              </a:rPr>
            </a:br>
            <a:r>
              <a:rPr lang="en-IN" sz="1800" dirty="0">
                <a:solidFill>
                  <a:schemeClr val="tx1">
                    <a:lumMod val="95000"/>
                    <a:lumOff val="5000"/>
                  </a:schemeClr>
                </a:solidFill>
                <a:latin typeface="Arial" panose="020B0604020202020204" pitchFamily="34" charset="0"/>
                <a:cs typeface="Arial" panose="020B0604020202020204" pitchFamily="34" charset="0"/>
              </a:rPr>
              <a:t>Vaibhav </a:t>
            </a:r>
            <a:r>
              <a:rPr lang="en-IN" sz="1800" dirty="0" err="1">
                <a:solidFill>
                  <a:schemeClr val="tx1">
                    <a:lumMod val="95000"/>
                    <a:lumOff val="5000"/>
                  </a:schemeClr>
                </a:solidFill>
                <a:latin typeface="Arial" panose="020B0604020202020204" pitchFamily="34" charset="0"/>
                <a:cs typeface="Arial" panose="020B0604020202020204" pitchFamily="34" charset="0"/>
              </a:rPr>
              <a:t>Adsul</a:t>
            </a:r>
            <a:br>
              <a:rPr lang="en-IN" sz="1800" dirty="0">
                <a:solidFill>
                  <a:schemeClr val="tx1">
                    <a:lumMod val="95000"/>
                    <a:lumOff val="5000"/>
                  </a:schemeClr>
                </a:solidFill>
                <a:latin typeface="Arial" panose="020B0604020202020204" pitchFamily="34" charset="0"/>
                <a:cs typeface="Arial" panose="020B0604020202020204" pitchFamily="34" charset="0"/>
              </a:rPr>
            </a:br>
            <a:endParaRPr lang="en-IN" sz="18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CFB643C5-4A21-40E9-85D2-9FD16B790ABB}"/>
              </a:ext>
            </a:extLst>
          </p:cNvPr>
          <p:cNvSpPr txBox="1">
            <a:spLocks/>
          </p:cNvSpPr>
          <p:nvPr/>
        </p:nvSpPr>
        <p:spPr>
          <a:xfrm>
            <a:off x="1473199" y="2709286"/>
            <a:ext cx="9245600" cy="5656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200" dirty="0">
                <a:solidFill>
                  <a:schemeClr val="tx1">
                    <a:lumMod val="95000"/>
                    <a:lumOff val="5000"/>
                  </a:schemeClr>
                </a:solidFill>
                <a:latin typeface="Arial" panose="020B0604020202020204" pitchFamily="34" charset="0"/>
                <a:cs typeface="Arial" panose="020B0604020202020204" pitchFamily="34" charset="0"/>
              </a:rPr>
              <a:t>Domain : Natural Language Processing</a:t>
            </a:r>
          </a:p>
        </p:txBody>
      </p:sp>
    </p:spTree>
    <p:extLst>
      <p:ext uri="{BB962C8B-B14F-4D97-AF65-F5344CB8AC3E}">
        <p14:creationId xmlns:p14="http://schemas.microsoft.com/office/powerpoint/2010/main" val="641846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a:xfrm>
            <a:off x="838200" y="365125"/>
            <a:ext cx="10515600" cy="1325563"/>
          </a:xfrm>
        </p:spPr>
        <p:txBody>
          <a:bodyPr/>
          <a:lstStyle/>
          <a:p>
            <a:r>
              <a:rPr lang="en-IN"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F75C888-2CBE-430C-AF52-670243B2B9BB}"/>
              </a:ext>
            </a:extLst>
          </p:cNvPr>
          <p:cNvGraphicFramePr>
            <a:graphicFrameLocks noGrp="1"/>
          </p:cNvGraphicFramePr>
          <p:nvPr>
            <p:ph idx="1"/>
            <p:extLst>
              <p:ext uri="{D42A27DB-BD31-4B8C-83A1-F6EECF244321}">
                <p14:modId xmlns:p14="http://schemas.microsoft.com/office/powerpoint/2010/main" val="3418310399"/>
              </p:ext>
            </p:extLst>
          </p:nvPr>
        </p:nvGraphicFramePr>
        <p:xfrm>
          <a:off x="838200" y="1690688"/>
          <a:ext cx="10515599" cy="4434429"/>
        </p:xfrm>
        <a:graphic>
          <a:graphicData uri="http://schemas.openxmlformats.org/drawingml/2006/table">
            <a:tbl>
              <a:tblPr/>
              <a:tblGrid>
                <a:gridCol w="411760">
                  <a:extLst>
                    <a:ext uri="{9D8B030D-6E8A-4147-A177-3AD203B41FA5}">
                      <a16:colId xmlns:a16="http://schemas.microsoft.com/office/drawing/2014/main" val="3191781426"/>
                    </a:ext>
                  </a:extLst>
                </a:gridCol>
                <a:gridCol w="2862045">
                  <a:extLst>
                    <a:ext uri="{9D8B030D-6E8A-4147-A177-3AD203B41FA5}">
                      <a16:colId xmlns:a16="http://schemas.microsoft.com/office/drawing/2014/main" val="2981338760"/>
                    </a:ext>
                  </a:extLst>
                </a:gridCol>
                <a:gridCol w="1298894">
                  <a:extLst>
                    <a:ext uri="{9D8B030D-6E8A-4147-A177-3AD203B41FA5}">
                      <a16:colId xmlns:a16="http://schemas.microsoft.com/office/drawing/2014/main" val="720839555"/>
                    </a:ext>
                  </a:extLst>
                </a:gridCol>
                <a:gridCol w="1674955">
                  <a:extLst>
                    <a:ext uri="{9D8B030D-6E8A-4147-A177-3AD203B41FA5}">
                      <a16:colId xmlns:a16="http://schemas.microsoft.com/office/drawing/2014/main" val="3957397571"/>
                    </a:ext>
                  </a:extLst>
                </a:gridCol>
                <a:gridCol w="4267945">
                  <a:extLst>
                    <a:ext uri="{9D8B030D-6E8A-4147-A177-3AD203B41FA5}">
                      <a16:colId xmlns:a16="http://schemas.microsoft.com/office/drawing/2014/main" val="2483193862"/>
                    </a:ext>
                  </a:extLst>
                </a:gridCol>
              </a:tblGrid>
              <a:tr h="294385">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No</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Title</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Published Year</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Authors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Observations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477230"/>
                  </a:ext>
                </a:extLst>
              </a:tr>
              <a:tr h="844592">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11</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Paraphrase Detection in Hindi Language using Syntactic Features of Phrase</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2016</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err="1">
                          <a:solidFill>
                            <a:schemeClr val="tx1"/>
                          </a:solidFill>
                          <a:effectLst/>
                          <a:latin typeface="+mn-lt"/>
                          <a:ea typeface="+mn-ea"/>
                          <a:cs typeface="+mn-cs"/>
                        </a:rPr>
                        <a:t>Rupal</a:t>
                      </a:r>
                      <a:r>
                        <a:rPr lang="en-IN" sz="1400" b="0" i="0" u="none" strike="noStrike" kern="1200" dirty="0">
                          <a:solidFill>
                            <a:schemeClr val="tx1"/>
                          </a:solidFill>
                          <a:effectLst/>
                          <a:latin typeface="+mn-lt"/>
                          <a:ea typeface="+mn-ea"/>
                          <a:cs typeface="+mn-cs"/>
                        </a:rPr>
                        <a:t> Bhargava,  </a:t>
                      </a:r>
                      <a:r>
                        <a:rPr lang="en-IN" sz="1400" b="0" i="0" u="none" strike="noStrike" kern="1200" dirty="0" err="1">
                          <a:solidFill>
                            <a:schemeClr val="tx1"/>
                          </a:solidFill>
                          <a:effectLst/>
                          <a:latin typeface="+mn-lt"/>
                          <a:ea typeface="+mn-ea"/>
                          <a:cs typeface="+mn-cs"/>
                        </a:rPr>
                        <a:t>Anushka</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Baoni</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Harshit</a:t>
                      </a:r>
                      <a:r>
                        <a:rPr lang="en-IN" sz="1400" b="0" i="0" u="none" strike="noStrike" kern="1200" dirty="0">
                          <a:solidFill>
                            <a:schemeClr val="tx1"/>
                          </a:solidFill>
                          <a:effectLst/>
                          <a:latin typeface="+mn-lt"/>
                          <a:ea typeface="+mn-ea"/>
                          <a:cs typeface="+mn-cs"/>
                        </a:rPr>
                        <a:t> Jain &amp; </a:t>
                      </a:r>
                      <a:r>
                        <a:rPr lang="en-IN" sz="1400" b="0" i="0" u="none" strike="noStrike" kern="1200" dirty="0" err="1">
                          <a:solidFill>
                            <a:schemeClr val="tx1"/>
                          </a:solidFill>
                          <a:effectLst/>
                          <a:latin typeface="+mn-lt"/>
                          <a:ea typeface="+mn-ea"/>
                          <a:cs typeface="+mn-cs"/>
                        </a:rPr>
                        <a:t>Yashvardhan</a:t>
                      </a:r>
                      <a:r>
                        <a:rPr lang="en-IN" sz="1400" b="0" i="0" u="none" strike="noStrike" kern="1200" dirty="0">
                          <a:solidFill>
                            <a:schemeClr val="tx1"/>
                          </a:solidFill>
                          <a:effectLst/>
                          <a:latin typeface="+mn-lt"/>
                          <a:ea typeface="+mn-ea"/>
                          <a:cs typeface="+mn-cs"/>
                        </a:rPr>
                        <a:t> Sharma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1000"/>
                        </a:spcAft>
                      </a:pPr>
                      <a:r>
                        <a:rPr lang="en-IN" sz="1400" b="0" i="0" u="none" strike="noStrike" dirty="0">
                          <a:solidFill>
                            <a:srgbClr val="000000"/>
                          </a:solidFill>
                          <a:effectLst/>
                          <a:latin typeface="Arial" panose="020B0604020202020204" pitchFamily="34" charset="0"/>
                          <a:cs typeface="Arial" panose="020B0604020202020204" pitchFamily="34" charset="0"/>
                        </a:rPr>
                        <a:t>A feature vector-based approach with three features (POS Tags, Word Stems and </a:t>
                      </a:r>
                      <a:r>
                        <a:rPr lang="en-IN" sz="1400" b="0" i="0" u="none" strike="noStrike" dirty="0" err="1">
                          <a:solidFill>
                            <a:srgbClr val="000000"/>
                          </a:solidFill>
                          <a:effectLst/>
                          <a:latin typeface="Arial" panose="020B0604020202020204" pitchFamily="34" charset="0"/>
                          <a:cs typeface="Arial" panose="020B0604020202020204" pitchFamily="34" charset="0"/>
                        </a:rPr>
                        <a:t>Soundex</a:t>
                      </a:r>
                      <a:r>
                        <a:rPr lang="en-IN" sz="1400" b="0" i="0" u="none" strike="noStrike" dirty="0">
                          <a:solidFill>
                            <a:srgbClr val="000000"/>
                          </a:solidFill>
                          <a:effectLst/>
                          <a:latin typeface="Arial" panose="020B0604020202020204" pitchFamily="34" charset="0"/>
                          <a:cs typeface="Arial" panose="020B0604020202020204" pitchFamily="34" charset="0"/>
                        </a:rPr>
                        <a:t> codes) is discussed for paraphrase detection of Hindi Language. After extracting these three features, the python package "</a:t>
                      </a:r>
                      <a:r>
                        <a:rPr lang="en-IN" sz="1400" b="0" i="0" u="none" strike="noStrike" dirty="0" err="1">
                          <a:solidFill>
                            <a:srgbClr val="000000"/>
                          </a:solidFill>
                          <a:effectLst/>
                          <a:latin typeface="Arial" panose="020B0604020202020204" pitchFamily="34" charset="0"/>
                          <a:cs typeface="Arial" panose="020B0604020202020204" pitchFamily="34" charset="0"/>
                        </a:rPr>
                        <a:t>fuzzywuzzy</a:t>
                      </a:r>
                      <a:r>
                        <a:rPr lang="en-IN" sz="1400" b="0" i="0" u="none" strike="noStrike" dirty="0">
                          <a:solidFill>
                            <a:srgbClr val="000000"/>
                          </a:solidFill>
                          <a:effectLst/>
                          <a:latin typeface="Arial" panose="020B0604020202020204" pitchFamily="34" charset="0"/>
                          <a:cs typeface="Arial" panose="020B0604020202020204" pitchFamily="34" charset="0"/>
                        </a:rPr>
                        <a:t>" is used to calculate the similarity scores. </a:t>
                      </a:r>
                      <a:r>
                        <a:rPr lang="en-IN" sz="1400" b="0" i="0" u="none" strike="noStrike" dirty="0" err="1">
                          <a:solidFill>
                            <a:srgbClr val="000000"/>
                          </a:solidFill>
                          <a:effectLst/>
                          <a:latin typeface="Arial" panose="020B0604020202020204" pitchFamily="34" charset="0"/>
                          <a:cs typeface="Arial" panose="020B0604020202020204" pitchFamily="34" charset="0"/>
                        </a:rPr>
                        <a:t>Levenshtein</a:t>
                      </a:r>
                      <a:r>
                        <a:rPr lang="en-IN" sz="1400" b="0" i="0" u="none" strike="noStrike" dirty="0">
                          <a:solidFill>
                            <a:srgbClr val="000000"/>
                          </a:solidFill>
                          <a:effectLst/>
                          <a:latin typeface="Arial" panose="020B0604020202020204" pitchFamily="34" charset="0"/>
                          <a:cs typeface="Arial" panose="020B0604020202020204" pitchFamily="34" charset="0"/>
                        </a:rPr>
                        <a:t> Distance used to calculate the differences between string sequences.</a:t>
                      </a:r>
                      <a:endParaRPr lang="en-IN" sz="14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122693"/>
                  </a:ext>
                </a:extLst>
              </a:tr>
              <a:tr h="844592">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12</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Malayalam Paraphrase Detection</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2016</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400" b="0" i="0" u="none" strike="noStrike" kern="1200" dirty="0" err="1">
                          <a:solidFill>
                            <a:schemeClr val="tx1"/>
                          </a:solidFill>
                          <a:effectLst/>
                          <a:latin typeface="+mn-lt"/>
                          <a:ea typeface="+mn-ea"/>
                          <a:cs typeface="+mn-cs"/>
                        </a:rPr>
                        <a:t>Sindhu.L</a:t>
                      </a:r>
                      <a:r>
                        <a:rPr lang="en-IN" sz="1400" b="0" i="0" u="none" strike="noStrike" kern="1200" dirty="0">
                          <a:solidFill>
                            <a:schemeClr val="tx1"/>
                          </a:solidFill>
                          <a:effectLst/>
                          <a:latin typeface="+mn-lt"/>
                          <a:ea typeface="+mn-ea"/>
                          <a:cs typeface="+mn-cs"/>
                        </a:rPr>
                        <a:t> &amp; </a:t>
                      </a:r>
                      <a:r>
                        <a:rPr lang="en-IN" sz="1400" b="0" i="0" u="none" strike="noStrike" kern="1200" dirty="0" err="1">
                          <a:solidFill>
                            <a:schemeClr val="tx1"/>
                          </a:solidFill>
                          <a:effectLst/>
                          <a:latin typeface="+mn-lt"/>
                          <a:ea typeface="+mn-ea"/>
                          <a:cs typeface="+mn-cs"/>
                        </a:rPr>
                        <a:t>Sumam</a:t>
                      </a:r>
                      <a:r>
                        <a:rPr lang="en-IN" sz="1400" b="0" i="0" u="none" strike="noStrike" kern="1200" dirty="0">
                          <a:solidFill>
                            <a:schemeClr val="tx1"/>
                          </a:solidFill>
                          <a:effectLst/>
                          <a:latin typeface="+mn-lt"/>
                          <a:ea typeface="+mn-ea"/>
                          <a:cs typeface="+mn-cs"/>
                        </a:rPr>
                        <a:t> Mary </a:t>
                      </a:r>
                      <a:r>
                        <a:rPr lang="en-IN" sz="1400" b="0" i="0" u="none" strike="noStrike" kern="1200" dirty="0" err="1">
                          <a:solidFill>
                            <a:schemeClr val="tx1"/>
                          </a:solidFill>
                          <a:effectLst/>
                          <a:latin typeface="+mn-lt"/>
                          <a:ea typeface="+mn-ea"/>
                          <a:cs typeface="+mn-cs"/>
                        </a:rPr>
                        <a:t>Idicula</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just" defTabSz="914400" rtl="0" eaLnBrk="1" fontAlgn="t" latinLnBrk="0" hangingPunct="1">
                        <a:lnSpc>
                          <a:spcPct val="100000"/>
                        </a:lnSpc>
                        <a:spcBef>
                          <a:spcPts val="0"/>
                        </a:spcBef>
                        <a:spcAft>
                          <a:spcPts val="1000"/>
                        </a:spcAft>
                        <a:buClrTx/>
                        <a:buSzTx/>
                        <a:buFontTx/>
                        <a:buNone/>
                        <a:tabLst/>
                        <a:defRPr/>
                      </a:pPr>
                      <a:r>
                        <a:rPr lang="en-IN" sz="1400" b="0" i="0" u="none" strike="noStrike" dirty="0">
                          <a:solidFill>
                            <a:srgbClr val="000000"/>
                          </a:solidFill>
                          <a:effectLst/>
                          <a:latin typeface="Arial" panose="020B0604020202020204" pitchFamily="34" charset="0"/>
                          <a:cs typeface="Arial" panose="020B0604020202020204" pitchFamily="34" charset="0"/>
                        </a:rPr>
                        <a:t>Malayalam is used as input </a:t>
                      </a:r>
                      <a:r>
                        <a:rPr lang="en-IN" sz="1400" b="0" i="0" u="none" strike="noStrike" dirty="0" err="1">
                          <a:solidFill>
                            <a:srgbClr val="000000"/>
                          </a:solidFill>
                          <a:effectLst/>
                          <a:latin typeface="Arial" panose="020B0604020202020204" pitchFamily="34" charset="0"/>
                          <a:cs typeface="Arial" panose="020B0604020202020204" pitchFamily="34" charset="0"/>
                        </a:rPr>
                        <a:t>language.The</a:t>
                      </a:r>
                      <a:r>
                        <a:rPr lang="en-IN" sz="1400" b="0" i="0" u="none" strike="noStrike" dirty="0">
                          <a:solidFill>
                            <a:srgbClr val="000000"/>
                          </a:solidFill>
                          <a:effectLst/>
                          <a:latin typeface="Arial" panose="020B0604020202020204" pitchFamily="34" charset="0"/>
                          <a:cs typeface="Arial" panose="020B0604020202020204" pitchFamily="34" charset="0"/>
                        </a:rPr>
                        <a:t> proposed semantic approach for identifying the paraphrases comprises of three phases – matching identical tokens, matching lemmas &amp; matching with synonyms replaced. Similarity comparison is performed at the sentence level using the </a:t>
                      </a:r>
                      <a:r>
                        <a:rPr lang="en-IN" sz="1400" b="0" i="0" u="none" strike="noStrike" dirty="0" err="1">
                          <a:solidFill>
                            <a:srgbClr val="000000"/>
                          </a:solidFill>
                          <a:effectLst/>
                          <a:latin typeface="Arial" panose="020B0604020202020204" pitchFamily="34" charset="0"/>
                          <a:cs typeface="Arial" panose="020B0604020202020204" pitchFamily="34" charset="0"/>
                        </a:rPr>
                        <a:t>Jaccard</a:t>
                      </a:r>
                      <a:r>
                        <a:rPr lang="en-IN" sz="1400" b="0" i="0" u="none" strike="noStrike" dirty="0">
                          <a:solidFill>
                            <a:srgbClr val="000000"/>
                          </a:solidFill>
                          <a:effectLst/>
                          <a:latin typeface="Arial" panose="020B0604020202020204" pitchFamily="34" charset="0"/>
                          <a:cs typeface="Arial" panose="020B0604020202020204" pitchFamily="34" charset="0"/>
                        </a:rPr>
                        <a:t>, Containment, Overlap and Cosine similarity metrics.</a:t>
                      </a:r>
                      <a:endParaRPr lang="en-IN" sz="14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99004">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13</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Learning Paraphrase Identification with Structural Alignment</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2016</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mn-lt"/>
                          <a:ea typeface="+mn-ea"/>
                          <a:cs typeface="+mn-cs"/>
                        </a:rPr>
                        <a:t>Chen Liang, Praveen </a:t>
                      </a:r>
                      <a:r>
                        <a:rPr lang="en-IN" sz="1400" b="0" i="0" u="none" strike="noStrike" kern="1200" dirty="0" err="1">
                          <a:solidFill>
                            <a:schemeClr val="tx1"/>
                          </a:solidFill>
                          <a:effectLst/>
                          <a:latin typeface="+mn-lt"/>
                          <a:ea typeface="+mn-ea"/>
                          <a:cs typeface="+mn-cs"/>
                        </a:rPr>
                        <a:t>Paritosh</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Vinodh</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Rajendran</a:t>
                      </a:r>
                      <a:r>
                        <a:rPr lang="en-IN" sz="1400" b="0" i="0" u="none" strike="noStrike" kern="1200" dirty="0">
                          <a:solidFill>
                            <a:schemeClr val="tx1"/>
                          </a:solidFill>
                          <a:effectLst/>
                          <a:latin typeface="+mn-lt"/>
                          <a:ea typeface="+mn-ea"/>
                          <a:cs typeface="+mn-cs"/>
                        </a:rPr>
                        <a:t>, and Kenneth D. </a:t>
                      </a:r>
                      <a:r>
                        <a:rPr lang="en-IN" sz="1400" b="0" i="0" u="none" strike="noStrike" kern="1200" dirty="0" err="1">
                          <a:solidFill>
                            <a:schemeClr val="tx1"/>
                          </a:solidFill>
                          <a:effectLst/>
                          <a:latin typeface="+mn-lt"/>
                          <a:ea typeface="+mn-ea"/>
                          <a:cs typeface="+mn-cs"/>
                        </a:rPr>
                        <a:t>Forbus</a:t>
                      </a:r>
                      <a:r>
                        <a:rPr lang="en-IN" sz="1400" b="0" i="0" u="none" strike="noStrike" kern="1200" dirty="0">
                          <a:solidFill>
                            <a:schemeClr val="tx1"/>
                          </a:solidFill>
                          <a:effectLst/>
                          <a:latin typeface="+mn-lt"/>
                          <a:ea typeface="+mn-ea"/>
                          <a:cs typeface="+mn-cs"/>
                        </a:rPr>
                        <a:t> </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Proposed a new alignment-based approach to learn semantic similarity of texts. Used a hybrid representation, attributed relational graphs, to encode local and structural information.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297512"/>
                  </a:ext>
                </a:extLst>
              </a:tr>
            </a:tbl>
          </a:graphicData>
        </a:graphic>
      </p:graphicFrame>
    </p:spTree>
    <p:extLst>
      <p:ext uri="{BB962C8B-B14F-4D97-AF65-F5344CB8AC3E}">
        <p14:creationId xmlns:p14="http://schemas.microsoft.com/office/powerpoint/2010/main" val="360770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a:xfrm>
            <a:off x="838200" y="365125"/>
            <a:ext cx="10515600" cy="1325563"/>
          </a:xfrm>
        </p:spPr>
        <p:txBody>
          <a:bodyPr/>
          <a:lstStyle/>
          <a:p>
            <a:r>
              <a:rPr lang="en-IN"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F75C888-2CBE-430C-AF52-670243B2B9BB}"/>
              </a:ext>
            </a:extLst>
          </p:cNvPr>
          <p:cNvGraphicFramePr>
            <a:graphicFrameLocks noGrp="1"/>
          </p:cNvGraphicFramePr>
          <p:nvPr>
            <p:ph idx="1"/>
            <p:extLst>
              <p:ext uri="{D42A27DB-BD31-4B8C-83A1-F6EECF244321}">
                <p14:modId xmlns:p14="http://schemas.microsoft.com/office/powerpoint/2010/main" val="3370827736"/>
              </p:ext>
            </p:extLst>
          </p:nvPr>
        </p:nvGraphicFramePr>
        <p:xfrm>
          <a:off x="838200" y="1690688"/>
          <a:ext cx="10515599" cy="4568013"/>
        </p:xfrm>
        <a:graphic>
          <a:graphicData uri="http://schemas.openxmlformats.org/drawingml/2006/table">
            <a:tbl>
              <a:tblPr/>
              <a:tblGrid>
                <a:gridCol w="411760">
                  <a:extLst>
                    <a:ext uri="{9D8B030D-6E8A-4147-A177-3AD203B41FA5}">
                      <a16:colId xmlns:a16="http://schemas.microsoft.com/office/drawing/2014/main" val="3191781426"/>
                    </a:ext>
                  </a:extLst>
                </a:gridCol>
                <a:gridCol w="2862045">
                  <a:extLst>
                    <a:ext uri="{9D8B030D-6E8A-4147-A177-3AD203B41FA5}">
                      <a16:colId xmlns:a16="http://schemas.microsoft.com/office/drawing/2014/main" val="2981338760"/>
                    </a:ext>
                  </a:extLst>
                </a:gridCol>
                <a:gridCol w="1298894">
                  <a:extLst>
                    <a:ext uri="{9D8B030D-6E8A-4147-A177-3AD203B41FA5}">
                      <a16:colId xmlns:a16="http://schemas.microsoft.com/office/drawing/2014/main" val="720839555"/>
                    </a:ext>
                  </a:extLst>
                </a:gridCol>
                <a:gridCol w="1674955">
                  <a:extLst>
                    <a:ext uri="{9D8B030D-6E8A-4147-A177-3AD203B41FA5}">
                      <a16:colId xmlns:a16="http://schemas.microsoft.com/office/drawing/2014/main" val="3957397571"/>
                    </a:ext>
                  </a:extLst>
                </a:gridCol>
                <a:gridCol w="4267945">
                  <a:extLst>
                    <a:ext uri="{9D8B030D-6E8A-4147-A177-3AD203B41FA5}">
                      <a16:colId xmlns:a16="http://schemas.microsoft.com/office/drawing/2014/main" val="2483193862"/>
                    </a:ext>
                  </a:extLst>
                </a:gridCol>
              </a:tblGrid>
              <a:tr h="294385">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No</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Title</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Published Year</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Authors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Observations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477230"/>
                  </a:ext>
                </a:extLst>
              </a:tr>
              <a:tr h="844592">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14</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Learning Text Similarity with Siamese Recurrent Networks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2016</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Paul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Neculoiu</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Maarten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Versteegh</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and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Mihai</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Rotaru</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Originally applied to signature veriﬁcation, the Siamese architecture has since been widely used in vision applications. Siamese convolutional networks were used to learn complex similarity metrics for face veriﬁcation. In NLP applications, Siamese networks with convolutional layers have been applied to matching sentences. Siamese networks are dual-branch networks with tied weights, i.e., they consist of the same network copied and merged with an energy function. In this paper, they have presented a model architecture for learning text similarity based on Siamese recurrent neural networks. With this architecture, they learned a series of embedding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spaces,each</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based on a speciﬁc augmentation of the data set used to train the model. The possibility space around the proposed network architecture could be explored more fully, for example by incorporating convolutional layers in addition to the recurrent layers, or by investigating a triplet loss function instead of the contrastive loss used in this study.</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122693"/>
                  </a:ext>
                </a:extLst>
              </a:tr>
            </a:tbl>
          </a:graphicData>
        </a:graphic>
      </p:graphicFrame>
    </p:spTree>
    <p:extLst>
      <p:ext uri="{BB962C8B-B14F-4D97-AF65-F5344CB8AC3E}">
        <p14:creationId xmlns:p14="http://schemas.microsoft.com/office/powerpoint/2010/main" val="209268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a:xfrm>
            <a:off x="838200" y="365125"/>
            <a:ext cx="10515600" cy="1325563"/>
          </a:xfrm>
        </p:spPr>
        <p:txBody>
          <a:bodyPr/>
          <a:lstStyle/>
          <a:p>
            <a:r>
              <a:rPr lang="en-IN"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F75C888-2CBE-430C-AF52-670243B2B9BB}"/>
              </a:ext>
            </a:extLst>
          </p:cNvPr>
          <p:cNvGraphicFramePr>
            <a:graphicFrameLocks noGrp="1"/>
          </p:cNvGraphicFramePr>
          <p:nvPr>
            <p:ph idx="1"/>
            <p:extLst>
              <p:ext uri="{D42A27DB-BD31-4B8C-83A1-F6EECF244321}">
                <p14:modId xmlns:p14="http://schemas.microsoft.com/office/powerpoint/2010/main" val="149978746"/>
              </p:ext>
            </p:extLst>
          </p:nvPr>
        </p:nvGraphicFramePr>
        <p:xfrm>
          <a:off x="838200" y="1888539"/>
          <a:ext cx="10515599" cy="3934361"/>
        </p:xfrm>
        <a:graphic>
          <a:graphicData uri="http://schemas.openxmlformats.org/drawingml/2006/table">
            <a:tbl>
              <a:tblPr/>
              <a:tblGrid>
                <a:gridCol w="411760">
                  <a:extLst>
                    <a:ext uri="{9D8B030D-6E8A-4147-A177-3AD203B41FA5}">
                      <a16:colId xmlns:a16="http://schemas.microsoft.com/office/drawing/2014/main" val="3191781426"/>
                    </a:ext>
                  </a:extLst>
                </a:gridCol>
                <a:gridCol w="2862045">
                  <a:extLst>
                    <a:ext uri="{9D8B030D-6E8A-4147-A177-3AD203B41FA5}">
                      <a16:colId xmlns:a16="http://schemas.microsoft.com/office/drawing/2014/main" val="2981338760"/>
                    </a:ext>
                  </a:extLst>
                </a:gridCol>
                <a:gridCol w="1298894">
                  <a:extLst>
                    <a:ext uri="{9D8B030D-6E8A-4147-A177-3AD203B41FA5}">
                      <a16:colId xmlns:a16="http://schemas.microsoft.com/office/drawing/2014/main" val="720839555"/>
                    </a:ext>
                  </a:extLst>
                </a:gridCol>
                <a:gridCol w="1786855">
                  <a:extLst>
                    <a:ext uri="{9D8B030D-6E8A-4147-A177-3AD203B41FA5}">
                      <a16:colId xmlns:a16="http://schemas.microsoft.com/office/drawing/2014/main" val="3957397571"/>
                    </a:ext>
                  </a:extLst>
                </a:gridCol>
                <a:gridCol w="4156045">
                  <a:extLst>
                    <a:ext uri="{9D8B030D-6E8A-4147-A177-3AD203B41FA5}">
                      <a16:colId xmlns:a16="http://schemas.microsoft.com/office/drawing/2014/main" val="2483193862"/>
                    </a:ext>
                  </a:extLst>
                </a:gridCol>
              </a:tblGrid>
              <a:tr h="294385">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No</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Title</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Published Year</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Authors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Observations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477230"/>
                  </a:ext>
                </a:extLst>
              </a:tr>
              <a:tr h="844592">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15</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Convolutional Neural Network for Paraphrase Identification</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2015</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err="1">
                          <a:solidFill>
                            <a:schemeClr val="tx1"/>
                          </a:solidFill>
                          <a:effectLst/>
                          <a:latin typeface="+mn-lt"/>
                          <a:ea typeface="+mn-ea"/>
                          <a:cs typeface="+mn-cs"/>
                        </a:rPr>
                        <a:t>Wenpeng</a:t>
                      </a:r>
                      <a:r>
                        <a:rPr lang="en-IN" sz="1400" b="0" i="0" u="none" strike="noStrike" kern="1200" dirty="0">
                          <a:solidFill>
                            <a:schemeClr val="tx1"/>
                          </a:solidFill>
                          <a:effectLst/>
                          <a:latin typeface="+mn-lt"/>
                          <a:ea typeface="+mn-ea"/>
                          <a:cs typeface="+mn-cs"/>
                        </a:rPr>
                        <a:t> Yin &amp; </a:t>
                      </a:r>
                      <a:r>
                        <a:rPr lang="en-IN" sz="1400" b="0" i="0" u="none" strike="noStrike" kern="1200" dirty="0" err="1">
                          <a:solidFill>
                            <a:schemeClr val="tx1"/>
                          </a:solidFill>
                          <a:effectLst/>
                          <a:latin typeface="+mn-lt"/>
                          <a:ea typeface="+mn-ea"/>
                          <a:cs typeface="+mn-cs"/>
                        </a:rPr>
                        <a:t>Hinrich</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Schutze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Presented the deep learning architecture "Bi-CNN-MI" for paraphrase identification (PI). Bi-CNN-MI: “Bi-CNN” stands for double CNNs, “MI” for multi granular interaction features. Based on the insight that PI requires comparing two sentences on multiple levels of granularity, we learn multi granular sentence representations using convolutional neural network (CNN) and model interaction features at each level.</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122693"/>
                  </a:ext>
                </a:extLst>
              </a:tr>
              <a:tr h="1233903">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16</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Paraphrase Detection Based on Identical Phrase and Similar Word Matching</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2015</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Hoang-</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Quoc</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Nguyen-Son, Yusuke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Miyao</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&amp; Isao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Echizen</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Developed a similarity matching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SimMat</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metric for detecting paraphrases that is based on matching identical phrases and similar words and quantifying the minor words. It is calculated using the matching of identical phrases and similar words. Phrase-by-phrase matching is done using a "Heuristic algorithm". Word matching is done using the "Kuhn-</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Munkres</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algorithm".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297512"/>
                  </a:ext>
                </a:extLst>
              </a:tr>
            </a:tbl>
          </a:graphicData>
        </a:graphic>
      </p:graphicFrame>
    </p:spTree>
    <p:extLst>
      <p:ext uri="{BB962C8B-B14F-4D97-AF65-F5344CB8AC3E}">
        <p14:creationId xmlns:p14="http://schemas.microsoft.com/office/powerpoint/2010/main" val="35526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a:xfrm>
            <a:off x="838200" y="365125"/>
            <a:ext cx="10515600" cy="1325563"/>
          </a:xfrm>
        </p:spPr>
        <p:txBody>
          <a:bodyPr/>
          <a:lstStyle/>
          <a:p>
            <a:r>
              <a:rPr lang="en-IN"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F75C888-2CBE-430C-AF52-670243B2B9BB}"/>
              </a:ext>
            </a:extLst>
          </p:cNvPr>
          <p:cNvGraphicFramePr>
            <a:graphicFrameLocks noGrp="1"/>
          </p:cNvGraphicFramePr>
          <p:nvPr>
            <p:ph idx="1"/>
            <p:extLst>
              <p:ext uri="{D42A27DB-BD31-4B8C-83A1-F6EECF244321}">
                <p14:modId xmlns:p14="http://schemas.microsoft.com/office/powerpoint/2010/main" val="3380287825"/>
              </p:ext>
            </p:extLst>
          </p:nvPr>
        </p:nvGraphicFramePr>
        <p:xfrm>
          <a:off x="838200" y="1888539"/>
          <a:ext cx="10515599" cy="4314824"/>
        </p:xfrm>
        <a:graphic>
          <a:graphicData uri="http://schemas.openxmlformats.org/drawingml/2006/table">
            <a:tbl>
              <a:tblPr/>
              <a:tblGrid>
                <a:gridCol w="411760">
                  <a:extLst>
                    <a:ext uri="{9D8B030D-6E8A-4147-A177-3AD203B41FA5}">
                      <a16:colId xmlns:a16="http://schemas.microsoft.com/office/drawing/2014/main" val="3191781426"/>
                    </a:ext>
                  </a:extLst>
                </a:gridCol>
                <a:gridCol w="2862045">
                  <a:extLst>
                    <a:ext uri="{9D8B030D-6E8A-4147-A177-3AD203B41FA5}">
                      <a16:colId xmlns:a16="http://schemas.microsoft.com/office/drawing/2014/main" val="2981338760"/>
                    </a:ext>
                  </a:extLst>
                </a:gridCol>
                <a:gridCol w="1298894">
                  <a:extLst>
                    <a:ext uri="{9D8B030D-6E8A-4147-A177-3AD203B41FA5}">
                      <a16:colId xmlns:a16="http://schemas.microsoft.com/office/drawing/2014/main" val="720839555"/>
                    </a:ext>
                  </a:extLst>
                </a:gridCol>
                <a:gridCol w="1786855">
                  <a:extLst>
                    <a:ext uri="{9D8B030D-6E8A-4147-A177-3AD203B41FA5}">
                      <a16:colId xmlns:a16="http://schemas.microsoft.com/office/drawing/2014/main" val="3957397571"/>
                    </a:ext>
                  </a:extLst>
                </a:gridCol>
                <a:gridCol w="4156045">
                  <a:extLst>
                    <a:ext uri="{9D8B030D-6E8A-4147-A177-3AD203B41FA5}">
                      <a16:colId xmlns:a16="http://schemas.microsoft.com/office/drawing/2014/main" val="2483193862"/>
                    </a:ext>
                  </a:extLst>
                </a:gridCol>
              </a:tblGrid>
              <a:tr h="294385">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No</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Title</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Published Year</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Authors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Observations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477230"/>
                  </a:ext>
                </a:extLst>
              </a:tr>
              <a:tr h="844592">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17</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Paraphrase Detection Using Recursive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Autoencoder</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2011</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mn-lt"/>
                          <a:ea typeface="+mn-ea"/>
                          <a:cs typeface="+mn-cs"/>
                        </a:rPr>
                        <a:t>Eric Huang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The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autoencoder</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learning algorithm is an approach to automatically extract features from inputs in an unsupervised way. Applied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autoencoders</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recursively to the input. Recursive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Autoencoder</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"RAE" used. For the aggregate features, SVMs used as the classifier.</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122693"/>
                  </a:ext>
                </a:extLst>
              </a:tr>
              <a:tr h="1233903">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18</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A Semantic Similarity Approach to Paraphrase Detection</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2009</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mn-lt"/>
                          <a:ea typeface="+mn-ea"/>
                          <a:cs typeface="+mn-cs"/>
                        </a:rPr>
                        <a:t>Samuel Fernando &amp; Mark Stevenson </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Proposed Method makes use of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WordNet</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-based lexical similarity measures applied differently from previous approaches. The system was evaluated on the Microsoft Research Paraphrase Corpus and found to outperform previously reported approaches.</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297512"/>
                  </a:ext>
                </a:extLst>
              </a:tr>
              <a:tr h="1233903">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19</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A Metric for Paraphrase Detection</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2007</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Joao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Cordeiro</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Gael Dias, &amp;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Pavel</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Brazdil</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Proposed a new metric, the Sumo-Metric, for ﬁnding paraphrases. "Sumo-Metric" outperforms all state-of-the-art metrics over all corpora in conducted experiments by the authors. Also performed a comparative study between already existing metrics and new adapted ones and proposed a new benchmark of paraphrase test corpora.</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37098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Inference</a:t>
            </a:r>
          </a:p>
        </p:txBody>
      </p:sp>
      <p:sp>
        <p:nvSpPr>
          <p:cNvPr id="3" name="Content Placeholder 2">
            <a:extLst>
              <a:ext uri="{FF2B5EF4-FFF2-40B4-BE49-F238E27FC236}">
                <a16:creationId xmlns:a16="http://schemas.microsoft.com/office/drawing/2014/main" id="{9CA23FFB-AA05-4ED3-A4D9-E4CF1B92B178}"/>
              </a:ext>
            </a:extLst>
          </p:cNvPr>
          <p:cNvSpPr>
            <a:spLocks noGrp="1"/>
          </p:cNvSpPr>
          <p:nvPr>
            <p:ph idx="1"/>
          </p:nvPr>
        </p:nvSpPr>
        <p:spPr/>
        <p:txBody>
          <a:bodyPr>
            <a:normAutofit/>
          </a:bodyPr>
          <a:lstStyle/>
          <a:p>
            <a:pPr fontAlgn="b"/>
            <a:r>
              <a:rPr lang="en-US" sz="2000" dirty="0">
                <a:solidFill>
                  <a:srgbClr val="000000"/>
                </a:solidFill>
                <a:latin typeface="Arial" panose="020B0604020202020204" pitchFamily="34" charset="0"/>
                <a:cs typeface="Arial" panose="020B0604020202020204" pitchFamily="34" charset="0"/>
              </a:rPr>
              <a:t>Based on the literature survey, the most widely implemented classifiers for Paraphrase Identification were : Linear Classifiers (Logistic Regression, Naive Bayes Classifier)</a:t>
            </a:r>
          </a:p>
          <a:p>
            <a:pPr fontAlgn="b"/>
            <a:r>
              <a:rPr lang="en-US" sz="2000" dirty="0">
                <a:solidFill>
                  <a:srgbClr val="000000"/>
                </a:solidFill>
                <a:latin typeface="Arial" panose="020B0604020202020204" pitchFamily="34" charset="0"/>
                <a:cs typeface="Arial" panose="020B0604020202020204" pitchFamily="34" charset="0"/>
              </a:rPr>
              <a:t>Not much research has been done on the results produced using Neural Networks as classifiers.</a:t>
            </a:r>
          </a:p>
          <a:p>
            <a:pPr fontAlgn="b"/>
            <a:r>
              <a:rPr lang="en-US" sz="2000" dirty="0">
                <a:solidFill>
                  <a:srgbClr val="000000"/>
                </a:solidFill>
                <a:latin typeface="Arial" panose="020B0604020202020204" pitchFamily="34" charset="0"/>
                <a:cs typeface="Arial" panose="020B0604020202020204" pitchFamily="34" charset="0"/>
              </a:rPr>
              <a:t>The Microsoft research paraphrase corpus is the most widely used corpora for conducting comparisons over different architectures.</a:t>
            </a:r>
          </a:p>
          <a:p>
            <a:pPr fontAlgn="b"/>
            <a:r>
              <a:rPr lang="en-US" sz="2000" dirty="0">
                <a:solidFill>
                  <a:srgbClr val="000000"/>
                </a:solidFill>
                <a:latin typeface="Arial" panose="020B0604020202020204" pitchFamily="34" charset="0"/>
                <a:cs typeface="Arial" panose="020B0604020202020204" pitchFamily="34" charset="0"/>
              </a:rPr>
              <a:t>Deep neural network implementations such as : Bi-CNN-MI seem to yield the most effective results but has not been compared with the implementation of “Siamese neural network”.</a:t>
            </a:r>
          </a:p>
          <a:p>
            <a:pPr fontAlgn="b"/>
            <a:r>
              <a:rPr lang="en-US" sz="2000" dirty="0">
                <a:solidFill>
                  <a:srgbClr val="000000"/>
                </a:solidFill>
                <a:latin typeface="Arial" panose="020B0604020202020204" pitchFamily="34" charset="0"/>
                <a:cs typeface="Arial" panose="020B0604020202020204" pitchFamily="34" charset="0"/>
              </a:rPr>
              <a:t>The implementation of “Multi-head Attention Network” would yield interesting results due to it’s function to match context, coupled with “Siamese Neural Network” which provides architectural benefit for this project. </a:t>
            </a:r>
          </a:p>
          <a:p>
            <a:pPr fontAlgn="b"/>
            <a:endParaRPr lang="en-US" sz="2000" dirty="0">
              <a:solidFill>
                <a:srgbClr val="000000"/>
              </a:solidFill>
              <a:latin typeface="Arial" panose="020B0604020202020204" pitchFamily="34" charset="0"/>
              <a:cs typeface="Arial" panose="020B0604020202020204" pitchFamily="34" charset="0"/>
            </a:endParaRPr>
          </a:p>
          <a:p>
            <a:pPr fontAlgn="b"/>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4881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Architecture</a:t>
            </a:r>
          </a:p>
        </p:txBody>
      </p:sp>
      <p:sp>
        <p:nvSpPr>
          <p:cNvPr id="4" name="Rectangle 3">
            <a:extLst>
              <a:ext uri="{FF2B5EF4-FFF2-40B4-BE49-F238E27FC236}">
                <a16:creationId xmlns:a16="http://schemas.microsoft.com/office/drawing/2014/main" id="{8C2BF871-9E3F-40D9-BA57-CC5ECE53F93A}"/>
              </a:ext>
            </a:extLst>
          </p:cNvPr>
          <p:cNvSpPr/>
          <p:nvPr/>
        </p:nvSpPr>
        <p:spPr>
          <a:xfrm>
            <a:off x="5405242" y="2612508"/>
            <a:ext cx="1381516" cy="359837"/>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ln w="3175">
                  <a:noFill/>
                </a:ln>
                <a:latin typeface="Arial" panose="020B0604020202020204" pitchFamily="34" charset="0"/>
                <a:cs typeface="Arial" panose="020B0604020202020204" pitchFamily="34" charset="0"/>
              </a:rPr>
              <a:t>Pre Processing</a:t>
            </a:r>
          </a:p>
        </p:txBody>
      </p:sp>
      <p:cxnSp>
        <p:nvCxnSpPr>
          <p:cNvPr id="6" name="Straight Arrow Connector 5">
            <a:extLst>
              <a:ext uri="{FF2B5EF4-FFF2-40B4-BE49-F238E27FC236}">
                <a16:creationId xmlns:a16="http://schemas.microsoft.com/office/drawing/2014/main" id="{3A6B08D7-D76D-4B0C-9055-16854FA2EDBB}"/>
              </a:ext>
            </a:extLst>
          </p:cNvPr>
          <p:cNvCxnSpPr>
            <a:cxnSpLocks/>
          </p:cNvCxnSpPr>
          <p:nvPr/>
        </p:nvCxnSpPr>
        <p:spPr>
          <a:xfrm>
            <a:off x="5581647" y="2972345"/>
            <a:ext cx="0" cy="173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8DD0CB26-5B31-4A58-AA53-C17C32BBF3A9}"/>
              </a:ext>
            </a:extLst>
          </p:cNvPr>
          <p:cNvCxnSpPr>
            <a:cxnSpLocks/>
          </p:cNvCxnSpPr>
          <p:nvPr/>
        </p:nvCxnSpPr>
        <p:spPr>
          <a:xfrm>
            <a:off x="6554722" y="2972345"/>
            <a:ext cx="0" cy="173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C47275EE-6D69-4BF8-A4D1-E7949B8184D7}"/>
              </a:ext>
            </a:extLst>
          </p:cNvPr>
          <p:cNvSpPr/>
          <p:nvPr/>
        </p:nvSpPr>
        <p:spPr>
          <a:xfrm>
            <a:off x="3989083" y="3145476"/>
            <a:ext cx="4137644" cy="1049223"/>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3175">
                <a:noFill/>
              </a:ln>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BE3B9774-CF10-46BC-A3F0-25C648134F6C}"/>
              </a:ext>
            </a:extLst>
          </p:cNvPr>
          <p:cNvSpPr/>
          <p:nvPr/>
        </p:nvSpPr>
        <p:spPr>
          <a:xfrm>
            <a:off x="4203780" y="3284540"/>
            <a:ext cx="1153282" cy="525767"/>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a:ln w="3175">
                  <a:noFill/>
                </a:ln>
                <a:latin typeface="Arial" panose="020B0604020202020204" pitchFamily="34" charset="0"/>
                <a:cs typeface="Arial" panose="020B0604020202020204" pitchFamily="34" charset="0"/>
              </a:rPr>
              <a:t>Stemming &amp; stop word removal</a:t>
            </a:r>
          </a:p>
        </p:txBody>
      </p:sp>
      <p:sp>
        <p:nvSpPr>
          <p:cNvPr id="12" name="TextBox 11">
            <a:extLst>
              <a:ext uri="{FF2B5EF4-FFF2-40B4-BE49-F238E27FC236}">
                <a16:creationId xmlns:a16="http://schemas.microsoft.com/office/drawing/2014/main" id="{AB75B5F8-3CA6-4578-B1AA-B0C7E380A1C8}"/>
              </a:ext>
            </a:extLst>
          </p:cNvPr>
          <p:cNvSpPr txBox="1"/>
          <p:nvPr/>
        </p:nvSpPr>
        <p:spPr>
          <a:xfrm>
            <a:off x="5323236" y="3873165"/>
            <a:ext cx="1536574" cy="276999"/>
          </a:xfrm>
          <a:prstGeom prst="rect">
            <a:avLst/>
          </a:prstGeom>
          <a:noFill/>
        </p:spPr>
        <p:txBody>
          <a:bodyPr wrap="square" rtlCol="0">
            <a:spAutoFit/>
          </a:bodyPr>
          <a:lstStyle/>
          <a:p>
            <a:r>
              <a:rPr lang="en-IN" sz="1200" dirty="0">
                <a:latin typeface="Arial" panose="020B0604020202020204" pitchFamily="34" charset="0"/>
                <a:cs typeface="Arial" panose="020B0604020202020204" pitchFamily="34" charset="0"/>
              </a:rPr>
              <a:t>Features Extraction</a:t>
            </a:r>
          </a:p>
        </p:txBody>
      </p:sp>
      <p:sp>
        <p:nvSpPr>
          <p:cNvPr id="13" name="Rectangle: Rounded Corners 12">
            <a:extLst>
              <a:ext uri="{FF2B5EF4-FFF2-40B4-BE49-F238E27FC236}">
                <a16:creationId xmlns:a16="http://schemas.microsoft.com/office/drawing/2014/main" id="{230E10FC-9E69-4828-8312-E3156E2E6724}"/>
              </a:ext>
            </a:extLst>
          </p:cNvPr>
          <p:cNvSpPr/>
          <p:nvPr/>
        </p:nvSpPr>
        <p:spPr>
          <a:xfrm>
            <a:off x="3566160" y="2441443"/>
            <a:ext cx="5059680" cy="1975113"/>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42505251-B3CC-4FF6-8002-56826BD646E3}"/>
              </a:ext>
            </a:extLst>
          </p:cNvPr>
          <p:cNvSpPr/>
          <p:nvPr/>
        </p:nvSpPr>
        <p:spPr>
          <a:xfrm>
            <a:off x="5496283" y="3284540"/>
            <a:ext cx="1153282" cy="36269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a:ln w="3175">
                  <a:noFill/>
                </a:ln>
                <a:latin typeface="Arial" panose="020B0604020202020204" pitchFamily="34" charset="0"/>
                <a:cs typeface="Arial" panose="020B0604020202020204" pitchFamily="34" charset="0"/>
              </a:rPr>
              <a:t>POS Tagging</a:t>
            </a:r>
          </a:p>
        </p:txBody>
      </p:sp>
      <p:sp>
        <p:nvSpPr>
          <p:cNvPr id="27" name="Rectangle 26">
            <a:extLst>
              <a:ext uri="{FF2B5EF4-FFF2-40B4-BE49-F238E27FC236}">
                <a16:creationId xmlns:a16="http://schemas.microsoft.com/office/drawing/2014/main" id="{C5579C50-9A1A-4C9F-8941-392108A572CE}"/>
              </a:ext>
            </a:extLst>
          </p:cNvPr>
          <p:cNvSpPr/>
          <p:nvPr/>
        </p:nvSpPr>
        <p:spPr>
          <a:xfrm>
            <a:off x="6811505" y="3284540"/>
            <a:ext cx="1153282" cy="525767"/>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a:ln w="3175">
                  <a:noFill/>
                </a:ln>
                <a:latin typeface="Arial" panose="020B0604020202020204" pitchFamily="34" charset="0"/>
                <a:cs typeface="Arial" panose="020B0604020202020204" pitchFamily="34" charset="0"/>
              </a:rPr>
              <a:t>Semantic Similarity (Wordnet)</a:t>
            </a:r>
          </a:p>
        </p:txBody>
      </p:sp>
      <p:sp>
        <p:nvSpPr>
          <p:cNvPr id="38" name="Rectangle 37">
            <a:extLst>
              <a:ext uri="{FF2B5EF4-FFF2-40B4-BE49-F238E27FC236}">
                <a16:creationId xmlns:a16="http://schemas.microsoft.com/office/drawing/2014/main" id="{EDA27B49-F667-4392-A8B2-9BADA0D59B34}"/>
              </a:ext>
            </a:extLst>
          </p:cNvPr>
          <p:cNvSpPr/>
          <p:nvPr/>
        </p:nvSpPr>
        <p:spPr>
          <a:xfrm>
            <a:off x="5361049" y="4718813"/>
            <a:ext cx="1381516" cy="359838"/>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ln w="3175">
                  <a:noFill/>
                </a:ln>
                <a:latin typeface="Arial" panose="020B0604020202020204" pitchFamily="34" charset="0"/>
                <a:cs typeface="Arial" panose="020B0604020202020204" pitchFamily="34" charset="0"/>
              </a:rPr>
              <a:t>Model Learning</a:t>
            </a:r>
          </a:p>
        </p:txBody>
      </p:sp>
      <p:cxnSp>
        <p:nvCxnSpPr>
          <p:cNvPr id="39" name="Straight Arrow Connector 38">
            <a:extLst>
              <a:ext uri="{FF2B5EF4-FFF2-40B4-BE49-F238E27FC236}">
                <a16:creationId xmlns:a16="http://schemas.microsoft.com/office/drawing/2014/main" id="{37D1C1A8-768D-44A1-8208-013A2C2C5EE1}"/>
              </a:ext>
            </a:extLst>
          </p:cNvPr>
          <p:cNvCxnSpPr>
            <a:cxnSpLocks/>
          </p:cNvCxnSpPr>
          <p:nvPr/>
        </p:nvCxnSpPr>
        <p:spPr>
          <a:xfrm>
            <a:off x="6051807" y="4419513"/>
            <a:ext cx="0" cy="299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7597C4F7-031A-44DB-BEED-09CAF69BD082}"/>
              </a:ext>
            </a:extLst>
          </p:cNvPr>
          <p:cNvSpPr/>
          <p:nvPr/>
        </p:nvSpPr>
        <p:spPr>
          <a:xfrm>
            <a:off x="5357062" y="5380908"/>
            <a:ext cx="1381516" cy="359838"/>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ln w="3175">
                  <a:noFill/>
                </a:ln>
                <a:latin typeface="Arial" panose="020B0604020202020204" pitchFamily="34" charset="0"/>
                <a:cs typeface="Arial" panose="020B0604020202020204" pitchFamily="34" charset="0"/>
              </a:rPr>
              <a:t>Classifying</a:t>
            </a:r>
          </a:p>
        </p:txBody>
      </p:sp>
      <p:cxnSp>
        <p:nvCxnSpPr>
          <p:cNvPr id="42" name="Straight Arrow Connector 41">
            <a:extLst>
              <a:ext uri="{FF2B5EF4-FFF2-40B4-BE49-F238E27FC236}">
                <a16:creationId xmlns:a16="http://schemas.microsoft.com/office/drawing/2014/main" id="{C5606962-E3B2-447D-84C9-79193C0BCBBF}"/>
              </a:ext>
            </a:extLst>
          </p:cNvPr>
          <p:cNvCxnSpPr>
            <a:cxnSpLocks/>
          </p:cNvCxnSpPr>
          <p:nvPr/>
        </p:nvCxnSpPr>
        <p:spPr>
          <a:xfrm>
            <a:off x="6047820" y="5081608"/>
            <a:ext cx="0" cy="299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FB3ABD95-C565-42B0-9F58-8D7B513422E7}"/>
              </a:ext>
            </a:extLst>
          </p:cNvPr>
          <p:cNvSpPr/>
          <p:nvPr/>
        </p:nvSpPr>
        <p:spPr>
          <a:xfrm>
            <a:off x="5405242" y="1909510"/>
            <a:ext cx="1381516" cy="359837"/>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400" dirty="0">
                <a:latin typeface="Arial" panose="020B0604020202020204" pitchFamily="34" charset="0"/>
                <a:cs typeface="Arial" panose="020B0604020202020204" pitchFamily="34" charset="0"/>
              </a:rPr>
              <a:t>Sentence Pair</a:t>
            </a:r>
          </a:p>
        </p:txBody>
      </p:sp>
      <p:cxnSp>
        <p:nvCxnSpPr>
          <p:cNvPr id="49" name="Straight Arrow Connector 48">
            <a:extLst>
              <a:ext uri="{FF2B5EF4-FFF2-40B4-BE49-F238E27FC236}">
                <a16:creationId xmlns:a16="http://schemas.microsoft.com/office/drawing/2014/main" id="{9D9DC800-1C56-4A18-8B95-3DD8E5A83916}"/>
              </a:ext>
            </a:extLst>
          </p:cNvPr>
          <p:cNvCxnSpPr>
            <a:cxnSpLocks/>
          </p:cNvCxnSpPr>
          <p:nvPr/>
        </p:nvCxnSpPr>
        <p:spPr>
          <a:xfrm>
            <a:off x="6048430" y="2269347"/>
            <a:ext cx="0" cy="172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0746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Architecture</a:t>
            </a:r>
          </a:p>
        </p:txBody>
      </p:sp>
      <p:sp>
        <p:nvSpPr>
          <p:cNvPr id="3" name="Content Placeholder 2">
            <a:extLst>
              <a:ext uri="{FF2B5EF4-FFF2-40B4-BE49-F238E27FC236}">
                <a16:creationId xmlns:a16="http://schemas.microsoft.com/office/drawing/2014/main" id="{9CA23FFB-AA05-4ED3-A4D9-E4CF1B92B178}"/>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Pair of sentence given as an input to the system.</a:t>
            </a:r>
          </a:p>
          <a:p>
            <a:r>
              <a:rPr lang="en-US" sz="2000" dirty="0">
                <a:latin typeface="Arial" panose="020B0604020202020204" pitchFamily="34" charset="0"/>
                <a:cs typeface="Arial" panose="020B0604020202020204" pitchFamily="34" charset="0"/>
              </a:rPr>
              <a:t>Pre-processing takes place.</a:t>
            </a:r>
          </a:p>
          <a:p>
            <a:r>
              <a:rPr lang="en-US" sz="2000" dirty="0">
                <a:latin typeface="Arial" panose="020B0604020202020204" pitchFamily="34" charset="0"/>
                <a:cs typeface="Arial" panose="020B0604020202020204" pitchFamily="34" charset="0"/>
              </a:rPr>
              <a:t>It involves :</a:t>
            </a:r>
          </a:p>
          <a:p>
            <a:pPr marL="800100" lvl="1" indent="-342900">
              <a:buFont typeface="+mj-lt"/>
              <a:buAutoNum type="arabicPeriod"/>
            </a:pPr>
            <a:r>
              <a:rPr lang="en-US" sz="1600" dirty="0">
                <a:latin typeface="Arial" panose="020B0604020202020204" pitchFamily="34" charset="0"/>
                <a:cs typeface="Arial" panose="020B0604020202020204" pitchFamily="34" charset="0"/>
              </a:rPr>
              <a:t>Stemming – reducing words to base form/root.</a:t>
            </a:r>
          </a:p>
          <a:p>
            <a:pPr marL="800100" lvl="1" indent="-342900">
              <a:buFont typeface="+mj-lt"/>
              <a:buAutoNum type="arabicPeriod"/>
            </a:pPr>
            <a:r>
              <a:rPr lang="en-US" sz="1600" dirty="0">
                <a:latin typeface="Arial" panose="020B0604020202020204" pitchFamily="34" charset="0"/>
                <a:cs typeface="Arial" panose="020B0604020202020204" pitchFamily="34" charset="0"/>
              </a:rPr>
              <a:t>Stop word removal - stop words are the most common words in a language.</a:t>
            </a:r>
          </a:p>
          <a:p>
            <a:pPr marL="800100" lvl="1" indent="-342900">
              <a:buFont typeface="+mj-lt"/>
              <a:buAutoNum type="arabicPeriod"/>
            </a:pPr>
            <a:r>
              <a:rPr lang="en-US" sz="1600" dirty="0">
                <a:latin typeface="Arial" panose="020B0604020202020204" pitchFamily="34" charset="0"/>
                <a:cs typeface="Arial" panose="020B0604020202020204" pitchFamily="34" charset="0"/>
              </a:rPr>
              <a:t>POS tagging - also called grammatical tagging.</a:t>
            </a:r>
          </a:p>
          <a:p>
            <a:pPr marL="800100" lvl="1" indent="-342900">
              <a:buFont typeface="+mj-lt"/>
              <a:buAutoNum type="arabicPeriod"/>
            </a:pPr>
            <a:r>
              <a:rPr lang="en-US" sz="1600" dirty="0">
                <a:latin typeface="Arial" panose="020B0604020202020204" pitchFamily="34" charset="0"/>
                <a:cs typeface="Arial" panose="020B0604020202020204" pitchFamily="34" charset="0"/>
              </a:rPr>
              <a:t>Semantic similarity - metric defined over set of document for the calculating distance.</a:t>
            </a:r>
          </a:p>
          <a:p>
            <a:r>
              <a:rPr lang="en-US" sz="2000" dirty="0">
                <a:latin typeface="Arial" panose="020B0604020202020204" pitchFamily="34" charset="0"/>
                <a:cs typeface="Arial" panose="020B0604020202020204" pitchFamily="34" charset="0"/>
              </a:rPr>
              <a:t>Train the model over a dataset.</a:t>
            </a:r>
          </a:p>
          <a:p>
            <a:r>
              <a:rPr lang="en-US" sz="2000" dirty="0">
                <a:latin typeface="Arial" panose="020B0604020202020204" pitchFamily="34" charset="0"/>
                <a:cs typeface="Arial" panose="020B0604020202020204" pitchFamily="34" charset="0"/>
              </a:rPr>
              <a:t>Repeat the above steps when in testing phase.</a:t>
            </a:r>
          </a:p>
          <a:p>
            <a:r>
              <a:rPr lang="en-US" sz="2000" dirty="0">
                <a:latin typeface="Arial" panose="020B0604020202020204" pitchFamily="34" charset="0"/>
                <a:cs typeface="Arial" panose="020B0604020202020204" pitchFamily="34" charset="0"/>
              </a:rPr>
              <a:t>Classify using classifiers as Neural Networks.</a:t>
            </a:r>
          </a:p>
          <a:p>
            <a:pPr marL="800100" lvl="1" indent="-342900">
              <a:buFont typeface="+mj-lt"/>
              <a:buAutoNum type="arabicPeriod"/>
            </a:pPr>
            <a:endParaRPr lang="en-US" sz="1600" dirty="0">
              <a:latin typeface="Arial" panose="020B0604020202020204" pitchFamily="34" charset="0"/>
              <a:cs typeface="Arial" panose="020B0604020202020204" pitchFamily="34" charset="0"/>
            </a:endParaRPr>
          </a:p>
          <a:p>
            <a:pPr marL="800100" lvl="1" indent="-342900">
              <a:buFont typeface="+mj-lt"/>
              <a:buAutoNum type="arabicPeriod"/>
            </a:pPr>
            <a:endParaRPr lang="en-US" sz="1600" dirty="0">
              <a:latin typeface="Arial" panose="020B0604020202020204" pitchFamily="34" charset="0"/>
              <a:cs typeface="Arial" panose="020B0604020202020204" pitchFamily="34" charset="0"/>
            </a:endParaRPr>
          </a:p>
          <a:p>
            <a:pPr marL="800100" lvl="1" indent="-342900">
              <a:buFont typeface="+mj-lt"/>
              <a:buAutoNum type="arabicPeriod"/>
            </a:pPr>
            <a:endParaRPr lang="en-US" sz="1600" dirty="0">
              <a:latin typeface="Arial" panose="020B0604020202020204" pitchFamily="34" charset="0"/>
              <a:cs typeface="Arial" panose="020B0604020202020204" pitchFamily="34" charset="0"/>
            </a:endParaRPr>
          </a:p>
          <a:p>
            <a:pPr marL="800100" lvl="1" indent="-342900">
              <a:buFont typeface="+mj-lt"/>
              <a:buAutoNum type="arabicPeriod"/>
            </a:pPr>
            <a:endParaRPr lang="en-US" sz="1600" dirty="0">
              <a:latin typeface="Arial" panose="020B0604020202020204" pitchFamily="34" charset="0"/>
              <a:cs typeface="Arial" panose="020B0604020202020204" pitchFamily="34" charset="0"/>
            </a:endParaRP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6701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6822" y="708339"/>
            <a:ext cx="6349284" cy="769441"/>
          </a:xfrm>
          <a:prstGeom prst="rect">
            <a:avLst/>
          </a:prstGeom>
          <a:noFill/>
        </p:spPr>
        <p:txBody>
          <a:bodyPr wrap="square" rtlCol="0">
            <a:spAutoFit/>
          </a:bodyPr>
          <a:lstStyle/>
          <a:p>
            <a:r>
              <a:rPr lang="en-IN" sz="4400" dirty="0">
                <a:latin typeface="Arial" panose="020B0604020202020204" pitchFamily="34" charset="0"/>
                <a:cs typeface="Arial" panose="020B0604020202020204" pitchFamily="34" charset="0"/>
              </a:rPr>
              <a:t>Implementation</a:t>
            </a:r>
            <a:endParaRPr lang="en-IN" sz="4400" dirty="0"/>
          </a:p>
        </p:txBody>
      </p:sp>
      <p:pic>
        <p:nvPicPr>
          <p:cNvPr id="2050" name="Picture 2" descr="https://lh5.googleusercontent.com/8BL1EF0hpzqMCZ2PnjQtyVEGi3Zinayq_DrdERlckIrkeItslevQvRQcUSmn2d_H09r0vtrF8UQqI0Y0dRegl6KOJu5M2FSOiTt9zBfhTTlL90LolNtsbCen2qVp8d7f-Fd9B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22" y="2091676"/>
            <a:ext cx="9736429" cy="22742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74265" y="4365938"/>
            <a:ext cx="3786388" cy="369332"/>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Fig. 4.1 Front End</a:t>
            </a:r>
          </a:p>
        </p:txBody>
      </p:sp>
    </p:spTree>
    <p:extLst>
      <p:ext uri="{BB962C8B-B14F-4D97-AF65-F5344CB8AC3E}">
        <p14:creationId xmlns:p14="http://schemas.microsoft.com/office/powerpoint/2010/main" val="957708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4.googleusercontent.com/lJg79h-eeBndmr6JrBY59V1SGxnmfXqv965d3t7IN9mN47cQpZwJhIIpsEtYVsdmkLITFOCWmz5gbiyJQf-GhXSsUL3tMt56GFmh8LYLUv4_4CCCjggPJuc1pXYbGKJU8aLP7B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74" y="1790051"/>
            <a:ext cx="9065340" cy="15198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0016" y="3477296"/>
            <a:ext cx="5537916" cy="369332"/>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Output for CNN with less similar input</a:t>
            </a:r>
          </a:p>
        </p:txBody>
      </p:sp>
      <p:sp>
        <p:nvSpPr>
          <p:cNvPr id="3" name="TextBox 2"/>
          <p:cNvSpPr txBox="1"/>
          <p:nvPr/>
        </p:nvSpPr>
        <p:spPr>
          <a:xfrm>
            <a:off x="3258354" y="5701186"/>
            <a:ext cx="4121240" cy="646331"/>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Output for CNN with more similar input</a:t>
            </a:r>
          </a:p>
          <a:p>
            <a:pPr algn="ctr"/>
            <a:endParaRPr lang="en-IN" dirty="0"/>
          </a:p>
        </p:txBody>
      </p:sp>
      <p:sp>
        <p:nvSpPr>
          <p:cNvPr id="5" name="TextBox 4"/>
          <p:cNvSpPr txBox="1"/>
          <p:nvPr/>
        </p:nvSpPr>
        <p:spPr>
          <a:xfrm>
            <a:off x="451454" y="562647"/>
            <a:ext cx="6335712" cy="1046440"/>
          </a:xfrm>
          <a:prstGeom prst="rect">
            <a:avLst/>
          </a:prstGeom>
          <a:noFill/>
        </p:spPr>
        <p:txBody>
          <a:bodyPr wrap="square" rtlCol="0">
            <a:spAutoFit/>
          </a:bodyPr>
          <a:lstStyle/>
          <a:p>
            <a:r>
              <a:rPr lang="en-IN" sz="4400" dirty="0">
                <a:latin typeface="Arial" panose="020B0604020202020204" pitchFamily="34" charset="0"/>
                <a:cs typeface="Arial" panose="020B0604020202020204" pitchFamily="34" charset="0"/>
              </a:rPr>
              <a:t>Implementation of CNN</a:t>
            </a:r>
            <a:endParaRPr lang="en-IN" sz="4400" dirty="0"/>
          </a:p>
          <a:p>
            <a:endParaRPr lang="en-IN" dirty="0"/>
          </a:p>
        </p:txBody>
      </p:sp>
      <p:pic>
        <p:nvPicPr>
          <p:cNvPr id="3082" name="Picture 10" descr="https://lh4.googleusercontent.com/Ukl5dtvQiGfOP6K1posp7ThlwJ1rPs9MDqnNz_36QICs1DaL71ad-lFDsg67NM7nsOu1lTiQkCXtpHOup5nz6teIj9M_N-m7YZtlZYsQQgrzaZNrnOiWjM1e_O6zouOvCubL2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54" y="4014054"/>
            <a:ext cx="8988760" cy="148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048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0016" y="3161661"/>
            <a:ext cx="5537916" cy="369332"/>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Output for RNN with less similar input</a:t>
            </a:r>
          </a:p>
        </p:txBody>
      </p:sp>
      <p:sp>
        <p:nvSpPr>
          <p:cNvPr id="3" name="TextBox 2"/>
          <p:cNvSpPr txBox="1"/>
          <p:nvPr/>
        </p:nvSpPr>
        <p:spPr>
          <a:xfrm>
            <a:off x="3387143" y="5612651"/>
            <a:ext cx="4121240" cy="646331"/>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Output for RNN with more similar input</a:t>
            </a:r>
          </a:p>
          <a:p>
            <a:pPr algn="ctr"/>
            <a:endParaRPr lang="en-IN" dirty="0"/>
          </a:p>
        </p:txBody>
      </p:sp>
      <p:sp>
        <p:nvSpPr>
          <p:cNvPr id="5" name="TextBox 4"/>
          <p:cNvSpPr txBox="1"/>
          <p:nvPr/>
        </p:nvSpPr>
        <p:spPr>
          <a:xfrm>
            <a:off x="451454" y="562647"/>
            <a:ext cx="6335712" cy="1046440"/>
          </a:xfrm>
          <a:prstGeom prst="rect">
            <a:avLst/>
          </a:prstGeom>
          <a:noFill/>
        </p:spPr>
        <p:txBody>
          <a:bodyPr wrap="square" rtlCol="0">
            <a:spAutoFit/>
          </a:bodyPr>
          <a:lstStyle/>
          <a:p>
            <a:r>
              <a:rPr lang="en-IN" sz="4400" dirty="0">
                <a:latin typeface="Arial" panose="020B0604020202020204" pitchFamily="34" charset="0"/>
                <a:cs typeface="Arial" panose="020B0604020202020204" pitchFamily="34" charset="0"/>
              </a:rPr>
              <a:t>Implementation of RNN</a:t>
            </a:r>
            <a:endParaRPr lang="en-IN" sz="4400" dirty="0"/>
          </a:p>
          <a:p>
            <a:endParaRPr lang="en-IN" dirty="0"/>
          </a:p>
        </p:txBody>
      </p:sp>
      <p:pic>
        <p:nvPicPr>
          <p:cNvPr id="4098" name="Picture 2" descr="https://lh4.googleusercontent.com/Dj0MMb84PPTxYSSLlwuXqs7rWfPbtvQ4RFVwwEUE7cHXmauQ-Qp8fdRvYjHLHm9HJiXL8yNvUf8qFnIHQQEmQnQiTiIcHZULngWMUYzr9LFuZGQ1aZDuL_BeGnSbkqhjSREARs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54" y="1641182"/>
            <a:ext cx="8988760" cy="14626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5.googleusercontent.com/IiwCwbpYLaoQHZNXlh9fsU21V0owGwdrCyB3WFVlQ1YtzVuPvK0_78qafLycpWUYVyJRv_JxsXbgUNjAN1P1hKEFrmsFXGXBZKfHnvIyMHtjLBhckbQ99uHaMgpIf0AemHUbnp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54" y="4044805"/>
            <a:ext cx="8988760" cy="145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74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5E54-66D4-46EA-93EC-0B748C3F947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Index</a:t>
            </a:r>
            <a:endParaRPr lang="en-IN" dirty="0"/>
          </a:p>
        </p:txBody>
      </p:sp>
      <p:sp>
        <p:nvSpPr>
          <p:cNvPr id="3" name="Content Placeholder 2">
            <a:extLst>
              <a:ext uri="{FF2B5EF4-FFF2-40B4-BE49-F238E27FC236}">
                <a16:creationId xmlns:a16="http://schemas.microsoft.com/office/drawing/2014/main" id="{B58B1BFD-67F6-4235-91DE-AF1FB178BCAA}"/>
              </a:ext>
            </a:extLst>
          </p:cNvPr>
          <p:cNvSpPr>
            <a:spLocks noGrp="1"/>
          </p:cNvSpPr>
          <p:nvPr>
            <p:ph idx="1"/>
          </p:nvPr>
        </p:nvSpPr>
        <p:spPr/>
        <p:txBody>
          <a:bodyPr>
            <a:normAutofit/>
          </a:bodyPr>
          <a:lstStyle/>
          <a:p>
            <a:pPr>
              <a:lnSpc>
                <a:spcPct val="100000"/>
              </a:lnSpc>
            </a:pPr>
            <a:r>
              <a:rPr lang="en-IN" sz="2000" dirty="0">
                <a:latin typeface="Arial" panose="020B0604020202020204" pitchFamily="34" charset="0"/>
                <a:cs typeface="Arial" panose="020B0604020202020204" pitchFamily="34" charset="0"/>
              </a:rPr>
              <a:t>Introduction</a:t>
            </a:r>
          </a:p>
          <a:p>
            <a:pPr>
              <a:lnSpc>
                <a:spcPct val="100000"/>
              </a:lnSpc>
            </a:pPr>
            <a:r>
              <a:rPr lang="en-IN" sz="2000" dirty="0">
                <a:latin typeface="Arial" panose="020B0604020202020204" pitchFamily="34" charset="0"/>
                <a:cs typeface="Arial" panose="020B0604020202020204" pitchFamily="34" charset="0"/>
              </a:rPr>
              <a:t>Problem Statement</a:t>
            </a:r>
          </a:p>
          <a:p>
            <a:pPr>
              <a:lnSpc>
                <a:spcPct val="100000"/>
              </a:lnSpc>
            </a:pPr>
            <a:r>
              <a:rPr lang="en-IN" sz="2000" dirty="0">
                <a:latin typeface="Arial" panose="020B0604020202020204" pitchFamily="34" charset="0"/>
                <a:cs typeface="Arial" panose="020B0604020202020204" pitchFamily="34" charset="0"/>
              </a:rPr>
              <a:t>Motivation</a:t>
            </a:r>
          </a:p>
          <a:p>
            <a:pPr>
              <a:lnSpc>
                <a:spcPct val="100000"/>
              </a:lnSpc>
            </a:pPr>
            <a:r>
              <a:rPr lang="en-IN" sz="2000" dirty="0">
                <a:latin typeface="Arial" panose="020B0604020202020204" pitchFamily="34" charset="0"/>
                <a:cs typeface="Arial" panose="020B0604020202020204" pitchFamily="34" charset="0"/>
              </a:rPr>
              <a:t>Literature Survey</a:t>
            </a:r>
          </a:p>
          <a:p>
            <a:pPr>
              <a:lnSpc>
                <a:spcPct val="100000"/>
              </a:lnSpc>
            </a:pPr>
            <a:r>
              <a:rPr lang="en-IN" sz="2000" dirty="0">
                <a:latin typeface="Arial" panose="020B0604020202020204" pitchFamily="34" charset="0"/>
                <a:cs typeface="Arial" panose="020B0604020202020204" pitchFamily="34" charset="0"/>
              </a:rPr>
              <a:t>Inference</a:t>
            </a:r>
          </a:p>
          <a:p>
            <a:pPr>
              <a:lnSpc>
                <a:spcPct val="100000"/>
              </a:lnSpc>
            </a:pPr>
            <a:r>
              <a:rPr lang="en-IN" sz="2000" dirty="0">
                <a:latin typeface="Arial" panose="020B0604020202020204" pitchFamily="34" charset="0"/>
                <a:cs typeface="Arial" panose="020B0604020202020204" pitchFamily="34" charset="0"/>
              </a:rPr>
              <a:t>Architecture</a:t>
            </a:r>
          </a:p>
          <a:p>
            <a:pPr>
              <a:lnSpc>
                <a:spcPct val="100000"/>
              </a:lnSpc>
            </a:pPr>
            <a:r>
              <a:rPr lang="en-IN" sz="2000" dirty="0">
                <a:latin typeface="Arial" panose="020B0604020202020204" pitchFamily="34" charset="0"/>
                <a:cs typeface="Arial" panose="020B0604020202020204" pitchFamily="34" charset="0"/>
              </a:rPr>
              <a:t>Implementation</a:t>
            </a:r>
          </a:p>
          <a:p>
            <a:pPr>
              <a:lnSpc>
                <a:spcPct val="100000"/>
              </a:lnSpc>
            </a:pPr>
            <a:r>
              <a:rPr lang="en-IN" sz="2000" dirty="0">
                <a:latin typeface="Arial" panose="020B0604020202020204" pitchFamily="34" charset="0"/>
                <a:cs typeface="Arial" panose="020B0604020202020204" pitchFamily="34" charset="0"/>
              </a:rPr>
              <a:t>Applications</a:t>
            </a:r>
          </a:p>
          <a:p>
            <a:pPr>
              <a:lnSpc>
                <a:spcPct val="100000"/>
              </a:lnSpc>
            </a:pPr>
            <a:r>
              <a:rPr lang="en-IN" sz="2000" dirty="0">
                <a:latin typeface="Arial" panose="020B0604020202020204" pitchFamily="34" charset="0"/>
                <a:cs typeface="Arial" panose="020B0604020202020204" pitchFamily="34" charset="0"/>
              </a:rPr>
              <a:t>Conclusion</a:t>
            </a:r>
          </a:p>
          <a:p>
            <a:pPr>
              <a:lnSpc>
                <a:spcPct val="100000"/>
              </a:lnSpc>
            </a:pPr>
            <a:r>
              <a:rPr lang="en-IN" sz="2000" dirty="0">
                <a:latin typeface="Arial" panose="020B0604020202020204" pitchFamily="34" charset="0"/>
                <a:cs typeface="Arial" panose="020B0604020202020204" pitchFamily="34" charset="0"/>
              </a:rPr>
              <a:t>References</a:t>
            </a:r>
          </a:p>
          <a:p>
            <a:pPr>
              <a:lnSpc>
                <a:spcPct val="100000"/>
              </a:lnSpc>
            </a:pPr>
            <a:endParaRPr lang="en-IN" sz="2000" dirty="0">
              <a:latin typeface="Arial" panose="020B0604020202020204" pitchFamily="34" charset="0"/>
              <a:cs typeface="Arial" panose="020B0604020202020204" pitchFamily="34" charset="0"/>
            </a:endParaRPr>
          </a:p>
          <a:p>
            <a:pPr>
              <a:lnSpc>
                <a:spcPct val="100000"/>
              </a:lnSpc>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5538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50016" y="3094265"/>
            <a:ext cx="5537916" cy="369332"/>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Output for MAN with less similar input</a:t>
            </a:r>
          </a:p>
        </p:txBody>
      </p:sp>
      <p:sp>
        <p:nvSpPr>
          <p:cNvPr id="3" name="TextBox 2"/>
          <p:cNvSpPr txBox="1"/>
          <p:nvPr/>
        </p:nvSpPr>
        <p:spPr>
          <a:xfrm>
            <a:off x="3387143" y="5553184"/>
            <a:ext cx="4121240" cy="646331"/>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Output for MAN with more similar input</a:t>
            </a:r>
          </a:p>
          <a:p>
            <a:pPr algn="ctr"/>
            <a:endParaRPr lang="en-IN" dirty="0"/>
          </a:p>
        </p:txBody>
      </p:sp>
      <p:sp>
        <p:nvSpPr>
          <p:cNvPr id="5" name="TextBox 4"/>
          <p:cNvSpPr txBox="1"/>
          <p:nvPr/>
        </p:nvSpPr>
        <p:spPr>
          <a:xfrm>
            <a:off x="451454" y="562647"/>
            <a:ext cx="6335712" cy="1046440"/>
          </a:xfrm>
          <a:prstGeom prst="rect">
            <a:avLst/>
          </a:prstGeom>
          <a:noFill/>
        </p:spPr>
        <p:txBody>
          <a:bodyPr wrap="square" rtlCol="0">
            <a:spAutoFit/>
          </a:bodyPr>
          <a:lstStyle/>
          <a:p>
            <a:r>
              <a:rPr lang="en-IN" sz="4400" dirty="0">
                <a:latin typeface="Arial" panose="020B0604020202020204" pitchFamily="34" charset="0"/>
                <a:cs typeface="Arial" panose="020B0604020202020204" pitchFamily="34" charset="0"/>
              </a:rPr>
              <a:t>Implementation of MAN</a:t>
            </a:r>
            <a:endParaRPr lang="en-IN" sz="4400" dirty="0"/>
          </a:p>
          <a:p>
            <a:endParaRPr lang="en-IN" dirty="0"/>
          </a:p>
        </p:txBody>
      </p:sp>
      <p:pic>
        <p:nvPicPr>
          <p:cNvPr id="5122" name="Picture 2" descr="https://lh3.googleusercontent.com/PExhA7DmpyYOwLo8D79NSmMEvGdJ1oHR9u6FLc5IwS-ldarHlmIZpiDjssfFN2_JeDF6hndZqlCNhSk-_cmhd0gr_Awg7f1GHSvancjafsShlHXfQW_GMCSnwS9lAjYuVXgKD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54" y="1609087"/>
            <a:ext cx="8988760" cy="145447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6.googleusercontent.com/mG7yTwm6TIJwkckR3iIUUTxZaZLOEx9VKalgOt2p_iWKlacPIn_A_u6ZQflKtKTq4OOK01jCaX12zf3dD1tU7Xqi2GesRQ7u3pmSLlTgSimhdid6p6cPg2bzgBBmdY56rIVIa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54" y="3983529"/>
            <a:ext cx="8988760" cy="1411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16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Applications</a:t>
            </a:r>
          </a:p>
        </p:txBody>
      </p:sp>
      <p:sp>
        <p:nvSpPr>
          <p:cNvPr id="3" name="Content Placeholder 2">
            <a:extLst>
              <a:ext uri="{FF2B5EF4-FFF2-40B4-BE49-F238E27FC236}">
                <a16:creationId xmlns:a16="http://schemas.microsoft.com/office/drawing/2014/main" id="{9CA23FFB-AA05-4ED3-A4D9-E4CF1B92B178}"/>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Plagiarism Checker</a:t>
            </a:r>
          </a:p>
          <a:p>
            <a:r>
              <a:rPr lang="en-US" sz="2000" dirty="0">
                <a:latin typeface="Arial" panose="020B0604020202020204" pitchFamily="34" charset="0"/>
                <a:cs typeface="Arial" panose="020B0604020202020204" pitchFamily="34" charset="0"/>
              </a:rPr>
              <a:t>Information Extraction (IE)</a:t>
            </a:r>
          </a:p>
          <a:p>
            <a:r>
              <a:rPr lang="en-US" sz="2000" dirty="0">
                <a:latin typeface="Arial" panose="020B0604020202020204" pitchFamily="34" charset="0"/>
                <a:cs typeface="Arial" panose="020B0604020202020204" pitchFamily="34" charset="0"/>
              </a:rPr>
              <a:t>Machine Translation</a:t>
            </a:r>
          </a:p>
          <a:p>
            <a:r>
              <a:rPr lang="en-US" sz="2000" dirty="0">
                <a:latin typeface="Arial" panose="020B0604020202020204" pitchFamily="34" charset="0"/>
                <a:cs typeface="Arial" panose="020B0604020202020204" pitchFamily="34" charset="0"/>
              </a:rPr>
              <a:t>Information Retrieval</a:t>
            </a:r>
          </a:p>
          <a:p>
            <a:r>
              <a:rPr lang="en-US" sz="2000" dirty="0">
                <a:latin typeface="Arial" panose="020B0604020202020204" pitchFamily="34" charset="0"/>
                <a:cs typeface="Arial" panose="020B0604020202020204" pitchFamily="34" charset="0"/>
              </a:rPr>
              <a:t>Automatic Identification of Copyright Infringement</a:t>
            </a:r>
          </a:p>
          <a:p>
            <a:r>
              <a:rPr lang="en-US" sz="2000" dirty="0">
                <a:latin typeface="Arial" panose="020B0604020202020204" pitchFamily="34" charset="0"/>
                <a:cs typeface="Arial" panose="020B0604020202020204" pitchFamily="34" charset="0"/>
              </a:rPr>
              <a:t>Question Answering Systems</a:t>
            </a:r>
          </a:p>
          <a:p>
            <a:r>
              <a:rPr lang="en-US" sz="2000" dirty="0">
                <a:latin typeface="Arial" panose="020B0604020202020204" pitchFamily="34" charset="0"/>
                <a:cs typeface="Arial" panose="020B0604020202020204" pitchFamily="34" charset="0"/>
              </a:rPr>
              <a:t>Text Summarization</a:t>
            </a:r>
          </a:p>
        </p:txBody>
      </p:sp>
    </p:spTree>
    <p:extLst>
      <p:ext uri="{BB962C8B-B14F-4D97-AF65-F5344CB8AC3E}">
        <p14:creationId xmlns:p14="http://schemas.microsoft.com/office/powerpoint/2010/main" val="336540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9CA23FFB-AA05-4ED3-A4D9-E4CF1B92B178}"/>
              </a:ext>
            </a:extLst>
          </p:cNvPr>
          <p:cNvSpPr>
            <a:spLocks noGrp="1"/>
          </p:cNvSpPr>
          <p:nvPr>
            <p:ph idx="1"/>
          </p:nvPr>
        </p:nvSpPr>
        <p:spPr/>
        <p:txBody>
          <a:bodyPr>
            <a:normAutofit/>
          </a:bodyPr>
          <a:lstStyle/>
          <a:p>
            <a:pPr fontAlgn="b"/>
            <a:r>
              <a:rPr lang="en-US" sz="2000" dirty="0">
                <a:solidFill>
                  <a:srgbClr val="000000"/>
                </a:solidFill>
                <a:latin typeface="Arial" panose="020B0604020202020204" pitchFamily="34" charset="0"/>
                <a:cs typeface="Arial" panose="020B0604020202020204" pitchFamily="34" charset="0"/>
              </a:rPr>
              <a:t>Given a set of two sentences, finding semantic similarity between those sentences is a difficult task as it requires analyzing a language which the system does not understand. (Human natural language)</a:t>
            </a:r>
          </a:p>
          <a:p>
            <a:pPr fontAlgn="b"/>
            <a:r>
              <a:rPr lang="en-US" sz="2000" dirty="0">
                <a:solidFill>
                  <a:srgbClr val="000000"/>
                </a:solidFill>
                <a:latin typeface="Arial" panose="020B0604020202020204" pitchFamily="34" charset="0"/>
                <a:cs typeface="Arial" panose="020B0604020202020204" pitchFamily="34" charset="0"/>
              </a:rPr>
              <a:t>Paraphrase Detection has multiple real world applications that solve real life problems as discussed earlier.</a:t>
            </a:r>
          </a:p>
          <a:p>
            <a:pPr fontAlgn="b"/>
            <a:r>
              <a:rPr lang="en-US" sz="2000" dirty="0">
                <a:solidFill>
                  <a:srgbClr val="000000"/>
                </a:solidFill>
                <a:latin typeface="Arial" panose="020B0604020202020204" pitchFamily="34" charset="0"/>
                <a:cs typeface="Arial" panose="020B0604020202020204" pitchFamily="34" charset="0"/>
              </a:rPr>
              <a:t>We propose a system to detect paraphrasing of sentences in natural language using SNN in TensorFlow.</a:t>
            </a:r>
          </a:p>
          <a:p>
            <a:pPr fontAlgn="b"/>
            <a:r>
              <a:rPr lang="en-US" sz="2000" dirty="0">
                <a:solidFill>
                  <a:srgbClr val="000000"/>
                </a:solidFill>
                <a:latin typeface="Arial" panose="020B0604020202020204" pitchFamily="34" charset="0"/>
                <a:cs typeface="Arial" panose="020B0604020202020204" pitchFamily="34" charset="0"/>
              </a:rPr>
              <a:t>By training the system in it’s initial phase via deep learning architecture such as CNN, RNN &amp; MAN, pre-processing the sentence to extract features &amp; derive results through a classifier in testing phase.</a:t>
            </a:r>
          </a:p>
          <a:p>
            <a:pPr fontAlgn="b"/>
            <a:endParaRPr lang="en-US" sz="2000" dirty="0">
              <a:solidFill>
                <a:srgbClr val="000000"/>
              </a:solidFill>
              <a:latin typeface="Arial" panose="020B0604020202020204" pitchFamily="34" charset="0"/>
              <a:cs typeface="Arial" panose="020B0604020202020204" pitchFamily="34" charset="0"/>
            </a:endParaRPr>
          </a:p>
          <a:p>
            <a:pPr fontAlgn="b"/>
            <a:endParaRPr lang="en-US" sz="2000" dirty="0">
              <a:solidFill>
                <a:srgbClr val="000000"/>
              </a:solidFill>
              <a:latin typeface="Arial" panose="020B0604020202020204" pitchFamily="34" charset="0"/>
              <a:cs typeface="Arial" panose="020B0604020202020204" pitchFamily="34" charset="0"/>
            </a:endParaRPr>
          </a:p>
          <a:p>
            <a:pPr fontAlgn="b"/>
            <a:endParaRPr lang="en-US" sz="2000" dirty="0">
              <a:solidFill>
                <a:srgbClr val="000000"/>
              </a:solidFill>
              <a:latin typeface="Arial" panose="020B0604020202020204" pitchFamily="34" charset="0"/>
              <a:cs typeface="Arial" panose="020B0604020202020204" pitchFamily="34" charset="0"/>
            </a:endParaRPr>
          </a:p>
          <a:p>
            <a:pPr fontAlgn="b"/>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8765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9CA23FFB-AA05-4ED3-A4D9-E4CF1B92B178}"/>
              </a:ext>
            </a:extLst>
          </p:cNvPr>
          <p:cNvSpPr>
            <a:spLocks noGrp="1"/>
          </p:cNvSpPr>
          <p:nvPr>
            <p:ph idx="1"/>
          </p:nvPr>
        </p:nvSpPr>
        <p:spPr/>
        <p:txBody>
          <a:bodyPr>
            <a:normAutofit/>
          </a:bodyPr>
          <a:lstStyle/>
          <a:p>
            <a:pPr marL="0" indent="0" algn="just">
              <a:buNone/>
            </a:pPr>
            <a:r>
              <a:rPr lang="en-IN" sz="2000" dirty="0"/>
              <a:t>[1] </a:t>
            </a:r>
            <a:r>
              <a:rPr lang="en-IN" sz="2000" dirty="0" err="1"/>
              <a:t>Gyu</a:t>
            </a:r>
            <a:r>
              <a:rPr lang="en-IN" sz="2000" dirty="0"/>
              <a:t> Sang Choi, </a:t>
            </a:r>
            <a:r>
              <a:rPr lang="en-IN" sz="2000" dirty="0" err="1"/>
              <a:t>Zainab</a:t>
            </a:r>
            <a:r>
              <a:rPr lang="en-IN" sz="2000" dirty="0"/>
              <a:t> </a:t>
            </a:r>
            <a:r>
              <a:rPr lang="en-IN" sz="2000" dirty="0" err="1"/>
              <a:t>Imtiaz</a:t>
            </a:r>
            <a:r>
              <a:rPr lang="en-IN" sz="2000" dirty="0"/>
              <a:t>, Muhammad </a:t>
            </a:r>
            <a:r>
              <a:rPr lang="en-IN" sz="2000" dirty="0" err="1"/>
              <a:t>Umer</a:t>
            </a:r>
            <a:r>
              <a:rPr lang="en-IN" sz="2000" dirty="0"/>
              <a:t>, Muhammad Ahmad, </a:t>
            </a:r>
            <a:r>
              <a:rPr lang="en-IN" sz="2000" dirty="0" err="1"/>
              <a:t>Saleem</a:t>
            </a:r>
            <a:r>
              <a:rPr lang="en-IN" sz="2000" dirty="0"/>
              <a:t> </a:t>
            </a:r>
            <a:r>
              <a:rPr lang="en-IN" sz="2000" dirty="0" err="1"/>
              <a:t>Ullah</a:t>
            </a:r>
            <a:r>
              <a:rPr lang="en-IN" sz="2000" dirty="0"/>
              <a:t>, </a:t>
            </a:r>
            <a:r>
              <a:rPr lang="en-IN" sz="2000" dirty="0" err="1"/>
              <a:t>Arif</a:t>
            </a:r>
            <a:r>
              <a:rPr lang="en-IN" sz="2000" dirty="0"/>
              <a:t> </a:t>
            </a:r>
            <a:r>
              <a:rPr lang="en-IN" sz="2000" dirty="0" err="1"/>
              <a:t>Mehmood</a:t>
            </a:r>
            <a:r>
              <a:rPr lang="en-IN" sz="2000" dirty="0"/>
              <a:t> , (2020) “Duplicate Questions Pair Detection Using Siamese </a:t>
            </a:r>
            <a:r>
              <a:rPr lang="en-IN" sz="2000" dirty="0" err="1"/>
              <a:t>MaLSTM</a:t>
            </a:r>
            <a:r>
              <a:rPr lang="en-IN" sz="2000" dirty="0"/>
              <a:t> (Ma= Manhattan Distance)”</a:t>
            </a:r>
          </a:p>
          <a:p>
            <a:pPr marL="0" indent="0" algn="just">
              <a:buNone/>
            </a:pPr>
            <a:r>
              <a:rPr lang="en-IN" sz="2000" dirty="0"/>
              <a:t>[2] </a:t>
            </a:r>
            <a:r>
              <a:rPr lang="en-IN" sz="2000" dirty="0" err="1"/>
              <a:t>Tharindu</a:t>
            </a:r>
            <a:r>
              <a:rPr lang="en-IN" sz="2000" dirty="0"/>
              <a:t> </a:t>
            </a:r>
            <a:r>
              <a:rPr lang="en-IN" sz="2000" dirty="0" err="1"/>
              <a:t>Ranasinghe</a:t>
            </a:r>
            <a:r>
              <a:rPr lang="en-IN" sz="2000" dirty="0"/>
              <a:t>, </a:t>
            </a:r>
            <a:r>
              <a:rPr lang="en-IN" sz="2000" dirty="0" err="1"/>
              <a:t>Constantin</a:t>
            </a:r>
            <a:r>
              <a:rPr lang="en-IN" sz="2000" dirty="0"/>
              <a:t> Or ̆</a:t>
            </a:r>
            <a:r>
              <a:rPr lang="en-IN" sz="2000" dirty="0" err="1"/>
              <a:t>asan</a:t>
            </a:r>
            <a:r>
              <a:rPr lang="en-IN" sz="2000" dirty="0"/>
              <a:t> and </a:t>
            </a:r>
            <a:r>
              <a:rPr lang="en-IN" sz="2000" dirty="0" err="1"/>
              <a:t>Ruslan</a:t>
            </a:r>
            <a:r>
              <a:rPr lang="en-IN" sz="2000" dirty="0"/>
              <a:t> </a:t>
            </a:r>
            <a:r>
              <a:rPr lang="en-IN" sz="2000" dirty="0" err="1"/>
              <a:t>Mitkov</a:t>
            </a:r>
            <a:r>
              <a:rPr lang="en-IN" sz="2000" dirty="0"/>
              <a:t>, (2019) “Semantic Textual Similarity with Siamese Neural Networks”</a:t>
            </a:r>
          </a:p>
          <a:p>
            <a:pPr marL="0" indent="0" algn="just">
              <a:buNone/>
            </a:pPr>
            <a:r>
              <a:rPr lang="en-IN" sz="2000" dirty="0"/>
              <a:t>[3] Victor U Thompson &amp; Chris </a:t>
            </a:r>
            <a:r>
              <a:rPr lang="en-IN" sz="2000" dirty="0" err="1"/>
              <a:t>Bowerman</a:t>
            </a:r>
            <a:r>
              <a:rPr lang="en-IN" sz="2000" dirty="0"/>
              <a:t>, (2018) “Methods for Detecting Paraphrase Plagiarism”</a:t>
            </a:r>
          </a:p>
          <a:p>
            <a:pPr marL="0" indent="0" algn="just">
              <a:buNone/>
            </a:pPr>
            <a:r>
              <a:rPr lang="en-IN" sz="2000" dirty="0"/>
              <a:t>[4] </a:t>
            </a:r>
            <a:r>
              <a:rPr lang="en-IN" sz="2000" dirty="0" err="1"/>
              <a:t>Shruti</a:t>
            </a:r>
            <a:r>
              <a:rPr lang="en-IN" sz="2000" dirty="0"/>
              <a:t> Srivastava &amp; </a:t>
            </a:r>
            <a:r>
              <a:rPr lang="en-IN" sz="2000" dirty="0" err="1"/>
              <a:t>Sharvari</a:t>
            </a:r>
            <a:r>
              <a:rPr lang="en-IN" sz="2000" dirty="0"/>
              <a:t> </a:t>
            </a:r>
            <a:r>
              <a:rPr lang="en-IN" sz="2000" dirty="0" err="1"/>
              <a:t>Govilkar</a:t>
            </a:r>
            <a:r>
              <a:rPr lang="en-IN" sz="2000" dirty="0"/>
              <a:t>, (2017) “A Survey on Paraphrase Detection Techniques for Indian Regional Languages”</a:t>
            </a:r>
          </a:p>
          <a:p>
            <a:pPr marL="0" indent="0" algn="just">
              <a:buNone/>
            </a:pPr>
            <a:r>
              <a:rPr lang="en-IN" sz="2000" dirty="0"/>
              <a:t>[5] </a:t>
            </a:r>
            <a:r>
              <a:rPr lang="en-IN" sz="2000" dirty="0" err="1"/>
              <a:t>Darshana</a:t>
            </a:r>
            <a:r>
              <a:rPr lang="en-IN" sz="2000" dirty="0"/>
              <a:t> S </a:t>
            </a:r>
            <a:r>
              <a:rPr lang="en-IN" sz="2000" dirty="0" err="1"/>
              <a:t>Bhole</a:t>
            </a:r>
            <a:r>
              <a:rPr lang="en-IN" sz="2000" dirty="0"/>
              <a:t>, </a:t>
            </a:r>
            <a:r>
              <a:rPr lang="en-IN" sz="2000" dirty="0" err="1"/>
              <a:t>Sandip</a:t>
            </a:r>
            <a:r>
              <a:rPr lang="en-IN" sz="2000" dirty="0"/>
              <a:t> S. </a:t>
            </a:r>
            <a:r>
              <a:rPr lang="en-IN" sz="2000" dirty="0" err="1"/>
              <a:t>Patil</a:t>
            </a:r>
            <a:r>
              <a:rPr lang="en-IN" sz="2000" dirty="0"/>
              <a:t>, (2017) “The Study and Review of Paraphrase Detection Techniques in Machine Learning”</a:t>
            </a:r>
          </a:p>
          <a:p>
            <a:pPr marL="0" indent="0" algn="just">
              <a:buNone/>
            </a:pPr>
            <a:r>
              <a:rPr lang="en-IN" sz="2000" dirty="0"/>
              <a:t>[6] Dr.S.V.Kogilavani1, </a:t>
            </a:r>
            <a:r>
              <a:rPr lang="en-IN" sz="2000" dirty="0" err="1"/>
              <a:t>Dr.R.Thangarajan</a:t>
            </a:r>
            <a:r>
              <a:rPr lang="en-IN" sz="2000" dirty="0"/>
              <a:t>, </a:t>
            </a:r>
            <a:r>
              <a:rPr lang="en-IN" sz="2000" dirty="0" err="1"/>
              <a:t>Dr.C.S.Kanimozhiselvi</a:t>
            </a:r>
            <a:r>
              <a:rPr lang="en-IN" sz="2000" dirty="0"/>
              <a:t>, </a:t>
            </a:r>
            <a:r>
              <a:rPr lang="en-IN" sz="2000" dirty="0" err="1"/>
              <a:t>Dr.S.Malliga</a:t>
            </a:r>
            <a:r>
              <a:rPr lang="en-IN" sz="2000" dirty="0"/>
              <a:t>, (2017) “Detecting Paraphrases in Tamil Language Sentences”</a:t>
            </a:r>
            <a:endParaRPr lang="en-US" sz="2000" dirty="0">
              <a:solidFill>
                <a:srgbClr val="000000"/>
              </a:solidFill>
              <a:latin typeface="Arial" panose="020B0604020202020204" pitchFamily="34" charset="0"/>
              <a:cs typeface="Arial" panose="020B0604020202020204" pitchFamily="34" charset="0"/>
            </a:endParaRPr>
          </a:p>
          <a:p>
            <a:pPr marL="457200" indent="-457200" fontAlgn="b">
              <a:buFont typeface="+mj-lt"/>
              <a:buAutoNum type="arabicPeriod"/>
            </a:pPr>
            <a:endParaRPr lang="en-US" sz="2000" dirty="0">
              <a:solidFill>
                <a:srgbClr val="000000"/>
              </a:solidFill>
              <a:latin typeface="Arial" panose="020B0604020202020204" pitchFamily="34" charset="0"/>
              <a:cs typeface="Arial" panose="020B0604020202020204" pitchFamily="34" charset="0"/>
            </a:endParaRPr>
          </a:p>
          <a:p>
            <a:pPr marL="457200" indent="-457200" fontAlgn="b">
              <a:buFont typeface="+mj-lt"/>
              <a:buAutoNum type="arabicPeriod"/>
            </a:pPr>
            <a:endParaRPr lang="en-US" sz="2000" dirty="0">
              <a:solidFill>
                <a:srgbClr val="000000"/>
              </a:solidFill>
              <a:latin typeface="Arial" panose="020B0604020202020204" pitchFamily="34" charset="0"/>
              <a:cs typeface="Arial" panose="020B0604020202020204" pitchFamily="34" charset="0"/>
            </a:endParaRPr>
          </a:p>
          <a:p>
            <a:pPr marL="457200" indent="-457200" fontAlgn="b">
              <a:buFont typeface="+mj-lt"/>
              <a:buAutoNum type="arabicPeriod"/>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546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9CA23FFB-AA05-4ED3-A4D9-E4CF1B92B178}"/>
              </a:ext>
            </a:extLst>
          </p:cNvPr>
          <p:cNvSpPr>
            <a:spLocks noGrp="1"/>
          </p:cNvSpPr>
          <p:nvPr>
            <p:ph idx="1"/>
          </p:nvPr>
        </p:nvSpPr>
        <p:spPr>
          <a:xfrm>
            <a:off x="838200" y="1825625"/>
            <a:ext cx="10515600" cy="4626690"/>
          </a:xfrm>
        </p:spPr>
        <p:txBody>
          <a:bodyPr>
            <a:normAutofit/>
          </a:bodyPr>
          <a:lstStyle/>
          <a:p>
            <a:pPr marL="0" indent="0" algn="just">
              <a:buNone/>
            </a:pPr>
            <a:r>
              <a:rPr lang="en-IN" sz="2000" dirty="0"/>
              <a:t>[7] Ashish </a:t>
            </a:r>
            <a:r>
              <a:rPr lang="en-IN" sz="2000" dirty="0" err="1"/>
              <a:t>Vaswani</a:t>
            </a:r>
            <a:r>
              <a:rPr lang="en-IN" sz="2000" dirty="0"/>
              <a:t>, Noam </a:t>
            </a:r>
            <a:r>
              <a:rPr lang="en-IN" sz="2000" dirty="0" err="1"/>
              <a:t>Shazeer</a:t>
            </a:r>
            <a:r>
              <a:rPr lang="en-IN" sz="2000" dirty="0"/>
              <a:t>, </a:t>
            </a:r>
            <a:r>
              <a:rPr lang="en-IN" sz="2000" dirty="0" err="1"/>
              <a:t>Niki</a:t>
            </a:r>
            <a:r>
              <a:rPr lang="en-IN" sz="2000" dirty="0"/>
              <a:t> </a:t>
            </a:r>
            <a:r>
              <a:rPr lang="en-IN" sz="2000" dirty="0" err="1"/>
              <a:t>Parmar</a:t>
            </a:r>
            <a:r>
              <a:rPr lang="en-IN" sz="2000" dirty="0"/>
              <a:t>, </a:t>
            </a:r>
            <a:r>
              <a:rPr lang="en-IN" sz="2000" dirty="0" err="1"/>
              <a:t>Jakob</a:t>
            </a:r>
            <a:r>
              <a:rPr lang="en-IN" sz="2000" dirty="0"/>
              <a:t> </a:t>
            </a:r>
            <a:r>
              <a:rPr lang="en-IN" sz="2000" dirty="0" err="1"/>
              <a:t>Uszkoreit</a:t>
            </a:r>
            <a:r>
              <a:rPr lang="en-IN" sz="2000" dirty="0"/>
              <a:t>, </a:t>
            </a:r>
            <a:r>
              <a:rPr lang="en-IN" sz="2000" dirty="0" err="1"/>
              <a:t>Llion</a:t>
            </a:r>
            <a:r>
              <a:rPr lang="en-IN" sz="2000" dirty="0"/>
              <a:t> Jones, Aidan N. Gomez, Lukasz Kaiser, </a:t>
            </a:r>
            <a:r>
              <a:rPr lang="en-IN" sz="2000" dirty="0" err="1"/>
              <a:t>Illia</a:t>
            </a:r>
            <a:r>
              <a:rPr lang="en-IN" sz="2000" dirty="0"/>
              <a:t> </a:t>
            </a:r>
            <a:r>
              <a:rPr lang="en-IN" sz="2000" dirty="0" err="1"/>
              <a:t>Polosukhin</a:t>
            </a:r>
            <a:r>
              <a:rPr lang="en-IN" sz="2000" dirty="0"/>
              <a:t>, (2017) “Attention Is All You Need”</a:t>
            </a:r>
          </a:p>
          <a:p>
            <a:pPr marL="0" indent="0" algn="just">
              <a:buNone/>
            </a:pPr>
            <a:r>
              <a:rPr lang="en-IN" sz="2000" dirty="0"/>
              <a:t>[8] Kamal Sarkar, (2016) “Detecting Paraphrases in Indian Languages Using Multinomial Logistic Regression Model”</a:t>
            </a:r>
          </a:p>
          <a:p>
            <a:pPr marL="0" indent="0" algn="just">
              <a:buNone/>
            </a:pPr>
            <a:r>
              <a:rPr lang="en-IN" sz="2000" dirty="0"/>
              <a:t>[9] </a:t>
            </a:r>
            <a:r>
              <a:rPr lang="en-IN" sz="2000" dirty="0" err="1"/>
              <a:t>Nandini</a:t>
            </a:r>
            <a:r>
              <a:rPr lang="en-IN" sz="2000" dirty="0"/>
              <a:t> </a:t>
            </a:r>
            <a:r>
              <a:rPr lang="en-IN" sz="2000" dirty="0" err="1"/>
              <a:t>Sethi</a:t>
            </a:r>
            <a:r>
              <a:rPr lang="en-IN" sz="2000" dirty="0"/>
              <a:t>, </a:t>
            </a:r>
            <a:r>
              <a:rPr lang="en-IN" sz="2000" dirty="0" err="1"/>
              <a:t>Prateek</a:t>
            </a:r>
            <a:r>
              <a:rPr lang="en-IN" sz="2000" dirty="0"/>
              <a:t> Agrawal, </a:t>
            </a:r>
            <a:r>
              <a:rPr lang="en-IN" sz="2000" dirty="0" err="1"/>
              <a:t>Vishu</a:t>
            </a:r>
            <a:r>
              <a:rPr lang="en-IN" sz="2000" dirty="0"/>
              <a:t> </a:t>
            </a:r>
            <a:r>
              <a:rPr lang="en-IN" sz="2000" dirty="0" err="1"/>
              <a:t>Madaan</a:t>
            </a:r>
            <a:r>
              <a:rPr lang="en-IN" sz="2000" dirty="0"/>
              <a:t> &amp; Sanjay Kumar Singh, (2016) “A Novel         Approach to Paraphrase Hindi Sentences using Natural Language Processing”</a:t>
            </a:r>
          </a:p>
          <a:p>
            <a:pPr marL="0" indent="0" algn="just">
              <a:buNone/>
            </a:pPr>
            <a:r>
              <a:rPr lang="en-IN" sz="2000" dirty="0"/>
              <a:t>[10] M. </a:t>
            </a:r>
            <a:r>
              <a:rPr lang="en-IN" sz="2000" dirty="0" err="1"/>
              <a:t>Anand</a:t>
            </a:r>
            <a:r>
              <a:rPr lang="en-IN" sz="2000" dirty="0"/>
              <a:t> Kumar, </a:t>
            </a:r>
            <a:r>
              <a:rPr lang="en-IN" sz="2000" dirty="0" err="1"/>
              <a:t>Shivkaran</a:t>
            </a:r>
            <a:r>
              <a:rPr lang="en-IN" sz="2000" dirty="0"/>
              <a:t> Singh, </a:t>
            </a:r>
            <a:r>
              <a:rPr lang="en-IN" sz="2000" dirty="0" err="1"/>
              <a:t>Kavirajan</a:t>
            </a:r>
            <a:r>
              <a:rPr lang="en-IN" sz="2000" dirty="0"/>
              <a:t> B &amp; </a:t>
            </a:r>
            <a:r>
              <a:rPr lang="en-IN" sz="2000" dirty="0" err="1"/>
              <a:t>Soman</a:t>
            </a:r>
            <a:r>
              <a:rPr lang="en-IN" sz="2000" dirty="0"/>
              <a:t> K P, (2016) “Overview of Shared Task on Detecting Paraphrases in Indian Languages (DPIL)”</a:t>
            </a:r>
          </a:p>
          <a:p>
            <a:pPr marL="0" indent="0" algn="just">
              <a:buNone/>
            </a:pPr>
            <a:r>
              <a:rPr lang="en-IN" sz="2000" dirty="0"/>
              <a:t>[11] </a:t>
            </a:r>
            <a:r>
              <a:rPr lang="en-IN" sz="2000" dirty="0" err="1"/>
              <a:t>Rupal</a:t>
            </a:r>
            <a:r>
              <a:rPr lang="en-IN" sz="2000" dirty="0"/>
              <a:t> Bhargava, </a:t>
            </a:r>
            <a:r>
              <a:rPr lang="en-IN" sz="2000" dirty="0" err="1"/>
              <a:t>Anushka</a:t>
            </a:r>
            <a:r>
              <a:rPr lang="en-IN" sz="2000" dirty="0"/>
              <a:t> </a:t>
            </a:r>
            <a:r>
              <a:rPr lang="en-IN" sz="2000" dirty="0" err="1"/>
              <a:t>Baoni</a:t>
            </a:r>
            <a:r>
              <a:rPr lang="en-IN" sz="2000" dirty="0"/>
              <a:t>, </a:t>
            </a:r>
            <a:r>
              <a:rPr lang="en-IN" sz="2000" dirty="0" err="1"/>
              <a:t>Harshit</a:t>
            </a:r>
            <a:r>
              <a:rPr lang="en-IN" sz="2000" dirty="0"/>
              <a:t> Jain &amp; </a:t>
            </a:r>
            <a:r>
              <a:rPr lang="en-IN" sz="2000" dirty="0" err="1"/>
              <a:t>Yashvardhan</a:t>
            </a:r>
            <a:r>
              <a:rPr lang="en-IN" sz="2000" dirty="0"/>
              <a:t> Sharma, (2016) “Paraphrase Detection in Hindi Language using Syntactic Features of Phrase”</a:t>
            </a:r>
          </a:p>
          <a:p>
            <a:pPr marL="0" indent="0" algn="just">
              <a:buNone/>
            </a:pPr>
            <a:r>
              <a:rPr lang="en-IN" sz="2000" dirty="0"/>
              <a:t>[12]Paul </a:t>
            </a:r>
            <a:r>
              <a:rPr lang="en-IN" sz="2000" dirty="0" err="1"/>
              <a:t>Neculoiu</a:t>
            </a:r>
            <a:r>
              <a:rPr lang="en-IN" sz="2000" dirty="0"/>
              <a:t>, Maarten </a:t>
            </a:r>
            <a:r>
              <a:rPr lang="en-IN" sz="2000" dirty="0" err="1"/>
              <a:t>Versteegh</a:t>
            </a:r>
            <a:r>
              <a:rPr lang="en-IN" sz="2000" dirty="0"/>
              <a:t> and </a:t>
            </a:r>
            <a:r>
              <a:rPr lang="en-IN" sz="2000" dirty="0" err="1"/>
              <a:t>Mihai</a:t>
            </a:r>
            <a:r>
              <a:rPr lang="en-IN" sz="2000" dirty="0"/>
              <a:t> </a:t>
            </a:r>
            <a:r>
              <a:rPr lang="en-IN" sz="2000" dirty="0" err="1"/>
              <a:t>Rotaru</a:t>
            </a:r>
            <a:r>
              <a:rPr lang="en-IN" sz="2000" dirty="0"/>
              <a:t>, (2016) “Learning Text Similarity with Siamese Recurrent Networks”</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2816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9CA23FFB-AA05-4ED3-A4D9-E4CF1B92B178}"/>
              </a:ext>
            </a:extLst>
          </p:cNvPr>
          <p:cNvSpPr>
            <a:spLocks noGrp="1"/>
          </p:cNvSpPr>
          <p:nvPr>
            <p:ph idx="1"/>
          </p:nvPr>
        </p:nvSpPr>
        <p:spPr>
          <a:xfrm>
            <a:off x="838200" y="1825625"/>
            <a:ext cx="10515600" cy="4536538"/>
          </a:xfrm>
        </p:spPr>
        <p:txBody>
          <a:bodyPr>
            <a:normAutofit/>
          </a:bodyPr>
          <a:lstStyle/>
          <a:p>
            <a:pPr marL="0" indent="0" algn="just">
              <a:buNone/>
            </a:pPr>
            <a:r>
              <a:rPr lang="en-IN" sz="2000" dirty="0"/>
              <a:t>[13] </a:t>
            </a:r>
            <a:r>
              <a:rPr lang="en-IN" sz="2000" dirty="0" err="1"/>
              <a:t>Sindhu.L</a:t>
            </a:r>
            <a:r>
              <a:rPr lang="en-IN" sz="2000" dirty="0"/>
              <a:t> &amp; </a:t>
            </a:r>
            <a:r>
              <a:rPr lang="en-IN" sz="2000" dirty="0" err="1"/>
              <a:t>Sumam</a:t>
            </a:r>
            <a:r>
              <a:rPr lang="en-IN" sz="2000" dirty="0"/>
              <a:t> Mary </a:t>
            </a:r>
            <a:r>
              <a:rPr lang="en-IN" sz="2000" dirty="0" err="1"/>
              <a:t>Idicula</a:t>
            </a:r>
            <a:r>
              <a:rPr lang="en-IN" sz="2000" dirty="0"/>
              <a:t>, (2016) “Malayalam Paraphrase Detection”</a:t>
            </a:r>
          </a:p>
          <a:p>
            <a:pPr marL="0" indent="0" algn="just">
              <a:buNone/>
            </a:pPr>
            <a:r>
              <a:rPr lang="en-IN" sz="2000" dirty="0"/>
              <a:t>[14] Chen Liang, Praveen </a:t>
            </a:r>
            <a:r>
              <a:rPr lang="en-IN" sz="2000" dirty="0" err="1"/>
              <a:t>Paritosh</a:t>
            </a:r>
            <a:r>
              <a:rPr lang="en-IN" sz="2000" dirty="0"/>
              <a:t>, </a:t>
            </a:r>
            <a:r>
              <a:rPr lang="en-IN" sz="2000" dirty="0" err="1"/>
              <a:t>Vinodh</a:t>
            </a:r>
            <a:r>
              <a:rPr lang="en-IN" sz="2000" dirty="0"/>
              <a:t> </a:t>
            </a:r>
            <a:r>
              <a:rPr lang="en-IN" sz="2000" dirty="0" err="1"/>
              <a:t>Rajendran</a:t>
            </a:r>
            <a:r>
              <a:rPr lang="en-IN" sz="2000" dirty="0"/>
              <a:t>, and Kenneth D. </a:t>
            </a:r>
            <a:r>
              <a:rPr lang="en-IN" sz="2000" dirty="0" err="1"/>
              <a:t>Forbus</a:t>
            </a:r>
            <a:r>
              <a:rPr lang="en-IN" sz="2000" dirty="0"/>
              <a:t>, (2016) “Learning Paraphrase Identification with Structural Alignment”</a:t>
            </a:r>
          </a:p>
          <a:p>
            <a:pPr marL="0" indent="0" algn="just">
              <a:buNone/>
            </a:pPr>
            <a:r>
              <a:rPr lang="en-IN" sz="2000" dirty="0"/>
              <a:t>[15] </a:t>
            </a:r>
            <a:r>
              <a:rPr lang="en-IN" sz="2000" dirty="0" err="1"/>
              <a:t>Wenpeng</a:t>
            </a:r>
            <a:r>
              <a:rPr lang="en-IN" sz="2000" dirty="0"/>
              <a:t> Yin &amp; </a:t>
            </a:r>
            <a:r>
              <a:rPr lang="en-IN" sz="2000" dirty="0" err="1"/>
              <a:t>Hinrich</a:t>
            </a:r>
            <a:r>
              <a:rPr lang="en-IN" sz="2000" dirty="0"/>
              <a:t> </a:t>
            </a:r>
            <a:r>
              <a:rPr lang="en-IN" sz="2000" dirty="0" err="1"/>
              <a:t>Schutze</a:t>
            </a:r>
            <a:r>
              <a:rPr lang="en-IN" sz="2000" dirty="0"/>
              <a:t>, (2015) “Convolutional Neural Network for Paraphrase Identification”</a:t>
            </a:r>
          </a:p>
          <a:p>
            <a:pPr marL="0" indent="0" algn="just">
              <a:buNone/>
            </a:pPr>
            <a:r>
              <a:rPr lang="en-IN" sz="2000" dirty="0"/>
              <a:t>[16] Hoang-</a:t>
            </a:r>
            <a:r>
              <a:rPr lang="en-IN" sz="2000" dirty="0" err="1"/>
              <a:t>Quoc</a:t>
            </a:r>
            <a:r>
              <a:rPr lang="en-IN" sz="2000" dirty="0"/>
              <a:t> Nguyen-Son, Yusuke </a:t>
            </a:r>
            <a:r>
              <a:rPr lang="en-IN" sz="2000" dirty="0" err="1"/>
              <a:t>Miyao</a:t>
            </a:r>
            <a:r>
              <a:rPr lang="en-IN" sz="2000" dirty="0"/>
              <a:t>, &amp; Isao </a:t>
            </a:r>
            <a:r>
              <a:rPr lang="en-IN" sz="2000" dirty="0" err="1"/>
              <a:t>Echizen</a:t>
            </a:r>
            <a:r>
              <a:rPr lang="en-IN" sz="2000" dirty="0"/>
              <a:t>, (2015) “Paraphrase Detection Based on Identical Phrase and Similar Word Matching”</a:t>
            </a:r>
          </a:p>
          <a:p>
            <a:pPr marL="0" indent="0" algn="just">
              <a:buNone/>
            </a:pPr>
            <a:r>
              <a:rPr lang="en-IN" sz="2000" dirty="0"/>
              <a:t>[17] Eric Huang, (2011) “Paraphrase Detection Using Recursive </a:t>
            </a:r>
            <a:r>
              <a:rPr lang="en-IN" sz="2000" dirty="0" err="1"/>
              <a:t>Autoencoder</a:t>
            </a:r>
            <a:r>
              <a:rPr lang="en-IN" sz="2000" dirty="0"/>
              <a:t>”</a:t>
            </a:r>
          </a:p>
          <a:p>
            <a:pPr marL="0" indent="0" algn="just">
              <a:buNone/>
            </a:pPr>
            <a:r>
              <a:rPr lang="en-IN" sz="2000" dirty="0"/>
              <a:t>[18] Samuel Fernando &amp; Mark Stevenson, (2009) “A Semantic Similarity Approach to Paraphrase Detection”</a:t>
            </a:r>
          </a:p>
          <a:p>
            <a:pPr marL="0" indent="0" algn="just">
              <a:buNone/>
            </a:pPr>
            <a:r>
              <a:rPr lang="en-IN" sz="2000" dirty="0"/>
              <a:t>[19] Joao </a:t>
            </a:r>
            <a:r>
              <a:rPr lang="en-IN" sz="2000" dirty="0" err="1"/>
              <a:t>Cordeiro</a:t>
            </a:r>
            <a:r>
              <a:rPr lang="en-IN" sz="2000" dirty="0"/>
              <a:t>, Gael Dias, &amp; </a:t>
            </a:r>
            <a:r>
              <a:rPr lang="en-IN" sz="2000" dirty="0" err="1"/>
              <a:t>Pavel</a:t>
            </a:r>
            <a:r>
              <a:rPr lang="en-IN" sz="2000" dirty="0"/>
              <a:t> </a:t>
            </a:r>
            <a:r>
              <a:rPr lang="en-IN" sz="2000" dirty="0" err="1"/>
              <a:t>Brazdil</a:t>
            </a:r>
            <a:r>
              <a:rPr lang="en-IN" sz="2000" dirty="0"/>
              <a:t>, (2007) “A Metric for Paraphrase Detection”</a:t>
            </a:r>
            <a:endParaRPr lang="en-US" sz="2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1752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974" y="2949262"/>
            <a:ext cx="9800823" cy="769441"/>
          </a:xfrm>
          <a:prstGeom prst="rect">
            <a:avLst/>
          </a:prstGeom>
          <a:noFill/>
        </p:spPr>
        <p:txBody>
          <a:bodyPr wrap="square" rtlCol="0">
            <a:spAutoFit/>
          </a:bodyPr>
          <a:lstStyle/>
          <a:p>
            <a:pPr algn="ctr"/>
            <a:r>
              <a:rPr lang="en-IN" sz="44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08213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5E54-66D4-46EA-93EC-0B748C3F947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Introduction</a:t>
            </a:r>
            <a:endParaRPr lang="en-IN" dirty="0"/>
          </a:p>
        </p:txBody>
      </p:sp>
      <p:sp>
        <p:nvSpPr>
          <p:cNvPr id="3" name="Content Placeholder 2">
            <a:extLst>
              <a:ext uri="{FF2B5EF4-FFF2-40B4-BE49-F238E27FC236}">
                <a16:creationId xmlns:a16="http://schemas.microsoft.com/office/drawing/2014/main" id="{B58B1BFD-67F6-4235-91DE-AF1FB178BCAA}"/>
              </a:ext>
            </a:extLst>
          </p:cNvPr>
          <p:cNvSpPr>
            <a:spLocks noGrp="1"/>
          </p:cNvSpPr>
          <p:nvPr>
            <p:ph idx="1"/>
          </p:nvPr>
        </p:nvSpPr>
        <p:spPr/>
        <p:txBody>
          <a:bodyPr>
            <a:normAutofit/>
          </a:bodyPr>
          <a:lstStyle/>
          <a:p>
            <a:pPr>
              <a:lnSpc>
                <a:spcPct val="100000"/>
              </a:lnSpc>
            </a:pPr>
            <a:r>
              <a:rPr lang="en-US" sz="2000" dirty="0">
                <a:latin typeface="Arial" panose="020B0604020202020204" pitchFamily="34" charset="0"/>
                <a:cs typeface="Arial" panose="020B0604020202020204" pitchFamily="34" charset="0"/>
              </a:rPr>
              <a:t>Paraphrase way of conveying the same content without compromising the meaning.</a:t>
            </a:r>
          </a:p>
          <a:p>
            <a:pPr>
              <a:lnSpc>
                <a:spcPct val="100000"/>
              </a:lnSpc>
            </a:pPr>
            <a:r>
              <a:rPr lang="en-US" sz="2000" dirty="0">
                <a:latin typeface="Arial" panose="020B0604020202020204" pitchFamily="34" charset="0"/>
                <a:cs typeface="Arial" panose="020B0604020202020204" pitchFamily="34" charset="0"/>
              </a:rPr>
              <a:t>Paraphrasing is of two types “Paraphrase Generation” and “Paraphrase Detection”.</a:t>
            </a:r>
          </a:p>
          <a:p>
            <a:pPr>
              <a:lnSpc>
                <a:spcPct val="100000"/>
              </a:lnSpc>
            </a:pPr>
            <a:r>
              <a:rPr lang="en-US" sz="2000" dirty="0">
                <a:latin typeface="Arial" panose="020B0604020202020204" pitchFamily="34" charset="0"/>
                <a:cs typeface="Arial" panose="020B0604020202020204" pitchFamily="34" charset="0"/>
              </a:rPr>
              <a:t>We propose to detect the semantic similarity between two texts of same language to establish the similarity.</a:t>
            </a:r>
            <a:endParaRPr lang="en-IN" sz="2000" dirty="0">
              <a:latin typeface="Arial" panose="020B0604020202020204" pitchFamily="34" charset="0"/>
              <a:cs typeface="Arial" panose="020B0604020202020204" pitchFamily="34" charset="0"/>
            </a:endParaRPr>
          </a:p>
          <a:p>
            <a:pPr>
              <a:lnSpc>
                <a:spcPct val="100000"/>
              </a:lnSpc>
            </a:pPr>
            <a:r>
              <a:rPr lang="en-US" sz="2000" dirty="0">
                <a:latin typeface="Arial" panose="020B0604020202020204" pitchFamily="34" charset="0"/>
                <a:cs typeface="Arial" panose="020B0604020202020204" pitchFamily="34" charset="0"/>
              </a:rPr>
              <a:t>Application to detect the semantic similarity between two texts of same language to establish the similarity.</a:t>
            </a:r>
          </a:p>
          <a:p>
            <a:pPr>
              <a:lnSpc>
                <a:spcPct val="100000"/>
              </a:lnSpc>
            </a:pPr>
            <a:r>
              <a:rPr lang="en-US" sz="2000" dirty="0">
                <a:latin typeface="Arial" panose="020B0604020202020204" pitchFamily="34" charset="0"/>
                <a:cs typeface="Arial" panose="020B0604020202020204" pitchFamily="34" charset="0"/>
              </a:rPr>
              <a:t>Paraphrase identification is defined in semantic terms</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7602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9CA23FFB-AA05-4ED3-A4D9-E4CF1B92B178}"/>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Paraphrase Identification (PI) problem is to classify that whether or not two sentences are close enough in meaning to be termed as paraphrases.</a:t>
            </a:r>
          </a:p>
          <a:p>
            <a:r>
              <a:rPr lang="en-US" sz="2000" dirty="0">
                <a:latin typeface="Arial" panose="020B0604020202020204" pitchFamily="34" charset="0"/>
                <a:cs typeface="Arial" panose="020B0604020202020204" pitchFamily="34" charset="0"/>
              </a:rPr>
              <a:t>It is an important research dimension with practical applications in Information Extraction (IE), Machine Translation, Information Retrieval, Automatic Identification of Copyright Infringement, Question Answering Systems to name a few.</a:t>
            </a:r>
          </a:p>
          <a:p>
            <a:r>
              <a:rPr lang="en-US" sz="2000" dirty="0">
                <a:latin typeface="Arial" panose="020B0604020202020204" pitchFamily="34" charset="0"/>
                <a:cs typeface="Arial" panose="020B0604020202020204" pitchFamily="34" charset="0"/>
              </a:rPr>
              <a:t>The problem we aim to address is to develop a model, which can reliably provide an unit of measure as to whether the two sentences are paraphrased or non-paraphrased.</a:t>
            </a:r>
          </a:p>
          <a:p>
            <a:r>
              <a:rPr lang="en-US" sz="2000" dirty="0">
                <a:latin typeface="Arial" panose="020B0604020202020204" pitchFamily="34" charset="0"/>
                <a:cs typeface="Arial" panose="020B0604020202020204" pitchFamily="34" charset="0"/>
              </a:rPr>
              <a:t>In particular, we aim to at answering the following question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Whether the two texts are semantically similar &amp; If so, is the system capable enough to tell the results ?</a:t>
            </a:r>
          </a:p>
        </p:txBody>
      </p:sp>
    </p:spTree>
    <p:extLst>
      <p:ext uri="{BB962C8B-B14F-4D97-AF65-F5344CB8AC3E}">
        <p14:creationId xmlns:p14="http://schemas.microsoft.com/office/powerpoint/2010/main" val="345147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5E54-66D4-46EA-93EC-0B748C3F947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Motivation</a:t>
            </a:r>
            <a:endParaRPr lang="en-IN" dirty="0"/>
          </a:p>
        </p:txBody>
      </p:sp>
      <p:sp>
        <p:nvSpPr>
          <p:cNvPr id="3" name="Content Placeholder 2">
            <a:extLst>
              <a:ext uri="{FF2B5EF4-FFF2-40B4-BE49-F238E27FC236}">
                <a16:creationId xmlns:a16="http://schemas.microsoft.com/office/drawing/2014/main" id="{B58B1BFD-67F6-4235-91DE-AF1FB178BCAA}"/>
              </a:ext>
            </a:extLst>
          </p:cNvPr>
          <p:cNvSpPr>
            <a:spLocks noGrp="1"/>
          </p:cNvSpPr>
          <p:nvPr>
            <p:ph idx="1"/>
          </p:nvPr>
        </p:nvSpPr>
        <p:spPr/>
        <p:txBody>
          <a:bodyPr>
            <a:normAutofit/>
          </a:bodyPr>
          <a:lstStyle/>
          <a:p>
            <a:pPr>
              <a:lnSpc>
                <a:spcPct val="100000"/>
              </a:lnSpc>
            </a:pPr>
            <a:r>
              <a:rPr lang="en-US" sz="2000" dirty="0">
                <a:latin typeface="Arial" panose="020B0604020202020204" pitchFamily="34" charset="0"/>
                <a:cs typeface="Arial" panose="020B0604020202020204" pitchFamily="34" charset="0"/>
              </a:rPr>
              <a:t>Natural Language Processing (NLP) focuses on developing computer systems that can analyze, understand and generate natural human-languages.</a:t>
            </a:r>
          </a:p>
          <a:p>
            <a:pPr>
              <a:lnSpc>
                <a:spcPct val="100000"/>
              </a:lnSpc>
            </a:pPr>
            <a:r>
              <a:rPr lang="en-US" sz="2000" dirty="0">
                <a:latin typeface="Arial" panose="020B0604020202020204" pitchFamily="34" charset="0"/>
                <a:cs typeface="Arial" panose="020B0604020202020204" pitchFamily="34" charset="0"/>
              </a:rPr>
              <a:t>Paraphrases can occur at the word level, phrase level or even sentence level.</a:t>
            </a:r>
          </a:p>
          <a:p>
            <a:pPr>
              <a:lnSpc>
                <a:spcPct val="100000"/>
              </a:lnSpc>
            </a:pPr>
            <a:r>
              <a:rPr lang="en-US" sz="2000" dirty="0">
                <a:latin typeface="Arial" panose="020B0604020202020204" pitchFamily="34" charset="0"/>
                <a:cs typeface="Arial" panose="020B0604020202020204" pitchFamily="34" charset="0"/>
              </a:rPr>
              <a:t>Major difficulties faced in natural language processing is ambiguity where the same text has several possible interpretations.</a:t>
            </a:r>
          </a:p>
          <a:p>
            <a:pPr>
              <a:lnSpc>
                <a:spcPct val="100000"/>
              </a:lnSpc>
            </a:pPr>
            <a:r>
              <a:rPr lang="en-US" sz="2000" dirty="0">
                <a:latin typeface="Arial" panose="020B0604020202020204" pitchFamily="34" charset="0"/>
                <a:cs typeface="Arial" panose="020B0604020202020204" pitchFamily="34" charset="0"/>
              </a:rPr>
              <a:t>To undertake a project which would solve a real world problem &amp; tackle the above mentioned difficulties.</a:t>
            </a:r>
          </a:p>
          <a:p>
            <a:pPr>
              <a:lnSpc>
                <a:spcPct val="100000"/>
              </a:lnSpc>
            </a:pPr>
            <a:r>
              <a:rPr lang="en-US" sz="2000" dirty="0">
                <a:latin typeface="Arial" panose="020B0604020202020204" pitchFamily="34" charset="0"/>
                <a:cs typeface="Arial" panose="020B0604020202020204" pitchFamily="34" charset="0"/>
              </a:rPr>
              <a:t>Learn new concepts of NLP involving </a:t>
            </a:r>
            <a:r>
              <a:rPr lang="en-IN" sz="2000" dirty="0">
                <a:latin typeface="Arial" panose="020B0604020202020204" pitchFamily="34" charset="0"/>
                <a:cs typeface="Arial" panose="020B0604020202020204" pitchFamily="34" charset="0"/>
              </a:rPr>
              <a:t>deep learning architectures, neural network &amp; machine learning. </a:t>
            </a:r>
          </a:p>
        </p:txBody>
      </p:sp>
    </p:spTree>
    <p:extLst>
      <p:ext uri="{BB962C8B-B14F-4D97-AF65-F5344CB8AC3E}">
        <p14:creationId xmlns:p14="http://schemas.microsoft.com/office/powerpoint/2010/main" val="374611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a:xfrm>
            <a:off x="838200" y="365125"/>
            <a:ext cx="10515600" cy="1325563"/>
          </a:xfrm>
        </p:spPr>
        <p:txBody>
          <a:bodyPr/>
          <a:lstStyle/>
          <a:p>
            <a:r>
              <a:rPr lang="en-IN"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F75C888-2CBE-430C-AF52-670243B2B9BB}"/>
              </a:ext>
            </a:extLst>
          </p:cNvPr>
          <p:cNvGraphicFramePr>
            <a:graphicFrameLocks noGrp="1"/>
          </p:cNvGraphicFramePr>
          <p:nvPr>
            <p:ph idx="1"/>
            <p:extLst>
              <p:ext uri="{D42A27DB-BD31-4B8C-83A1-F6EECF244321}">
                <p14:modId xmlns:p14="http://schemas.microsoft.com/office/powerpoint/2010/main" val="3069479220"/>
              </p:ext>
            </p:extLst>
          </p:nvPr>
        </p:nvGraphicFramePr>
        <p:xfrm>
          <a:off x="554865" y="1583967"/>
          <a:ext cx="10515599" cy="4985657"/>
        </p:xfrm>
        <a:graphic>
          <a:graphicData uri="http://schemas.openxmlformats.org/drawingml/2006/table">
            <a:tbl>
              <a:tblPr/>
              <a:tblGrid>
                <a:gridCol w="411760">
                  <a:extLst>
                    <a:ext uri="{9D8B030D-6E8A-4147-A177-3AD203B41FA5}">
                      <a16:colId xmlns:a16="http://schemas.microsoft.com/office/drawing/2014/main" val="3191781426"/>
                    </a:ext>
                  </a:extLst>
                </a:gridCol>
                <a:gridCol w="2862045">
                  <a:extLst>
                    <a:ext uri="{9D8B030D-6E8A-4147-A177-3AD203B41FA5}">
                      <a16:colId xmlns:a16="http://schemas.microsoft.com/office/drawing/2014/main" val="2981338760"/>
                    </a:ext>
                  </a:extLst>
                </a:gridCol>
                <a:gridCol w="1298894">
                  <a:extLst>
                    <a:ext uri="{9D8B030D-6E8A-4147-A177-3AD203B41FA5}">
                      <a16:colId xmlns:a16="http://schemas.microsoft.com/office/drawing/2014/main" val="720839555"/>
                    </a:ext>
                  </a:extLst>
                </a:gridCol>
                <a:gridCol w="1674955">
                  <a:extLst>
                    <a:ext uri="{9D8B030D-6E8A-4147-A177-3AD203B41FA5}">
                      <a16:colId xmlns:a16="http://schemas.microsoft.com/office/drawing/2014/main" val="3957397571"/>
                    </a:ext>
                  </a:extLst>
                </a:gridCol>
                <a:gridCol w="4267945">
                  <a:extLst>
                    <a:ext uri="{9D8B030D-6E8A-4147-A177-3AD203B41FA5}">
                      <a16:colId xmlns:a16="http://schemas.microsoft.com/office/drawing/2014/main" val="2483193862"/>
                    </a:ext>
                  </a:extLst>
                </a:gridCol>
              </a:tblGrid>
              <a:tr h="251097">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No</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Title</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Published Year</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Authors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Observations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477230"/>
                  </a:ext>
                </a:extLst>
              </a:tr>
              <a:tr h="2110178">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1</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Duplicate Questions Pair Detection Using Siamese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MaLSTM</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(Ma= Manhattan Distance)</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2020</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Gyu</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Sang Choi,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Zainab</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Imtiaz</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Muhammad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Umer</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Muhammad Ahmad,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Saleem</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Ullah</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Arif</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Mehmood</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0" i="0" u="none" strike="noStrike" dirty="0">
                          <a:solidFill>
                            <a:schemeClr val="tx1"/>
                          </a:solidFill>
                          <a:effectLst/>
                          <a:latin typeface="Arial" panose="020B0604020202020204" pitchFamily="34" charset="0"/>
                          <a:cs typeface="Arial" panose="020B0604020202020204" pitchFamily="34" charset="0"/>
                        </a:rPr>
                        <a:t>This work proposed a model that identifies duplicate question pairs by combining the three word embedding (i.e., Google News Vector, </a:t>
                      </a:r>
                      <a:r>
                        <a:rPr lang="en-IN" sz="1400" b="0" i="0" u="none" strike="noStrike" dirty="0" err="1">
                          <a:solidFill>
                            <a:schemeClr val="tx1"/>
                          </a:solidFill>
                          <a:effectLst/>
                          <a:latin typeface="Arial" panose="020B0604020202020204" pitchFamily="34" charset="0"/>
                          <a:cs typeface="Arial" panose="020B0604020202020204" pitchFamily="34" charset="0"/>
                        </a:rPr>
                        <a:t>FastText</a:t>
                      </a:r>
                      <a:r>
                        <a:rPr lang="en-IN" sz="1400" b="0" i="0" u="none" strike="noStrike" dirty="0">
                          <a:solidFill>
                            <a:schemeClr val="tx1"/>
                          </a:solidFill>
                          <a:effectLst/>
                          <a:latin typeface="Arial" panose="020B0604020202020204" pitchFamily="34" charset="0"/>
                          <a:cs typeface="Arial" panose="020B0604020202020204" pitchFamily="34" charset="0"/>
                        </a:rPr>
                        <a:t> Crawl, and </a:t>
                      </a:r>
                      <a:r>
                        <a:rPr lang="en-IN" sz="1400" b="0" i="0" u="none" strike="noStrike" dirty="0" err="1">
                          <a:solidFill>
                            <a:schemeClr val="tx1"/>
                          </a:solidFill>
                          <a:effectLst/>
                          <a:latin typeface="Arial" panose="020B0604020202020204" pitchFamily="34" charset="0"/>
                          <a:cs typeface="Arial" panose="020B0604020202020204" pitchFamily="34" charset="0"/>
                        </a:rPr>
                        <a:t>FastText</a:t>
                      </a:r>
                      <a:r>
                        <a:rPr lang="en-IN" sz="1400" b="0" i="0" u="none" strike="noStrike" dirty="0">
                          <a:solidFill>
                            <a:schemeClr val="tx1"/>
                          </a:solidFill>
                          <a:effectLst/>
                          <a:latin typeface="Arial" panose="020B0604020202020204" pitchFamily="34" charset="0"/>
                          <a:cs typeface="Arial" panose="020B0604020202020204" pitchFamily="34" charset="0"/>
                        </a:rPr>
                        <a:t> Crawl </a:t>
                      </a:r>
                      <a:r>
                        <a:rPr lang="en-IN" sz="1400" b="0" i="0" u="none" strike="noStrike" dirty="0" err="1">
                          <a:solidFill>
                            <a:schemeClr val="tx1"/>
                          </a:solidFill>
                          <a:effectLst/>
                          <a:latin typeface="Arial" panose="020B0604020202020204" pitchFamily="34" charset="0"/>
                          <a:cs typeface="Arial" panose="020B0604020202020204" pitchFamily="34" charset="0"/>
                        </a:rPr>
                        <a:t>Subword</a:t>
                      </a:r>
                      <a:r>
                        <a:rPr lang="en-IN" sz="1400" b="0" i="0" u="none" strike="noStrike" dirty="0">
                          <a:solidFill>
                            <a:schemeClr val="tx1"/>
                          </a:solidFill>
                          <a:effectLst/>
                          <a:latin typeface="Arial" panose="020B0604020202020204" pitchFamily="34" charset="0"/>
                          <a:cs typeface="Arial" panose="020B0604020202020204" pitchFamily="34" charset="0"/>
                        </a:rPr>
                        <a:t>) feature extraction techniques which results in a much better accuracy as compared to these </a:t>
                      </a:r>
                      <a:r>
                        <a:rPr lang="en-IN" sz="1400" b="0" i="0" u="none" strike="noStrike" dirty="0" err="1">
                          <a:solidFill>
                            <a:schemeClr val="tx1"/>
                          </a:solidFill>
                          <a:effectLst/>
                          <a:latin typeface="Arial" panose="020B0604020202020204" pitchFamily="34" charset="0"/>
                          <a:cs typeface="Arial" panose="020B0604020202020204" pitchFamily="34" charset="0"/>
                        </a:rPr>
                        <a:t>embeddings</a:t>
                      </a:r>
                      <a:r>
                        <a:rPr lang="en-IN" sz="1400" b="0" i="0" u="none" strike="noStrike" dirty="0">
                          <a:solidFill>
                            <a:schemeClr val="tx1"/>
                          </a:solidFill>
                          <a:effectLst/>
                          <a:latin typeface="Arial" panose="020B0604020202020204" pitchFamily="34" charset="0"/>
                          <a:cs typeface="Arial" panose="020B0604020202020204" pitchFamily="34" charset="0"/>
                        </a:rPr>
                        <a:t> individually. Furthermore, this work proposed a novel Siamese </a:t>
                      </a:r>
                      <a:r>
                        <a:rPr lang="en-IN" sz="1400" b="0" i="0" u="none" strike="noStrike" dirty="0" err="1">
                          <a:solidFill>
                            <a:schemeClr val="tx1"/>
                          </a:solidFill>
                          <a:effectLst/>
                          <a:latin typeface="Arial" panose="020B0604020202020204" pitchFamily="34" charset="0"/>
                          <a:cs typeface="Arial" panose="020B0604020202020204" pitchFamily="34" charset="0"/>
                        </a:rPr>
                        <a:t>MaLSTM</a:t>
                      </a:r>
                      <a:r>
                        <a:rPr lang="en-IN" sz="1400" b="0" i="0" u="none" strike="noStrike" dirty="0">
                          <a:solidFill>
                            <a:schemeClr val="tx1"/>
                          </a:solidFill>
                          <a:effectLst/>
                          <a:latin typeface="Arial" panose="020B0604020202020204" pitchFamily="34" charset="0"/>
                          <a:cs typeface="Arial" panose="020B0604020202020204" pitchFamily="34" charset="0"/>
                        </a:rPr>
                        <a:t> model which accounts the Manhattan distance to determine the semantic similarity among the questions with 95% accuracy which is way better then state-of-the-art works. </a:t>
                      </a:r>
                      <a:endParaRPr lang="en-IN" sz="1400" dirty="0">
                        <a:solidFill>
                          <a:schemeClr val="tx1"/>
                        </a:solidFill>
                        <a:effectLst/>
                        <a:latin typeface="Arial" panose="020B0604020202020204" pitchFamily="34" charset="0"/>
                        <a:cs typeface="Arial" panose="020B0604020202020204" pitchFamily="34" charset="0"/>
                      </a:endParaRPr>
                    </a:p>
                  </a:txBody>
                  <a:tcPr marL="63500" marR="63500" marT="63500" marB="635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122693"/>
                  </a:ext>
                </a:extLst>
              </a:tr>
              <a:tr h="1928191">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Semantic Textual Similarity with Siamese Neural Networks </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2019</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err="1">
                          <a:solidFill>
                            <a:schemeClr val="tx1"/>
                          </a:solidFill>
                          <a:effectLst/>
                          <a:latin typeface="+mn-lt"/>
                          <a:ea typeface="+mn-ea"/>
                          <a:cs typeface="+mn-cs"/>
                        </a:rPr>
                        <a:t>Mitkov</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Tharindu</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Ranasinghe</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Constantin</a:t>
                      </a:r>
                      <a:r>
                        <a:rPr lang="en-IN" sz="1400" b="0" i="0" u="none" strike="noStrike" kern="1200" dirty="0">
                          <a:solidFill>
                            <a:schemeClr val="tx1"/>
                          </a:solidFill>
                          <a:effectLst/>
                          <a:latin typeface="+mn-lt"/>
                          <a:ea typeface="+mn-ea"/>
                          <a:cs typeface="+mn-cs"/>
                        </a:rPr>
                        <a:t> Or ̆</a:t>
                      </a:r>
                      <a:r>
                        <a:rPr lang="en-IN" sz="1400" b="0" i="0" u="none" strike="noStrike" kern="1200" dirty="0" err="1">
                          <a:solidFill>
                            <a:schemeClr val="tx1"/>
                          </a:solidFill>
                          <a:effectLst/>
                          <a:latin typeface="+mn-lt"/>
                          <a:ea typeface="+mn-ea"/>
                          <a:cs typeface="+mn-cs"/>
                        </a:rPr>
                        <a:t>asan</a:t>
                      </a:r>
                      <a:r>
                        <a:rPr lang="en-IN" sz="1400" b="0" i="0" u="none" strike="noStrike" kern="1200" dirty="0">
                          <a:solidFill>
                            <a:schemeClr val="tx1"/>
                          </a:solidFill>
                          <a:effectLst/>
                          <a:latin typeface="+mn-lt"/>
                          <a:ea typeface="+mn-ea"/>
                          <a:cs typeface="+mn-cs"/>
                        </a:rPr>
                        <a:t> and </a:t>
                      </a:r>
                      <a:r>
                        <a:rPr lang="en-IN" sz="1400" b="0" i="0" u="none" strike="noStrike" kern="1200" dirty="0" err="1">
                          <a:solidFill>
                            <a:schemeClr val="tx1"/>
                          </a:solidFill>
                          <a:effectLst/>
                          <a:latin typeface="+mn-lt"/>
                          <a:ea typeface="+mn-ea"/>
                          <a:cs typeface="+mn-cs"/>
                        </a:rPr>
                        <a:t>Ruslan</a:t>
                      </a:r>
                      <a:r>
                        <a:rPr lang="en-IN" sz="1400" b="0" i="0" u="none" strike="noStrike" kern="1200" dirty="0">
                          <a:solidFill>
                            <a:schemeClr val="tx1"/>
                          </a:solidFill>
                          <a:effectLst/>
                          <a:latin typeface="+mn-lt"/>
                          <a:ea typeface="+mn-ea"/>
                          <a:cs typeface="+mn-cs"/>
                        </a:rPr>
                        <a:t> </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1000"/>
                        </a:spcAft>
                      </a:pPr>
                      <a:r>
                        <a:rPr lang="en-IN" sz="1400" b="0" i="0" u="none" strike="noStrike" dirty="0">
                          <a:solidFill>
                            <a:srgbClr val="000000"/>
                          </a:solidFill>
                          <a:effectLst/>
                          <a:latin typeface="Arial" panose="020B0604020202020204" pitchFamily="34" charset="0"/>
                          <a:cs typeface="Arial" panose="020B0604020202020204" pitchFamily="34" charset="0"/>
                        </a:rPr>
                        <a:t>This paper evaluated several neural </a:t>
                      </a:r>
                      <a:r>
                        <a:rPr lang="en-IN" sz="1400" b="0" i="0" u="none" strike="noStrike" dirty="0" err="1">
                          <a:solidFill>
                            <a:srgbClr val="000000"/>
                          </a:solidFill>
                          <a:effectLst/>
                          <a:latin typeface="Arial" panose="020B0604020202020204" pitchFamily="34" charset="0"/>
                          <a:cs typeface="Arial" panose="020B0604020202020204" pitchFamily="34" charset="0"/>
                        </a:rPr>
                        <a:t>archi-tectures</a:t>
                      </a:r>
                      <a:r>
                        <a:rPr lang="en-IN" sz="1400" b="0" i="0" u="none" strike="noStrike" dirty="0">
                          <a:solidFill>
                            <a:srgbClr val="000000"/>
                          </a:solidFill>
                          <a:effectLst/>
                          <a:latin typeface="Arial" panose="020B0604020202020204" pitchFamily="34" charset="0"/>
                          <a:cs typeface="Arial" panose="020B0604020202020204" pitchFamily="34" charset="0"/>
                        </a:rPr>
                        <a:t> based on Siamese recurrent neural networks for calculating semantic similarity between pairs of texts. The architecture employed in this paper is a special class of neural networks called Siamese Neural networks. These networks contain two or more identical sub-networks. The networks are identical in the sense that they have the same conﬁguration with the same parameters and weights.</a:t>
                      </a:r>
                      <a:endParaRPr lang="en-IN" sz="14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297512"/>
                  </a:ext>
                </a:extLst>
              </a:tr>
            </a:tbl>
          </a:graphicData>
        </a:graphic>
      </p:graphicFrame>
    </p:spTree>
    <p:extLst>
      <p:ext uri="{BB962C8B-B14F-4D97-AF65-F5344CB8AC3E}">
        <p14:creationId xmlns:p14="http://schemas.microsoft.com/office/powerpoint/2010/main" val="159081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a:xfrm>
            <a:off x="838200" y="365125"/>
            <a:ext cx="10515600" cy="1325563"/>
          </a:xfrm>
        </p:spPr>
        <p:txBody>
          <a:bodyPr/>
          <a:lstStyle/>
          <a:p>
            <a:r>
              <a:rPr lang="en-IN"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F75C888-2CBE-430C-AF52-670243B2B9BB}"/>
              </a:ext>
            </a:extLst>
          </p:cNvPr>
          <p:cNvGraphicFramePr>
            <a:graphicFrameLocks noGrp="1"/>
          </p:cNvGraphicFramePr>
          <p:nvPr>
            <p:ph idx="1"/>
            <p:extLst>
              <p:ext uri="{D42A27DB-BD31-4B8C-83A1-F6EECF244321}">
                <p14:modId xmlns:p14="http://schemas.microsoft.com/office/powerpoint/2010/main" val="2999666094"/>
              </p:ext>
            </p:extLst>
          </p:nvPr>
        </p:nvGraphicFramePr>
        <p:xfrm>
          <a:off x="838200" y="1690688"/>
          <a:ext cx="10515599" cy="4302505"/>
        </p:xfrm>
        <a:graphic>
          <a:graphicData uri="http://schemas.openxmlformats.org/drawingml/2006/table">
            <a:tbl>
              <a:tblPr/>
              <a:tblGrid>
                <a:gridCol w="411760">
                  <a:extLst>
                    <a:ext uri="{9D8B030D-6E8A-4147-A177-3AD203B41FA5}">
                      <a16:colId xmlns:a16="http://schemas.microsoft.com/office/drawing/2014/main" val="3191781426"/>
                    </a:ext>
                  </a:extLst>
                </a:gridCol>
                <a:gridCol w="2862045">
                  <a:extLst>
                    <a:ext uri="{9D8B030D-6E8A-4147-A177-3AD203B41FA5}">
                      <a16:colId xmlns:a16="http://schemas.microsoft.com/office/drawing/2014/main" val="2981338760"/>
                    </a:ext>
                  </a:extLst>
                </a:gridCol>
                <a:gridCol w="1298894">
                  <a:extLst>
                    <a:ext uri="{9D8B030D-6E8A-4147-A177-3AD203B41FA5}">
                      <a16:colId xmlns:a16="http://schemas.microsoft.com/office/drawing/2014/main" val="720839555"/>
                    </a:ext>
                  </a:extLst>
                </a:gridCol>
                <a:gridCol w="1674955">
                  <a:extLst>
                    <a:ext uri="{9D8B030D-6E8A-4147-A177-3AD203B41FA5}">
                      <a16:colId xmlns:a16="http://schemas.microsoft.com/office/drawing/2014/main" val="3957397571"/>
                    </a:ext>
                  </a:extLst>
                </a:gridCol>
                <a:gridCol w="4267945">
                  <a:extLst>
                    <a:ext uri="{9D8B030D-6E8A-4147-A177-3AD203B41FA5}">
                      <a16:colId xmlns:a16="http://schemas.microsoft.com/office/drawing/2014/main" val="2483193862"/>
                    </a:ext>
                  </a:extLst>
                </a:gridCol>
              </a:tblGrid>
              <a:tr h="294385">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No</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Title</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Published Year</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Authors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Observations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477230"/>
                  </a:ext>
                </a:extLst>
              </a:tr>
              <a:tr h="559898">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3</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Methods for Detecting Paraphrase Plagiarism</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2018</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Victor U Thompson &amp; Chris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Bowerman</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1000"/>
                        </a:spcAft>
                      </a:pPr>
                      <a:r>
                        <a:rPr lang="en-IN" sz="1400" b="0" i="0" u="none" strike="noStrike" dirty="0">
                          <a:solidFill>
                            <a:srgbClr val="000000"/>
                          </a:solidFill>
                          <a:effectLst/>
                          <a:latin typeface="Arial" panose="020B0604020202020204" pitchFamily="34" charset="0"/>
                          <a:cs typeface="Arial" panose="020B0604020202020204" pitchFamily="34" charset="0"/>
                        </a:rPr>
                        <a:t>To detect lexical substitutions, a combination of query expansion and word pair similarity measurement using </a:t>
                      </a:r>
                      <a:r>
                        <a:rPr lang="en-IN" sz="1400" b="0" i="0" u="none" strike="noStrike" dirty="0" err="1">
                          <a:solidFill>
                            <a:srgbClr val="000000"/>
                          </a:solidFill>
                          <a:effectLst/>
                          <a:latin typeface="Arial" panose="020B0604020202020204" pitchFamily="34" charset="0"/>
                          <a:cs typeface="Arial" panose="020B0604020202020204" pitchFamily="34" charset="0"/>
                        </a:rPr>
                        <a:t>WordNet</a:t>
                      </a:r>
                      <a:r>
                        <a:rPr lang="en-IN" sz="1400" b="0" i="0" u="none" strike="noStrike" dirty="0">
                          <a:solidFill>
                            <a:srgbClr val="000000"/>
                          </a:solidFill>
                          <a:effectLst/>
                          <a:latin typeface="Arial" panose="020B0604020202020204" pitchFamily="34" charset="0"/>
                          <a:cs typeface="Arial" panose="020B0604020202020204" pitchFamily="34" charset="0"/>
                        </a:rPr>
                        <a:t> and the word2vec word embedding model is used. Query expansion is used to generate synonyms for each query word in a suspect sentence. The word2vec model transforms the synonyms into word vectors and compares them with word vectors of the source sentence using cosine similarity.</a:t>
                      </a:r>
                      <a:endParaRPr lang="en-IN" sz="14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122693"/>
                  </a:ext>
                </a:extLst>
              </a:tr>
              <a:tr h="269960">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4</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A Survey on Paraphrase Detection Techniques for Indian Regional Languages by in 2017</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2017</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Shruti</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Srivastava &amp;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Sharvari</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Govilkar</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1000"/>
                        </a:spcAft>
                      </a:pPr>
                      <a:r>
                        <a:rPr lang="en-IN" sz="1400" b="0" i="0" u="none" strike="noStrike" dirty="0">
                          <a:solidFill>
                            <a:srgbClr val="000000"/>
                          </a:solidFill>
                          <a:effectLst/>
                          <a:latin typeface="Arial" panose="020B0604020202020204" pitchFamily="34" charset="0"/>
                          <a:cs typeface="Arial" panose="020B0604020202020204" pitchFamily="34" charset="0"/>
                        </a:rPr>
                        <a:t>Techniques such as Vector based "Bi-CNN-MI" approach &amp; machine translation approach "</a:t>
                      </a:r>
                      <a:r>
                        <a:rPr lang="en-IN" sz="1400" b="0" i="0" u="none" strike="noStrike" dirty="0" err="1">
                          <a:solidFill>
                            <a:srgbClr val="000000"/>
                          </a:solidFill>
                          <a:effectLst/>
                          <a:latin typeface="Arial" panose="020B0604020202020204" pitchFamily="34" charset="0"/>
                          <a:cs typeface="Arial" panose="020B0604020202020204" pitchFamily="34" charset="0"/>
                        </a:rPr>
                        <a:t>SimMat</a:t>
                      </a:r>
                      <a:r>
                        <a:rPr lang="en-IN" sz="1400" b="0" i="0" u="none" strike="noStrike" dirty="0">
                          <a:solidFill>
                            <a:srgbClr val="000000"/>
                          </a:solidFill>
                          <a:effectLst/>
                          <a:latin typeface="Arial" panose="020B0604020202020204" pitchFamily="34" charset="0"/>
                          <a:cs typeface="Arial" panose="020B0604020202020204" pitchFamily="34" charset="0"/>
                        </a:rPr>
                        <a:t> Metric, Sumo Metric" yield the most effective results for paraphrase detection in English language.</a:t>
                      </a:r>
                      <a:endParaRPr lang="en-IN" sz="14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297512"/>
                  </a:ext>
                </a:extLst>
              </a:tr>
              <a:tr h="269960">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5</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The Study and Review of Paraphrase Detection Techniques in Machine Learning</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2017</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Darshana</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S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Bhole</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Sandip</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S.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Patil</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1000"/>
                        </a:spcAft>
                      </a:pP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Stemmer algorithm uses for removing the suffixes. The two sentences are paraphrased or not is calculated by token count, token matching and synonyms token matching by using the classifier.</a:t>
                      </a:r>
                      <a:endParaRPr lang="en-IN" sz="14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5878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a:xfrm>
            <a:off x="838200" y="365125"/>
            <a:ext cx="10515600" cy="1325563"/>
          </a:xfrm>
        </p:spPr>
        <p:txBody>
          <a:bodyPr/>
          <a:lstStyle/>
          <a:p>
            <a:r>
              <a:rPr lang="en-IN"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F75C888-2CBE-430C-AF52-670243B2B9BB}"/>
              </a:ext>
            </a:extLst>
          </p:cNvPr>
          <p:cNvGraphicFramePr>
            <a:graphicFrameLocks noGrp="1"/>
          </p:cNvGraphicFramePr>
          <p:nvPr>
            <p:ph idx="1"/>
            <p:extLst>
              <p:ext uri="{D42A27DB-BD31-4B8C-83A1-F6EECF244321}">
                <p14:modId xmlns:p14="http://schemas.microsoft.com/office/powerpoint/2010/main" val="2215244365"/>
              </p:ext>
            </p:extLst>
          </p:nvPr>
        </p:nvGraphicFramePr>
        <p:xfrm>
          <a:off x="838200" y="1931695"/>
          <a:ext cx="10515599" cy="3962145"/>
        </p:xfrm>
        <a:graphic>
          <a:graphicData uri="http://schemas.openxmlformats.org/drawingml/2006/table">
            <a:tbl>
              <a:tblPr/>
              <a:tblGrid>
                <a:gridCol w="411760">
                  <a:extLst>
                    <a:ext uri="{9D8B030D-6E8A-4147-A177-3AD203B41FA5}">
                      <a16:colId xmlns:a16="http://schemas.microsoft.com/office/drawing/2014/main" val="3191781426"/>
                    </a:ext>
                  </a:extLst>
                </a:gridCol>
                <a:gridCol w="2862045">
                  <a:extLst>
                    <a:ext uri="{9D8B030D-6E8A-4147-A177-3AD203B41FA5}">
                      <a16:colId xmlns:a16="http://schemas.microsoft.com/office/drawing/2014/main" val="2981338760"/>
                    </a:ext>
                  </a:extLst>
                </a:gridCol>
                <a:gridCol w="1298894">
                  <a:extLst>
                    <a:ext uri="{9D8B030D-6E8A-4147-A177-3AD203B41FA5}">
                      <a16:colId xmlns:a16="http://schemas.microsoft.com/office/drawing/2014/main" val="720839555"/>
                    </a:ext>
                  </a:extLst>
                </a:gridCol>
                <a:gridCol w="1674955">
                  <a:extLst>
                    <a:ext uri="{9D8B030D-6E8A-4147-A177-3AD203B41FA5}">
                      <a16:colId xmlns:a16="http://schemas.microsoft.com/office/drawing/2014/main" val="3957397571"/>
                    </a:ext>
                  </a:extLst>
                </a:gridCol>
                <a:gridCol w="4267945">
                  <a:extLst>
                    <a:ext uri="{9D8B030D-6E8A-4147-A177-3AD203B41FA5}">
                      <a16:colId xmlns:a16="http://schemas.microsoft.com/office/drawing/2014/main" val="2483193862"/>
                    </a:ext>
                  </a:extLst>
                </a:gridCol>
              </a:tblGrid>
              <a:tr h="294385">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No</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Title</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Published Year</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Authors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Observations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477230"/>
                  </a:ext>
                </a:extLst>
              </a:tr>
              <a:tr h="559898">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6</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Detecting Paraphrases in Tamil Language Sentences</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2017</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Dr.S.V.Kogilavani1,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Dr.R.Thangarajan</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Dr.C.S.Kanimozhiselvi</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Dr.S.Malliga</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1000"/>
                        </a:spcAft>
                      </a:pPr>
                      <a:r>
                        <a:rPr lang="en-IN" sz="1400" b="0" i="0" u="none" strike="noStrike" dirty="0">
                          <a:solidFill>
                            <a:srgbClr val="000000"/>
                          </a:solidFill>
                          <a:effectLst/>
                          <a:latin typeface="Arial" panose="020B0604020202020204" pitchFamily="34" charset="0"/>
                          <a:cs typeface="Arial" panose="020B0604020202020204" pitchFamily="34" charset="0"/>
                        </a:rPr>
                        <a:t>The sentences are classified using two supervised machine learning algorithms such as SVM and Max Entropy utilize sixteen different syntactic and semantic features to best represent the similarity between sentences.</a:t>
                      </a:r>
                      <a:endParaRPr lang="en-IN" sz="14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122693"/>
                  </a:ext>
                </a:extLst>
              </a:tr>
              <a:tr h="269960">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7</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Attention Is All You Need </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2017</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Ashish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Vaswani</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Noam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Shazeer</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Niki</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Parmar</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Jakob</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Uszkoreit</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Llion</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Jones, Aidan N. Gomez, Lukasz Kaiser,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Illia</a:t>
                      </a: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IN" sz="1400" b="0" i="0" u="none" strike="noStrike" kern="1200" dirty="0" err="1">
                          <a:solidFill>
                            <a:schemeClr val="tx1"/>
                          </a:solidFill>
                          <a:effectLst/>
                          <a:latin typeface="Arial" panose="020B0604020202020204" pitchFamily="34" charset="0"/>
                          <a:ea typeface="+mn-ea"/>
                          <a:cs typeface="Arial" panose="020B0604020202020204" pitchFamily="34" charset="0"/>
                        </a:rPr>
                        <a:t>Polosukhin</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0" i="0" u="none" strike="noStrike" dirty="0">
                          <a:solidFill>
                            <a:srgbClr val="000000"/>
                          </a:solidFill>
                          <a:effectLst/>
                          <a:latin typeface="Arial" panose="020B0604020202020204" pitchFamily="34" charset="0"/>
                          <a:cs typeface="Arial" panose="020B0604020202020204" pitchFamily="34" charset="0"/>
                        </a:rPr>
                        <a:t>In this work, they presented the Transformer, the first sequence transduction model based entirely on attention, replacing the recurrent layers most commonly used in encoder-decoder architectures with multi-headed self-attention. Instead of using one sweep of attention,  the Transformer uses multiple "heads" (multiple attention distributions and multiple outputs for a single input). In addition to attention, the Transformer uses layer normalization and residual connections to make optimization easier.</a:t>
                      </a:r>
                      <a:endParaRPr lang="en-IN" sz="14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297512"/>
                  </a:ext>
                </a:extLst>
              </a:tr>
            </a:tbl>
          </a:graphicData>
        </a:graphic>
      </p:graphicFrame>
    </p:spTree>
    <p:extLst>
      <p:ext uri="{BB962C8B-B14F-4D97-AF65-F5344CB8AC3E}">
        <p14:creationId xmlns:p14="http://schemas.microsoft.com/office/powerpoint/2010/main" val="19414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3F2F-BDFD-4050-9BB4-B314A8F3A1AF}"/>
              </a:ext>
            </a:extLst>
          </p:cNvPr>
          <p:cNvSpPr>
            <a:spLocks noGrp="1"/>
          </p:cNvSpPr>
          <p:nvPr>
            <p:ph type="title"/>
          </p:nvPr>
        </p:nvSpPr>
        <p:spPr>
          <a:xfrm>
            <a:off x="838200" y="365125"/>
            <a:ext cx="10515600" cy="1325563"/>
          </a:xfrm>
        </p:spPr>
        <p:txBody>
          <a:bodyPr/>
          <a:lstStyle/>
          <a:p>
            <a:r>
              <a:rPr lang="en-IN"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F75C888-2CBE-430C-AF52-670243B2B9BB}"/>
              </a:ext>
            </a:extLst>
          </p:cNvPr>
          <p:cNvGraphicFramePr>
            <a:graphicFrameLocks noGrp="1"/>
          </p:cNvGraphicFramePr>
          <p:nvPr>
            <p:ph idx="1"/>
            <p:extLst>
              <p:ext uri="{D42A27DB-BD31-4B8C-83A1-F6EECF244321}">
                <p14:modId xmlns:p14="http://schemas.microsoft.com/office/powerpoint/2010/main" val="1121672495"/>
              </p:ext>
            </p:extLst>
          </p:nvPr>
        </p:nvGraphicFramePr>
        <p:xfrm>
          <a:off x="838200" y="1359533"/>
          <a:ext cx="10515599" cy="5369305"/>
        </p:xfrm>
        <a:graphic>
          <a:graphicData uri="http://schemas.openxmlformats.org/drawingml/2006/table">
            <a:tbl>
              <a:tblPr/>
              <a:tblGrid>
                <a:gridCol w="411760">
                  <a:extLst>
                    <a:ext uri="{9D8B030D-6E8A-4147-A177-3AD203B41FA5}">
                      <a16:colId xmlns:a16="http://schemas.microsoft.com/office/drawing/2014/main" val="3191781426"/>
                    </a:ext>
                  </a:extLst>
                </a:gridCol>
                <a:gridCol w="2862045">
                  <a:extLst>
                    <a:ext uri="{9D8B030D-6E8A-4147-A177-3AD203B41FA5}">
                      <a16:colId xmlns:a16="http://schemas.microsoft.com/office/drawing/2014/main" val="2981338760"/>
                    </a:ext>
                  </a:extLst>
                </a:gridCol>
                <a:gridCol w="1298894">
                  <a:extLst>
                    <a:ext uri="{9D8B030D-6E8A-4147-A177-3AD203B41FA5}">
                      <a16:colId xmlns:a16="http://schemas.microsoft.com/office/drawing/2014/main" val="720839555"/>
                    </a:ext>
                  </a:extLst>
                </a:gridCol>
                <a:gridCol w="1674955">
                  <a:extLst>
                    <a:ext uri="{9D8B030D-6E8A-4147-A177-3AD203B41FA5}">
                      <a16:colId xmlns:a16="http://schemas.microsoft.com/office/drawing/2014/main" val="3957397571"/>
                    </a:ext>
                  </a:extLst>
                </a:gridCol>
                <a:gridCol w="4267945">
                  <a:extLst>
                    <a:ext uri="{9D8B030D-6E8A-4147-A177-3AD203B41FA5}">
                      <a16:colId xmlns:a16="http://schemas.microsoft.com/office/drawing/2014/main" val="2483193862"/>
                    </a:ext>
                  </a:extLst>
                </a:gridCol>
              </a:tblGrid>
              <a:tr h="294385">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No</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Title</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Published Year</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Authors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effectLst/>
                          <a:latin typeface="Arial" panose="020B0604020202020204" pitchFamily="34" charset="0"/>
                          <a:cs typeface="Arial" panose="020B0604020202020204" pitchFamily="34" charset="0"/>
                        </a:rPr>
                        <a:t>Observations</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477230"/>
                  </a:ext>
                </a:extLst>
              </a:tr>
              <a:tr h="844592">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8</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Detecting Paraphrases in Indian Languages Using Multinomial Logistic Regression Model</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2016</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Kamal Sarkar</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0" i="0" u="none" strike="noStrike" dirty="0">
                          <a:solidFill>
                            <a:srgbClr val="000000"/>
                          </a:solidFill>
                          <a:effectLst/>
                          <a:latin typeface="Arial" panose="020B0604020202020204" pitchFamily="34" charset="0"/>
                          <a:cs typeface="Arial" panose="020B0604020202020204" pitchFamily="34" charset="0"/>
                        </a:rPr>
                        <a:t>The most commonly used corpora for paraphrase detection is the MSRP corpus (Microsoft Research Paraphrase Corpus). "Word2Vec" model (Python) used to detect Semantic Similarity between word vector for the words.</a:t>
                      </a:r>
                      <a:endParaRPr lang="en-IN" sz="14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6122693"/>
                  </a:ext>
                </a:extLst>
              </a:tr>
              <a:tr h="899004">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9</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Overview of Shared Task on Detecting Paraphrases in Indian Languages (DPIL)</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2016</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mn-lt"/>
                          <a:ea typeface="+mn-ea"/>
                          <a:cs typeface="+mn-cs"/>
                        </a:rPr>
                        <a:t>M. </a:t>
                      </a:r>
                      <a:r>
                        <a:rPr lang="en-IN" sz="1400" b="0" i="0" u="none" strike="noStrike" kern="1200" dirty="0" err="1">
                          <a:solidFill>
                            <a:schemeClr val="tx1"/>
                          </a:solidFill>
                          <a:effectLst/>
                          <a:latin typeface="+mn-lt"/>
                          <a:ea typeface="+mn-ea"/>
                          <a:cs typeface="+mn-cs"/>
                        </a:rPr>
                        <a:t>Anand</a:t>
                      </a:r>
                      <a:r>
                        <a:rPr lang="en-IN" sz="1400" b="0" i="0" u="none" strike="noStrike" kern="1200" dirty="0">
                          <a:solidFill>
                            <a:schemeClr val="tx1"/>
                          </a:solidFill>
                          <a:effectLst/>
                          <a:latin typeface="+mn-lt"/>
                          <a:ea typeface="+mn-ea"/>
                          <a:cs typeface="+mn-cs"/>
                        </a:rPr>
                        <a:t> Kumar, </a:t>
                      </a:r>
                      <a:r>
                        <a:rPr lang="en-IN" sz="1400" b="0" i="0" u="none" strike="noStrike" kern="1200" dirty="0" err="1">
                          <a:solidFill>
                            <a:schemeClr val="tx1"/>
                          </a:solidFill>
                          <a:effectLst/>
                          <a:latin typeface="+mn-lt"/>
                          <a:ea typeface="+mn-ea"/>
                          <a:cs typeface="+mn-cs"/>
                        </a:rPr>
                        <a:t>Shivkaran</a:t>
                      </a:r>
                      <a:r>
                        <a:rPr lang="en-IN" sz="1400" b="0" i="0" u="none" strike="noStrike" kern="1200" dirty="0">
                          <a:solidFill>
                            <a:schemeClr val="tx1"/>
                          </a:solidFill>
                          <a:effectLst/>
                          <a:latin typeface="+mn-lt"/>
                          <a:ea typeface="+mn-ea"/>
                          <a:cs typeface="+mn-cs"/>
                        </a:rPr>
                        <a:t> Singh, </a:t>
                      </a:r>
                      <a:r>
                        <a:rPr lang="en-IN" sz="1400" b="0" i="0" u="none" strike="noStrike" kern="1200" dirty="0" err="1">
                          <a:solidFill>
                            <a:schemeClr val="tx1"/>
                          </a:solidFill>
                          <a:effectLst/>
                          <a:latin typeface="+mn-lt"/>
                          <a:ea typeface="+mn-ea"/>
                          <a:cs typeface="+mn-cs"/>
                        </a:rPr>
                        <a:t>Kavirajan</a:t>
                      </a:r>
                      <a:r>
                        <a:rPr lang="en-IN" sz="1400" b="0" i="0" u="none" strike="noStrike" kern="1200" dirty="0">
                          <a:solidFill>
                            <a:schemeClr val="tx1"/>
                          </a:solidFill>
                          <a:effectLst/>
                          <a:latin typeface="+mn-lt"/>
                          <a:ea typeface="+mn-ea"/>
                          <a:cs typeface="+mn-cs"/>
                        </a:rPr>
                        <a:t> B &amp; </a:t>
                      </a:r>
                      <a:r>
                        <a:rPr lang="en-IN" sz="1400" b="0" i="0" u="none" strike="noStrike" kern="1200" dirty="0" err="1">
                          <a:solidFill>
                            <a:schemeClr val="tx1"/>
                          </a:solidFill>
                          <a:effectLst/>
                          <a:latin typeface="+mn-lt"/>
                          <a:ea typeface="+mn-ea"/>
                          <a:cs typeface="+mn-cs"/>
                        </a:rPr>
                        <a:t>Soman</a:t>
                      </a:r>
                      <a:r>
                        <a:rPr lang="en-IN" sz="1400" b="0" i="0" u="none" strike="noStrike" kern="1200" dirty="0">
                          <a:solidFill>
                            <a:schemeClr val="tx1"/>
                          </a:solidFill>
                          <a:effectLst/>
                          <a:latin typeface="+mn-lt"/>
                          <a:ea typeface="+mn-ea"/>
                          <a:cs typeface="+mn-cs"/>
                        </a:rPr>
                        <a:t> K P</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Four Indian languages (Hindi, Punjabi, Tamil and Malayalam) considered. No annotated corpora or automated semantic interpretation systems such as MSRP available for Indian languages hence Created benchmark data for paraphrases. Vocabulary size for Hindi &amp; Punjabi languages is less than Tamil and Malayalam. Tamil and Malayalam are highly agglutinative in nature. Tamil &amp; Malayalam language accuracy is low as compared to the accuracy obtained by Hindi &amp; Punjabi language.</a:t>
                      </a:r>
                      <a:endParaRPr lang="en-IN" sz="14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297512"/>
                  </a:ext>
                </a:extLst>
              </a:tr>
              <a:tr h="899004">
                <a:tc>
                  <a:txBody>
                    <a:bodyPr/>
                    <a:lstStyle/>
                    <a:p>
                      <a:pPr algn="ctr" fontAlgn="b"/>
                      <a:r>
                        <a:rPr lang="en-IN" sz="1400" b="0" i="0" u="none" strike="noStrike" dirty="0">
                          <a:solidFill>
                            <a:srgbClr val="000000"/>
                          </a:solidFill>
                          <a:effectLst/>
                          <a:latin typeface="Arial" panose="020B0604020202020204" pitchFamily="34" charset="0"/>
                          <a:cs typeface="Arial" panose="020B0604020202020204" pitchFamily="34" charset="0"/>
                        </a:rPr>
                        <a:t>10</a:t>
                      </a: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A Novel Approach to Paraphrase Hindi Sentences using Natural Language Processing</a:t>
                      </a:r>
                      <a:endParaRPr lang="en-IN" sz="1400" b="0" dirty="0">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2016</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err="1">
                          <a:solidFill>
                            <a:schemeClr val="tx1"/>
                          </a:solidFill>
                          <a:effectLst/>
                          <a:latin typeface="+mn-lt"/>
                          <a:ea typeface="+mn-ea"/>
                          <a:cs typeface="+mn-cs"/>
                        </a:rPr>
                        <a:t>Nandini</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Sethi</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Prateek</a:t>
                      </a:r>
                      <a:r>
                        <a:rPr lang="en-IN" sz="1400" b="0" i="0" u="none" strike="noStrike" kern="1200" dirty="0">
                          <a:solidFill>
                            <a:schemeClr val="tx1"/>
                          </a:solidFill>
                          <a:effectLst/>
                          <a:latin typeface="+mn-lt"/>
                          <a:ea typeface="+mn-ea"/>
                          <a:cs typeface="+mn-cs"/>
                        </a:rPr>
                        <a:t> Agrawal, </a:t>
                      </a:r>
                      <a:r>
                        <a:rPr lang="en-IN" sz="1400" b="0" i="0" u="none" strike="noStrike" kern="1200" dirty="0" err="1">
                          <a:solidFill>
                            <a:schemeClr val="tx1"/>
                          </a:solidFill>
                          <a:effectLst/>
                          <a:latin typeface="+mn-lt"/>
                          <a:ea typeface="+mn-ea"/>
                          <a:cs typeface="+mn-cs"/>
                        </a:rPr>
                        <a:t>Vishu</a:t>
                      </a:r>
                      <a:r>
                        <a:rPr lang="en-IN" sz="1400" b="0" i="0" u="none" strike="noStrik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Madaan</a:t>
                      </a:r>
                      <a:r>
                        <a:rPr lang="en-IN" sz="1400" b="0" i="0" u="none" strike="noStrike" kern="1200" dirty="0">
                          <a:solidFill>
                            <a:schemeClr val="tx1"/>
                          </a:solidFill>
                          <a:effectLst/>
                          <a:latin typeface="+mn-lt"/>
                          <a:ea typeface="+mn-ea"/>
                          <a:cs typeface="+mn-cs"/>
                        </a:rPr>
                        <a:t> &amp; Sanjay Kumar Singh</a:t>
                      </a:r>
                      <a:endParaRPr lang="en-IN" sz="1400" b="0" i="0" u="none" strike="noStrike" dirty="0">
                        <a:solidFill>
                          <a:srgbClr val="000000"/>
                        </a:solidFill>
                        <a:effectLst/>
                        <a:latin typeface="Arial" panose="020B0604020202020204" pitchFamily="34" charset="0"/>
                        <a:cs typeface="Arial" panose="020B0604020202020204" pitchFamily="34" charset="0"/>
                      </a:endParaRPr>
                    </a:p>
                  </a:txBody>
                  <a:tcPr marL="6428" marR="6428" marT="64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0" i="0" u="none" strike="noStrike" kern="1200" dirty="0">
                          <a:solidFill>
                            <a:schemeClr val="tx1"/>
                          </a:solidFill>
                          <a:effectLst/>
                          <a:latin typeface="Arial" panose="020B0604020202020204" pitchFamily="34" charset="0"/>
                          <a:ea typeface="+mn-ea"/>
                          <a:cs typeface="Arial" panose="020B0604020202020204" pitchFamily="34" charset="0"/>
                        </a:rPr>
                        <a:t>Input taken as "Hindi" sentence. Segmentation, Parsing &amp; Semantic Analysis performed step by step on the input. Applied Reframing Rules with the help of "Synonym Replacement" &amp; "Antonym Replacement" Combined the results to form new paragraph. Technique used was "N-Gram" technique.</a:t>
                      </a:r>
                      <a:endParaRPr lang="en-IN" sz="14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6850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TotalTime>
  <Words>2852</Words>
  <Application>Microsoft Office PowerPoint</Application>
  <PresentationFormat>Widescreen</PresentationFormat>
  <Paragraphs>256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Paraphrase Detection using NLP Techniques</vt:lpstr>
      <vt:lpstr>Index</vt:lpstr>
      <vt:lpstr>Introduction</vt:lpstr>
      <vt:lpstr>Problem Statement</vt:lpstr>
      <vt:lpstr>Motivation</vt:lpstr>
      <vt:lpstr>Literature survey</vt:lpstr>
      <vt:lpstr>Literature survey</vt:lpstr>
      <vt:lpstr>Literature survey</vt:lpstr>
      <vt:lpstr>Literature survey</vt:lpstr>
      <vt:lpstr>Literature survey</vt:lpstr>
      <vt:lpstr>Literature survey</vt:lpstr>
      <vt:lpstr>Literature survey</vt:lpstr>
      <vt:lpstr>Literature survey</vt:lpstr>
      <vt:lpstr>Inference</vt:lpstr>
      <vt:lpstr>Architecture</vt:lpstr>
      <vt:lpstr>Architecture</vt:lpstr>
      <vt:lpstr>PowerPoint Presentation</vt:lpstr>
      <vt:lpstr>PowerPoint Presentation</vt:lpstr>
      <vt:lpstr>PowerPoint Presentation</vt:lpstr>
      <vt:lpstr>PowerPoint Presentation</vt:lpstr>
      <vt:lpstr>Applications</vt:lpstr>
      <vt:lpstr>Conclusion</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Paraphrase Detection using NLP Techniques</dc:title>
  <dc:creator>Vaibhav Adsul</dc:creator>
  <cp:lastModifiedBy>mrunal badade</cp:lastModifiedBy>
  <cp:revision>64</cp:revision>
  <dcterms:created xsi:type="dcterms:W3CDTF">2019-09-19T12:56:10Z</dcterms:created>
  <dcterms:modified xsi:type="dcterms:W3CDTF">2020-10-07T18:50:27Z</dcterms:modified>
</cp:coreProperties>
</file>