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25"/>
  </p:notesMasterIdLst>
  <p:handoutMasterIdLst>
    <p:handoutMasterId r:id="rId26"/>
  </p:handoutMasterIdLst>
  <p:sldIdLst>
    <p:sldId id="258" r:id="rId5"/>
    <p:sldId id="284" r:id="rId6"/>
    <p:sldId id="261" r:id="rId7"/>
    <p:sldId id="263" r:id="rId8"/>
    <p:sldId id="293" r:id="rId9"/>
    <p:sldId id="292" r:id="rId10"/>
    <p:sldId id="295" r:id="rId11"/>
    <p:sldId id="301" r:id="rId12"/>
    <p:sldId id="302" r:id="rId13"/>
    <p:sldId id="300" r:id="rId14"/>
    <p:sldId id="262" r:id="rId15"/>
    <p:sldId id="287" r:id="rId16"/>
    <p:sldId id="294" r:id="rId17"/>
    <p:sldId id="264" r:id="rId18"/>
    <p:sldId id="291" r:id="rId19"/>
    <p:sldId id="299" r:id="rId20"/>
    <p:sldId id="296" r:id="rId21"/>
    <p:sldId id="297" r:id="rId22"/>
    <p:sldId id="298"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39" autoAdjust="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pPr/>
              <a:t>1/4/2022</a:t>
            </a:fld>
            <a:endParaRPr lang="en-US" dirty="0"/>
          </a:p>
        </p:txBody>
      </p:sp>
      <p:sp>
        <p:nvSpPr>
          <p:cNvPr id="4" name="Footer Placeholder 3">
            <a:extLst>
              <a:ext uri="{FF2B5EF4-FFF2-40B4-BE49-F238E27FC236}">
                <a16:creationId xmlns:a16="http://schemas.microsoft.com/office/drawing/2014/main" xmlns=""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pPr/>
              <a:t>‹#›</a:t>
            </a:fld>
            <a:endParaRPr lang="en-US" dirty="0"/>
          </a:p>
        </p:txBody>
      </p:sp>
    </p:spTree>
    <p:extLst>
      <p:ext uri="{BB962C8B-B14F-4D97-AF65-F5344CB8AC3E}">
        <p14:creationId xmlns:p14="http://schemas.microsoft.com/office/powerpoint/2010/main" xmlns=""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pPr/>
              <a:t>1/4/2022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pPr/>
              <a:t>‹#›</a:t>
            </a:fld>
            <a:endParaRPr lang="en-US" noProof="0" dirty="0"/>
          </a:p>
        </p:txBody>
      </p:sp>
    </p:spTree>
    <p:extLst>
      <p:ext uri="{BB962C8B-B14F-4D97-AF65-F5344CB8AC3E}">
        <p14:creationId xmlns:p14="http://schemas.microsoft.com/office/powerpoint/2010/main" xmlns=""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1</a:t>
            </a:fld>
            <a:endParaRPr lang="en-US" noProof="0" dirty="0"/>
          </a:p>
        </p:txBody>
      </p:sp>
    </p:spTree>
    <p:extLst>
      <p:ext uri="{BB962C8B-B14F-4D97-AF65-F5344CB8AC3E}">
        <p14:creationId xmlns:p14="http://schemas.microsoft.com/office/powerpoint/2010/main" xmlns=""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3</a:t>
            </a:fld>
            <a:endParaRPr lang="en-US" noProof="0" dirty="0"/>
          </a:p>
        </p:txBody>
      </p:sp>
    </p:spTree>
    <p:extLst>
      <p:ext uri="{BB962C8B-B14F-4D97-AF65-F5344CB8AC3E}">
        <p14:creationId xmlns:p14="http://schemas.microsoft.com/office/powerpoint/2010/main" xmlns=""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4</a:t>
            </a:fld>
            <a:endParaRPr lang="en-US" noProof="0" dirty="0"/>
          </a:p>
        </p:txBody>
      </p:sp>
    </p:spTree>
    <p:extLst>
      <p:ext uri="{BB962C8B-B14F-4D97-AF65-F5344CB8AC3E}">
        <p14:creationId xmlns:p14="http://schemas.microsoft.com/office/powerpoint/2010/main" xmlns="" val="244564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5</a:t>
            </a:fld>
            <a:endParaRPr lang="en-US" noProof="0" dirty="0"/>
          </a:p>
        </p:txBody>
      </p:sp>
    </p:spTree>
    <p:extLst>
      <p:ext uri="{BB962C8B-B14F-4D97-AF65-F5344CB8AC3E}">
        <p14:creationId xmlns:p14="http://schemas.microsoft.com/office/powerpoint/2010/main" xmlns="" val="55705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10</a:t>
            </a:fld>
            <a:endParaRPr lang="en-US" noProof="0" dirty="0"/>
          </a:p>
        </p:txBody>
      </p:sp>
    </p:spTree>
    <p:extLst>
      <p:ext uri="{BB962C8B-B14F-4D97-AF65-F5344CB8AC3E}">
        <p14:creationId xmlns:p14="http://schemas.microsoft.com/office/powerpoint/2010/main" xmlns="" val="208609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11</a:t>
            </a:fld>
            <a:endParaRPr lang="en-US" noProof="0" dirty="0"/>
          </a:p>
        </p:txBody>
      </p:sp>
    </p:spTree>
    <p:extLst>
      <p:ext uri="{BB962C8B-B14F-4D97-AF65-F5344CB8AC3E}">
        <p14:creationId xmlns:p14="http://schemas.microsoft.com/office/powerpoint/2010/main" xmlns="" val="59277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14</a:t>
            </a:fld>
            <a:endParaRPr lang="en-US" noProof="0" dirty="0"/>
          </a:p>
        </p:txBody>
      </p:sp>
    </p:spTree>
    <p:extLst>
      <p:ext uri="{BB962C8B-B14F-4D97-AF65-F5344CB8AC3E}">
        <p14:creationId xmlns:p14="http://schemas.microsoft.com/office/powerpoint/2010/main" xmlns="" val="225826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xmlns="" id="{D1D313A2-A4D4-40DF-A0C2-C29F64168525}"/>
              </a:ext>
            </a:extLst>
          </p:cNvPr>
          <p:cNvSpPr>
            <a:spLocks noGrp="1"/>
          </p:cNvSpPr>
          <p:nvPr>
            <p:ph type="pic" sz="quarter" idx="13"/>
          </p:nvPr>
        </p:nvSpPr>
        <p:spPr>
          <a:xfrm>
            <a:off x="0" y="0"/>
            <a:ext cx="12192000" cy="6858000"/>
          </a:xfrm>
        </p:spPr>
        <p:txBody>
          <a:bodyPr/>
          <a:lstStyle/>
          <a:p>
            <a:r>
              <a:rPr lang="en-US" noProof="0" smtClean="0"/>
              <a:t>Click icon to add picture</a:t>
            </a:r>
            <a:endParaRPr lang="en-US" noProof="0" dirty="0"/>
          </a:p>
        </p:txBody>
      </p: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F5CEFB0D-6DB6-450D-981E-DB5B064ABC8F}" type="datetime1">
              <a:rPr lang="en-US" noProof="0" smtClean="0"/>
              <a:pPr/>
              <a:t>1/4/2022</a:t>
            </a:fld>
            <a:endParaRPr lang="en-US" noProof="0"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xmlns=""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xmlns=""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5458984" y="812800"/>
            <a:ext cx="5713841" cy="486860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Rectangle 8">
            <a:extLst>
              <a:ext uri="{FF2B5EF4-FFF2-40B4-BE49-F238E27FC236}">
                <a16:creationId xmlns:a16="http://schemas.microsoft.com/office/drawing/2014/main" xmlns=""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xmlns=""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pPr/>
              <a:t>1/4/2022</a:t>
            </a:fld>
            <a:endParaRPr lang="en-US" noProof="0" dirty="0"/>
          </a:p>
        </p:txBody>
      </p:sp>
      <p:sp>
        <p:nvSpPr>
          <p:cNvPr id="13" name="Footer Placeholder 2">
            <a:extLst>
              <a:ext uri="{FF2B5EF4-FFF2-40B4-BE49-F238E27FC236}">
                <a16:creationId xmlns:a16="http://schemas.microsoft.com/office/drawing/2014/main" xmlns=""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xmlns=""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xmlns=""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xmlns=""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xmlns=""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F2DB7022-84E8-42F0-8AEA-ADED76AFD446}" type="datetime1">
              <a:rPr lang="en-US" smtClean="0"/>
              <a:pPr/>
              <a:t>1/4/2022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xmlns=""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Rectangle 8">
            <a:extLst>
              <a:ext uri="{FF2B5EF4-FFF2-40B4-BE49-F238E27FC236}">
                <a16:creationId xmlns:a16="http://schemas.microsoft.com/office/drawing/2014/main" xmlns=""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xmlns=""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pPr/>
              <a:t>1/4/2022</a:t>
            </a:fld>
            <a:endParaRPr lang="en-US" noProof="0" dirty="0"/>
          </a:p>
        </p:txBody>
      </p:sp>
      <p:sp>
        <p:nvSpPr>
          <p:cNvPr id="13" name="Footer Placeholder 2">
            <a:extLst>
              <a:ext uri="{FF2B5EF4-FFF2-40B4-BE49-F238E27FC236}">
                <a16:creationId xmlns:a16="http://schemas.microsoft.com/office/drawing/2014/main" xmlns=""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xmlns=""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xmlns=""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smtClean="0"/>
              <a:t>Click to edit Master title style</a:t>
            </a:r>
            <a:endParaRPr lang="en-US" noProof="0"/>
          </a:p>
        </p:txBody>
      </p:sp>
      <p:sp>
        <p:nvSpPr>
          <p:cNvPr id="18" name="Rectangle 17">
            <a:extLst>
              <a:ext uri="{FF2B5EF4-FFF2-40B4-BE49-F238E27FC236}">
                <a16:creationId xmlns:a16="http://schemas.microsoft.com/office/drawing/2014/main" xmlns=""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xmlns=""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smtClean="0"/>
              <a:t>Click icon to add picture</a:t>
            </a:r>
            <a:endParaRPr lang="en-US" noProof="0" dirty="0"/>
          </a:p>
        </p:txBody>
      </p:sp>
      <p:sp>
        <p:nvSpPr>
          <p:cNvPr id="10" name="Parallélogramme 14">
            <a:extLst>
              <a:ext uri="{FF2B5EF4-FFF2-40B4-BE49-F238E27FC236}">
                <a16:creationId xmlns:a16="http://schemas.microsoft.com/office/drawing/2014/main" xmlns=""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xmlns=""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pPr/>
              <a:t>1/4/2022</a:t>
            </a:fld>
            <a:endParaRPr lang="en-US" noProof="0" dirty="0"/>
          </a:p>
        </p:txBody>
      </p:sp>
      <p:sp>
        <p:nvSpPr>
          <p:cNvPr id="13" name="Footer Placeholder 2">
            <a:extLst>
              <a:ext uri="{FF2B5EF4-FFF2-40B4-BE49-F238E27FC236}">
                <a16:creationId xmlns:a16="http://schemas.microsoft.com/office/drawing/2014/main" xmlns=""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xmlns=""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xmlns=""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xmlns=""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xmlns=""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pPr/>
              <a:t>1/4/2022</a:t>
            </a:fld>
            <a:endParaRPr lang="en-US" noProof="0" dirty="0"/>
          </a:p>
        </p:txBody>
      </p:sp>
      <p:sp>
        <p:nvSpPr>
          <p:cNvPr id="13" name="Footer Placeholder 2">
            <a:extLst>
              <a:ext uri="{FF2B5EF4-FFF2-40B4-BE49-F238E27FC236}">
                <a16:creationId xmlns:a16="http://schemas.microsoft.com/office/drawing/2014/main" xmlns=""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xmlns=""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xmlns=""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xmlns=""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smtClean="0"/>
              <a:t>Click icon to add picture</a:t>
            </a:r>
            <a:endParaRPr lang="en-US" noProof="0" dirty="0"/>
          </a:p>
        </p:txBody>
      </p:sp>
      <p:sp>
        <p:nvSpPr>
          <p:cNvPr id="10" name="Parallélogramme 14">
            <a:extLst>
              <a:ext uri="{FF2B5EF4-FFF2-40B4-BE49-F238E27FC236}">
                <a16:creationId xmlns:a16="http://schemas.microsoft.com/office/drawing/2014/main" xmlns=""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smtClean="0"/>
              <a:t>Click to edit Master title style</a:t>
            </a:r>
            <a:endParaRPr lang="en-US" noProof="0"/>
          </a:p>
        </p:txBody>
      </p:sp>
      <p:sp>
        <p:nvSpPr>
          <p:cNvPr id="12" name="Date Placeholder 1">
            <a:extLst>
              <a:ext uri="{FF2B5EF4-FFF2-40B4-BE49-F238E27FC236}">
                <a16:creationId xmlns:a16="http://schemas.microsoft.com/office/drawing/2014/main" xmlns=""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pPr/>
              <a:t>1/4/2022</a:t>
            </a:fld>
            <a:endParaRPr lang="en-US" noProof="0" dirty="0"/>
          </a:p>
        </p:txBody>
      </p:sp>
      <p:sp>
        <p:nvSpPr>
          <p:cNvPr id="13" name="Footer Placeholder 2">
            <a:extLst>
              <a:ext uri="{FF2B5EF4-FFF2-40B4-BE49-F238E27FC236}">
                <a16:creationId xmlns:a16="http://schemas.microsoft.com/office/drawing/2014/main" xmlns=""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xmlns=""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xmlns=""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xmlns=""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xmlns=""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xmlns=""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pPr/>
              <a:t>1/4/2022</a:t>
            </a:fld>
            <a:endParaRPr lang="en-US" noProof="0" dirty="0"/>
          </a:p>
        </p:txBody>
      </p:sp>
      <p:sp>
        <p:nvSpPr>
          <p:cNvPr id="13" name="Footer Placeholder 2">
            <a:extLst>
              <a:ext uri="{FF2B5EF4-FFF2-40B4-BE49-F238E27FC236}">
                <a16:creationId xmlns:a16="http://schemas.microsoft.com/office/drawing/2014/main" xmlns=""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xmlns=""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xmlns=""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xmlns=""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xmlns=""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xmlns=""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pPr/>
              <a:t>1/4/2022</a:t>
            </a:fld>
            <a:endParaRPr lang="en-US" noProof="0" dirty="0"/>
          </a:p>
        </p:txBody>
      </p:sp>
      <p:sp>
        <p:nvSpPr>
          <p:cNvPr id="13" name="Footer Placeholder 2">
            <a:extLst>
              <a:ext uri="{FF2B5EF4-FFF2-40B4-BE49-F238E27FC236}">
                <a16:creationId xmlns:a16="http://schemas.microsoft.com/office/drawing/2014/main" xmlns=""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xmlns=""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xmlns=""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pPr/>
              <a:t>1/4/2022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xmlns=""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42F667F3-A942-43B7-9681-6435F4941075}" type="datetime1">
              <a:rPr lang="en-US" smtClean="0"/>
              <a:pPr/>
              <a:t>1/4/2022</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xmlns=""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xmlns=""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666C8650-8C82-4FB0-9266-0148B376A8CE}" type="datetime1">
              <a:rPr lang="en-US" noProof="0" smtClean="0"/>
              <a:pPr/>
              <a:t>1/4/2022</a:t>
            </a:fld>
            <a:endParaRPr lang="en-US" noProof="0"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10" name="Picture Placeholder 9">
            <a:extLst>
              <a:ext uri="{FF2B5EF4-FFF2-40B4-BE49-F238E27FC236}">
                <a16:creationId xmlns:a16="http://schemas.microsoft.com/office/drawing/2014/main" xmlns="" id="{86028FDE-6655-4B55-B3B4-5B366034E8A8}"/>
              </a:ext>
            </a:extLst>
          </p:cNvPr>
          <p:cNvSpPr>
            <a:spLocks noGrp="1"/>
          </p:cNvSpPr>
          <p:nvPr>
            <p:ph type="pic" sz="quarter" idx="13"/>
          </p:nvPr>
        </p:nvSpPr>
        <p:spPr>
          <a:xfrm>
            <a:off x="0" y="0"/>
            <a:ext cx="6311900" cy="6858000"/>
          </a:xfrm>
        </p:spPr>
        <p:txBody>
          <a:bodyPr/>
          <a:lstStyle/>
          <a:p>
            <a:r>
              <a:rPr lang="en-US" noProof="0" smtClean="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11" name="Rectangle 10">
            <a:extLst>
              <a:ext uri="{FF2B5EF4-FFF2-40B4-BE49-F238E27FC236}">
                <a16:creationId xmlns:a16="http://schemas.microsoft.com/office/drawing/2014/main" xmlns=""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smtClean="0"/>
              <a:t>Click to edit Master title style</a:t>
            </a:r>
            <a:endParaRPr lang="en-US" noProof="0"/>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5D576BB9-001A-4B59-8C51-603E71AE3226}" type="datetime1">
              <a:rPr lang="en-US" noProof="0" smtClean="0"/>
              <a:pPr/>
              <a:t>1/4/2022</a:t>
            </a:fld>
            <a:endParaRPr lang="en-US" noProof="0"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14" name="Rectangle 13">
            <a:extLst>
              <a:ext uri="{FF2B5EF4-FFF2-40B4-BE49-F238E27FC236}">
                <a16:creationId xmlns:a16="http://schemas.microsoft.com/office/drawing/2014/main" xmlns=""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1529DE01-3159-42E8-9946-B3F7564EBC72}" type="datetime1">
              <a:rPr lang="en-US" smtClean="0"/>
              <a:pPr/>
              <a:t>1/4/2022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xmlns=""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pPr/>
              <a:t>1/4/2022</a:t>
            </a:fld>
            <a:endParaRPr lang="en-US" noProof="0"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xmlns="" id="{E76B772A-7600-4ECE-B5A2-34827D4C7103}"/>
              </a:ext>
            </a:extLst>
          </p:cNvPr>
          <p:cNvSpPr>
            <a:spLocks noGrp="1"/>
          </p:cNvSpPr>
          <p:nvPr>
            <p:ph type="pic" sz="quarter" idx="13"/>
          </p:nvPr>
        </p:nvSpPr>
        <p:spPr>
          <a:xfrm>
            <a:off x="0" y="0"/>
            <a:ext cx="6311900" cy="6858000"/>
          </a:xfrm>
        </p:spPr>
        <p:txBody>
          <a:bodyPr/>
          <a:lstStyle/>
          <a:p>
            <a:r>
              <a:rPr lang="en-US" noProof="0" smtClean="0"/>
              <a:t>Click icon to add picture</a:t>
            </a:r>
            <a:endParaRPr lang="en-US" noProof="0" dirty="0"/>
          </a:p>
        </p:txBody>
      </p:sp>
      <p:sp>
        <p:nvSpPr>
          <p:cNvPr id="13" name="Rectangle 12">
            <a:extLst>
              <a:ext uri="{FF2B5EF4-FFF2-40B4-BE49-F238E27FC236}">
                <a16:creationId xmlns:a16="http://schemas.microsoft.com/office/drawing/2014/main" xmlns=""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14" name="Rectangle 13">
            <a:extLst>
              <a:ext uri="{FF2B5EF4-FFF2-40B4-BE49-F238E27FC236}">
                <a16:creationId xmlns:a16="http://schemas.microsoft.com/office/drawing/2014/main" xmlns=""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pPr/>
              <a:t>1/4/2022</a:t>
            </a:fld>
            <a:endParaRPr lang="en-US" noProof="0"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xmlns="" id="{E76B772A-7600-4ECE-B5A2-34827D4C7103}"/>
              </a:ext>
            </a:extLst>
          </p:cNvPr>
          <p:cNvSpPr>
            <a:spLocks noGrp="1"/>
          </p:cNvSpPr>
          <p:nvPr>
            <p:ph type="pic" sz="quarter" idx="13"/>
          </p:nvPr>
        </p:nvSpPr>
        <p:spPr>
          <a:xfrm>
            <a:off x="0" y="0"/>
            <a:ext cx="12192000" cy="6858000"/>
          </a:xfrm>
        </p:spPr>
        <p:txBody>
          <a:bodyPr/>
          <a:lstStyle/>
          <a:p>
            <a:r>
              <a:rPr lang="en-US" noProof="0" smtClean="0"/>
              <a:t>Click icon to add picture</a:t>
            </a:r>
            <a:endParaRPr lang="en-US" noProof="0" dirty="0"/>
          </a:p>
        </p:txBody>
      </p:sp>
      <p:sp>
        <p:nvSpPr>
          <p:cNvPr id="13" name="Rectangle 12">
            <a:extLst>
              <a:ext uri="{FF2B5EF4-FFF2-40B4-BE49-F238E27FC236}">
                <a16:creationId xmlns:a16="http://schemas.microsoft.com/office/drawing/2014/main" xmlns=""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14" name="Rectangle 13">
            <a:extLst>
              <a:ext uri="{FF2B5EF4-FFF2-40B4-BE49-F238E27FC236}">
                <a16:creationId xmlns:a16="http://schemas.microsoft.com/office/drawing/2014/main" xmlns=""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7E74ECCD-A9BB-4C40-8999-9FDE0B2AF02D}" type="datetime1">
              <a:rPr lang="en-US" smtClean="0"/>
              <a:pPr/>
              <a:t>1/4/2022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B9A11315-80A2-4A6F-99BC-2337EDBA509A}" type="datetime1">
              <a:rPr lang="en-US" smtClean="0"/>
              <a:pPr/>
              <a:t>1/4/2022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5323FCEE-D38D-4315-8661-B8B16CE6B114}" type="datetime1">
              <a:rPr lang="en-US" smtClean="0"/>
              <a:pPr/>
              <a:t>1/4/2022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xmlns=""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pPr/>
              <a:t>1/4/2022</a:t>
            </a:fld>
            <a:endParaRPr lang="en-US" noProof="0"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xmlns=""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xmlns=""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pPr/>
              <a:t>1/4/2022</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xmlns=""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017FF9C-6A7E-4A79-81BB-438E8EA9676A}"/>
              </a:ext>
              <a:ext uri="{C183D7F6-B498-43B3-948B-1728B52AA6E4}">
                <adec:decorative xmlns="" xmlns:adec="http://schemas.microsoft.com/office/drawing/2017/decorative" val="0"/>
              </a:ext>
            </a:extLst>
          </p:cNvPr>
          <p:cNvSpPr>
            <a:spLocks noGrp="1"/>
          </p:cNvSpPr>
          <p:nvPr>
            <p:ph type="title"/>
          </p:nvPr>
        </p:nvSpPr>
        <p:spPr>
          <a:xfrm>
            <a:off x="1306285" y="684562"/>
            <a:ext cx="10113645" cy="743682"/>
          </a:xfrm>
          <a:ln>
            <a:solidFill>
              <a:schemeClr val="accent1"/>
            </a:solidFill>
          </a:ln>
        </p:spPr>
        <p:txBody>
          <a:bodyPr>
            <a:noAutofit/>
          </a:bodyPr>
          <a:lstStyle/>
          <a:p>
            <a:pPr algn="ctr"/>
            <a:r>
              <a:rPr lang="en-US" sz="2000" i="1" dirty="0" smtClean="0">
                <a:solidFill>
                  <a:schemeClr val="tx1"/>
                </a:solidFill>
              </a:rPr>
              <a:t>Ph.D. Pre-registration Seminar</a:t>
            </a:r>
            <a:br>
              <a:rPr lang="en-US" sz="2000" i="1" dirty="0" smtClean="0">
                <a:solidFill>
                  <a:schemeClr val="tx1"/>
                </a:solidFill>
              </a:rPr>
            </a:br>
            <a:r>
              <a:rPr lang="en-US" sz="2000" i="1" dirty="0" smtClean="0">
                <a:solidFill>
                  <a:schemeClr val="tx1"/>
                </a:solidFill>
              </a:rPr>
              <a:t>on</a:t>
            </a:r>
            <a:r>
              <a:rPr lang="en-US" sz="3200" dirty="0" smtClean="0"/>
              <a:t/>
            </a:r>
            <a:br>
              <a:rPr lang="en-US" sz="3200" dirty="0" smtClean="0"/>
            </a:br>
            <a:r>
              <a:rPr lang="en-US" sz="2800" dirty="0">
                <a:solidFill>
                  <a:schemeClr val="accent1">
                    <a:lumMod val="75000"/>
                  </a:schemeClr>
                </a:solidFill>
              </a:rPr>
              <a:t>“EFFECTIVE CLASSIFICATION BASED FEATURE EXTRACTION MODULE FOR BIG DATA USING SPARK MLIB”</a:t>
            </a:r>
          </a:p>
        </p:txBody>
      </p:sp>
      <p:sp>
        <p:nvSpPr>
          <p:cNvPr id="4" name="Subtitle 3">
            <a:extLst>
              <a:ext uri="{FF2B5EF4-FFF2-40B4-BE49-F238E27FC236}">
                <a16:creationId xmlns:a16="http://schemas.microsoft.com/office/drawing/2014/main" xmlns="" id="{FFFB5E3C-FE17-44EA-B59B-183125D08F7C}"/>
              </a:ext>
            </a:extLst>
          </p:cNvPr>
          <p:cNvSpPr>
            <a:spLocks noGrp="1"/>
          </p:cNvSpPr>
          <p:nvPr>
            <p:ph type="body" sz="half" idx="2"/>
          </p:nvPr>
        </p:nvSpPr>
        <p:spPr>
          <a:xfrm>
            <a:off x="1306285" y="1428244"/>
            <a:ext cx="10113264" cy="609600"/>
          </a:xfrm>
        </p:spPr>
        <p:txBody>
          <a:bodyPr>
            <a:noAutofit/>
          </a:bodyPr>
          <a:lstStyle/>
          <a:p>
            <a:pPr algn="ctr"/>
            <a:r>
              <a:rPr lang="en-US" sz="2000" b="1" i="1" cap="none" spc="-50" dirty="0" smtClean="0">
                <a:solidFill>
                  <a:schemeClr val="tx1"/>
                </a:solidFill>
                <a:ea typeface="+mj-ea"/>
                <a:cs typeface="+mj-cs"/>
              </a:rPr>
              <a:t>Presented By</a:t>
            </a:r>
          </a:p>
          <a:p>
            <a:pPr algn="ctr">
              <a:spcBef>
                <a:spcPts val="0"/>
              </a:spcBef>
            </a:pPr>
            <a:r>
              <a:rPr lang="en-US" sz="2000" b="1" cap="none" spc="-50" dirty="0" smtClean="0">
                <a:solidFill>
                  <a:schemeClr val="tx1"/>
                </a:solidFill>
                <a:ea typeface="+mj-ea"/>
                <a:cs typeface="+mj-cs"/>
              </a:rPr>
              <a:t>Mr. Abhimanyu Dutonde</a:t>
            </a:r>
          </a:p>
          <a:p>
            <a:pPr algn="ctr">
              <a:spcBef>
                <a:spcPts val="0"/>
              </a:spcBef>
            </a:pPr>
            <a:endParaRPr lang="en-US" sz="200" b="1" i="1" cap="none" spc="-50" dirty="0" smtClean="0">
              <a:solidFill>
                <a:schemeClr val="tx1"/>
              </a:solidFill>
              <a:ea typeface="+mj-ea"/>
              <a:cs typeface="+mj-cs"/>
            </a:endParaRPr>
          </a:p>
          <a:p>
            <a:pPr algn="ctr"/>
            <a:r>
              <a:rPr lang="en-US" sz="2000" b="1" i="1" cap="none" spc="-50" dirty="0" smtClean="0">
                <a:solidFill>
                  <a:schemeClr val="tx1"/>
                </a:solidFill>
                <a:ea typeface="+mj-ea"/>
                <a:cs typeface="+mj-cs"/>
              </a:rPr>
              <a:t>Under the Guidance</a:t>
            </a:r>
            <a:r>
              <a:rPr lang="en-US" sz="2000" b="1" cap="none" spc="-50" dirty="0" smtClean="0">
                <a:solidFill>
                  <a:schemeClr val="tx1"/>
                </a:solidFill>
                <a:ea typeface="+mj-ea"/>
                <a:cs typeface="+mj-cs"/>
              </a:rPr>
              <a:t> </a:t>
            </a:r>
          </a:p>
          <a:p>
            <a:pPr algn="ctr">
              <a:spcBef>
                <a:spcPts val="0"/>
              </a:spcBef>
            </a:pPr>
            <a:r>
              <a:rPr lang="en-US" sz="2000" b="1" cap="none" spc="-50" dirty="0" smtClean="0">
                <a:solidFill>
                  <a:schemeClr val="tx1"/>
                </a:solidFill>
                <a:ea typeface="+mj-ea"/>
                <a:cs typeface="+mj-cs"/>
              </a:rPr>
              <a:t>Dr. Shrikant Sonekar </a:t>
            </a:r>
          </a:p>
          <a:p>
            <a:pPr algn="ctr">
              <a:spcBef>
                <a:spcPts val="0"/>
              </a:spcBef>
            </a:pPr>
            <a:endParaRPr lang="en-US" sz="2000" b="1" cap="none" spc="-50" dirty="0">
              <a:solidFill>
                <a:schemeClr val="tx1"/>
              </a:solidFill>
              <a:ea typeface="+mj-ea"/>
              <a:cs typeface="+mj-cs"/>
            </a:endParaRPr>
          </a:p>
          <a:p>
            <a:pPr algn="ctr">
              <a:spcBef>
                <a:spcPts val="0"/>
              </a:spcBef>
            </a:pPr>
            <a:endParaRPr lang="en-US" sz="2000" b="1" cap="none" spc="-50" dirty="0" smtClean="0">
              <a:solidFill>
                <a:schemeClr val="tx1"/>
              </a:solidFill>
              <a:ea typeface="+mj-ea"/>
              <a:cs typeface="+mj-cs"/>
            </a:endParaRPr>
          </a:p>
          <a:p>
            <a:pPr algn="ctr">
              <a:spcBef>
                <a:spcPts val="0"/>
              </a:spcBef>
            </a:pPr>
            <a:endParaRPr lang="en-US" sz="2000" b="1" spc="-50" dirty="0">
              <a:solidFill>
                <a:schemeClr val="tx1"/>
              </a:solidFill>
              <a:ea typeface="+mj-ea"/>
              <a:cs typeface="+mj-cs"/>
            </a:endParaRPr>
          </a:p>
          <a:p>
            <a:pPr algn="ctr">
              <a:spcBef>
                <a:spcPts val="0"/>
              </a:spcBef>
            </a:pPr>
            <a:endParaRPr lang="en-US" sz="2000" b="1" cap="none" spc="-50" dirty="0" smtClean="0">
              <a:solidFill>
                <a:schemeClr val="tx1"/>
              </a:solidFill>
              <a:ea typeface="+mj-ea"/>
              <a:cs typeface="+mj-cs"/>
            </a:endParaRPr>
          </a:p>
          <a:p>
            <a:pPr algn="ctr"/>
            <a:endParaRPr lang="en-US" sz="2000" b="1" i="1" cap="none" spc="-50" dirty="0" smtClean="0">
              <a:solidFill>
                <a:schemeClr val="tx1"/>
              </a:solidFill>
              <a:ea typeface="+mj-ea"/>
              <a:cs typeface="+mj-cs"/>
            </a:endParaRPr>
          </a:p>
          <a:p>
            <a:pPr algn="ctr"/>
            <a:r>
              <a:rPr lang="en-US" sz="2000" b="1" i="1" cap="none" spc="-50" dirty="0" smtClean="0">
                <a:solidFill>
                  <a:schemeClr val="bg1"/>
                </a:solidFill>
                <a:ea typeface="+mj-ea"/>
                <a:cs typeface="+mj-cs"/>
              </a:rPr>
              <a:t>Research Center </a:t>
            </a:r>
          </a:p>
          <a:p>
            <a:pPr algn="ctr"/>
            <a:r>
              <a:rPr lang="en-US" sz="2800" b="1" spc="-50" dirty="0">
                <a:solidFill>
                  <a:schemeClr val="accent1"/>
                </a:solidFill>
                <a:ea typeface="+mj-ea"/>
                <a:cs typeface="+mj-cs"/>
              </a:rPr>
              <a:t>LAXMINARAYAN INSTITUTE OF TECHNOLOGY, NAGPUR</a:t>
            </a:r>
            <a:endParaRPr lang="en-IN" sz="2800" b="1" spc="-50" dirty="0">
              <a:solidFill>
                <a:schemeClr val="accent1"/>
              </a:solidFill>
              <a:ea typeface="+mj-ea"/>
              <a:cs typeface="+mj-cs"/>
            </a:endParaRPr>
          </a:p>
          <a:p>
            <a:pPr algn="ctr">
              <a:spcBef>
                <a:spcPts val="600"/>
              </a:spcBef>
            </a:pPr>
            <a:r>
              <a:rPr lang="en-US" sz="2800" b="1" spc="-50" dirty="0">
                <a:solidFill>
                  <a:schemeClr val="accent1"/>
                </a:solidFill>
                <a:ea typeface="+mj-ea"/>
                <a:cs typeface="+mj-cs"/>
              </a:rPr>
              <a:t>RASHTRASANT TUKADOJI MAHARAJ </a:t>
            </a:r>
            <a:r>
              <a:rPr lang="en-US" sz="2800" b="1" spc="-50" dirty="0" smtClean="0">
                <a:solidFill>
                  <a:schemeClr val="accent1"/>
                </a:solidFill>
                <a:ea typeface="+mj-ea"/>
                <a:cs typeface="+mj-cs"/>
              </a:rPr>
              <a:t>NAGPUR UNVERSITY</a:t>
            </a:r>
            <a:r>
              <a:rPr lang="en-US" sz="2800" b="1" spc="-50" dirty="0">
                <a:solidFill>
                  <a:schemeClr val="accent1"/>
                </a:solidFill>
                <a:ea typeface="+mj-ea"/>
                <a:cs typeface="+mj-cs"/>
              </a:rPr>
              <a:t>, </a:t>
            </a:r>
            <a:r>
              <a:rPr lang="en-US" sz="2800" b="1" spc="-50" dirty="0" smtClean="0">
                <a:solidFill>
                  <a:schemeClr val="accent1"/>
                </a:solidFill>
                <a:ea typeface="+mj-ea"/>
                <a:cs typeface="+mj-cs"/>
              </a:rPr>
              <a:t>NAGPUR</a:t>
            </a:r>
            <a:endParaRPr lang="en-IN" sz="2800" b="1" spc="-50" dirty="0">
              <a:solidFill>
                <a:schemeClr val="accent1"/>
              </a:solidFill>
              <a:ea typeface="+mj-ea"/>
              <a:cs typeface="+mj-cs"/>
            </a:endParaRPr>
          </a:p>
        </p:txBody>
      </p:sp>
      <p:pic>
        <p:nvPicPr>
          <p:cNvPr id="1027" name="Picture 3" descr="C:\Users\ABHUU\Desktop\PhD Paper\IMG\LIT.jpe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1270" y="3004457"/>
            <a:ext cx="2142308" cy="1464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72296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16A0E3C-60E6-4F39-BC55-5F7C224E1F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xmlns=""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xmlns="" id="{67B74F2B-9534-4540-96B0-5C8E958B9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xmlns="" id="{8146B020-2B12-4533-AB98-A078339B314A}"/>
              </a:ext>
            </a:extLst>
          </p:cNvPr>
          <p:cNvSpPr>
            <a:spLocks noGrp="1"/>
          </p:cNvSpPr>
          <p:nvPr>
            <p:ph type="title"/>
          </p:nvPr>
        </p:nvSpPr>
        <p:spPr>
          <a:xfrm>
            <a:off x="4833258" y="291840"/>
            <a:ext cx="7249886" cy="1099541"/>
          </a:xfrm>
        </p:spPr>
        <p:txBody>
          <a:bodyPr vert="horz" lIns="91440" tIns="45720" rIns="91440" bIns="45720" rtlCol="0" anchor="b">
            <a:normAutofit/>
          </a:bodyPr>
          <a:lstStyle/>
          <a:p>
            <a:r>
              <a:rPr lang="en-US" sz="4800" dirty="0" smtClean="0">
                <a:solidFill>
                  <a:schemeClr val="tx1">
                    <a:lumMod val="75000"/>
                    <a:lumOff val="25000"/>
                  </a:schemeClr>
                </a:solidFill>
              </a:rPr>
              <a:t>Problem Definition </a:t>
            </a:r>
            <a:endParaRPr lang="en-US" sz="4800" dirty="0">
              <a:solidFill>
                <a:schemeClr val="tx1">
                  <a:lumMod val="75000"/>
                  <a:lumOff val="25000"/>
                </a:schemeClr>
              </a:solidFill>
            </a:endParaRPr>
          </a:p>
        </p:txBody>
      </p:sp>
      <p:cxnSp>
        <p:nvCxnSpPr>
          <p:cNvPr id="21" name="Straight Connector 20">
            <a:extLst>
              <a:ext uri="{FF2B5EF4-FFF2-40B4-BE49-F238E27FC236}">
                <a16:creationId xmlns:a16="http://schemas.microsoft.com/office/drawing/2014/main" xmlns="" id="{33BECB2B-2CFA-412C-880F-C4B60974936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4833258" y="2108201"/>
            <a:ext cx="7119256" cy="4770270"/>
          </a:xfrm>
        </p:spPr>
        <p:txBody>
          <a:bodyPr vert="horz" lIns="0" tIns="45720" rIns="0" bIns="45720" rtlCol="0">
            <a:normAutofit fontScale="92500" lnSpcReduction="10000"/>
          </a:bodyPr>
          <a:lstStyle/>
          <a:p>
            <a:pPr algn="just"/>
            <a:r>
              <a:rPr lang="en-US" dirty="0"/>
              <a:t>The embedded methods incorporate feature selection as a part of the training process and are usually specific to given learning algorithms, and therefore may be more efficient than the other three categories</a:t>
            </a:r>
            <a:r>
              <a:rPr lang="en-US" dirty="0" smtClean="0"/>
              <a:t>.</a:t>
            </a:r>
          </a:p>
          <a:p>
            <a:pPr algn="just"/>
            <a:r>
              <a:rPr lang="en-US" dirty="0"/>
              <a:t> The wrapper methods use the predictive accuracy of a predetermined learning algorithm to determine the goodness of the selected subsets, the accuracy of the learning algorithms is usually high. However, the generality of the selected features is limited and the computational complexity is large. </a:t>
            </a:r>
          </a:p>
          <a:p>
            <a:pPr algn="just"/>
            <a:r>
              <a:rPr lang="en-US" dirty="0"/>
              <a:t>The filter methods are independent of learning algorithms, with good generality. Their computational complexity is low, but the accuracy of the learning algorithms is not guaranteed.</a:t>
            </a:r>
            <a:endParaRPr lang="en-US" dirty="0" smtClean="0">
              <a:latin typeface="+mj-lt"/>
            </a:endParaRPr>
          </a:p>
        </p:txBody>
      </p:sp>
      <p:pic>
        <p:nvPicPr>
          <p:cNvPr id="4" name="Picture Placeholder 3"/>
          <p:cNvPicPr>
            <a:picLocks noGrp="1" noChangeAspect="1"/>
          </p:cNvPicPr>
          <p:nvPr>
            <p:ph type="pic" sz="quarter" idx="13"/>
          </p:nvPr>
        </p:nvPicPr>
        <p:blipFill rotWithShape="1">
          <a:blip r:embed="rId3">
            <a:extLst>
              <a:ext uri="{28A0092B-C50C-407E-A947-70E740481C1C}">
                <a14:useLocalDpi xmlns:a14="http://schemas.microsoft.com/office/drawing/2010/main" xmlns="" val="0"/>
              </a:ext>
            </a:extLst>
          </a:blip>
          <a:srcRect l="1549" t="-14034" r="6383" b="14034"/>
          <a:stretch/>
        </p:blipFill>
        <p:spPr>
          <a:xfrm>
            <a:off x="70105" y="516104"/>
            <a:ext cx="4654296" cy="5864225"/>
          </a:xfrm>
        </p:spPr>
      </p:pic>
    </p:spTree>
    <p:extLst>
      <p:ext uri="{BB962C8B-B14F-4D97-AF65-F5344CB8AC3E}">
        <p14:creationId xmlns:p14="http://schemas.microsoft.com/office/powerpoint/2010/main" xmlns="" val="3483893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16A0E3C-60E6-4F39-BC55-5F7C224E1F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xmlns=""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xmlns="" id="{67B74F2B-9534-4540-96B0-5C8E958B9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xmlns="" id="{8146B020-2B12-4533-AB98-A078339B314A}"/>
              </a:ext>
            </a:extLst>
          </p:cNvPr>
          <p:cNvSpPr>
            <a:spLocks noGrp="1"/>
          </p:cNvSpPr>
          <p:nvPr>
            <p:ph type="title"/>
          </p:nvPr>
        </p:nvSpPr>
        <p:spPr>
          <a:xfrm>
            <a:off x="4833258" y="291840"/>
            <a:ext cx="7249886" cy="1099541"/>
          </a:xfrm>
        </p:spPr>
        <p:txBody>
          <a:bodyPr vert="horz" lIns="91440" tIns="45720" rIns="91440" bIns="45720" rtlCol="0" anchor="b">
            <a:normAutofit/>
          </a:bodyPr>
          <a:lstStyle/>
          <a:p>
            <a:r>
              <a:rPr lang="en-US" sz="4800" dirty="0" smtClean="0">
                <a:solidFill>
                  <a:schemeClr val="tx1">
                    <a:lumMod val="75000"/>
                    <a:lumOff val="25000"/>
                  </a:schemeClr>
                </a:solidFill>
              </a:rPr>
              <a:t>Research Gap Identification</a:t>
            </a:r>
            <a:endParaRPr lang="en-US" sz="4800" dirty="0">
              <a:solidFill>
                <a:schemeClr val="tx1">
                  <a:lumMod val="75000"/>
                  <a:lumOff val="25000"/>
                </a:schemeClr>
              </a:solidFill>
            </a:endParaRPr>
          </a:p>
        </p:txBody>
      </p:sp>
      <p:cxnSp>
        <p:nvCxnSpPr>
          <p:cNvPr id="21" name="Straight Connector 20">
            <a:extLst>
              <a:ext uri="{FF2B5EF4-FFF2-40B4-BE49-F238E27FC236}">
                <a16:creationId xmlns:a16="http://schemas.microsoft.com/office/drawing/2014/main" xmlns="" id="{33BECB2B-2CFA-412C-880F-C4B60974936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4833258" y="2108201"/>
            <a:ext cx="7119256" cy="4770270"/>
          </a:xfrm>
        </p:spPr>
        <p:txBody>
          <a:bodyPr vert="horz" lIns="0" tIns="45720" rIns="0" bIns="45720" rtlCol="0">
            <a:normAutofit fontScale="92500" lnSpcReduction="10000"/>
          </a:bodyPr>
          <a:lstStyle/>
          <a:p>
            <a:r>
              <a:rPr lang="en-US" dirty="0" smtClean="0"/>
              <a:t>Many </a:t>
            </a:r>
            <a:r>
              <a:rPr lang="en-US" dirty="0" smtClean="0"/>
              <a:t>feature selection algorithms have been proposed. However, most of them only exploit information from the data space. They often neglect useful information contained in the feature space, and typically do not exploit information about the underlying geometry of the data</a:t>
            </a:r>
            <a:r>
              <a:rPr lang="en-US" dirty="0" smtClean="0"/>
              <a:t>.</a:t>
            </a:r>
            <a:endParaRPr lang="en-US" dirty="0" smtClean="0"/>
          </a:p>
          <a:p>
            <a:r>
              <a:rPr lang="en-US" dirty="0" smtClean="0"/>
              <a:t> </a:t>
            </a:r>
            <a:r>
              <a:rPr lang="en-US" dirty="0" smtClean="0"/>
              <a:t>Some feature selection based method proposed in </a:t>
            </a:r>
            <a:r>
              <a:rPr lang="en-US" dirty="0" smtClean="0"/>
              <a:t>mutual information (</a:t>
            </a:r>
            <a:r>
              <a:rPr lang="en-US" dirty="0" err="1" smtClean="0"/>
              <a:t>Peng</a:t>
            </a:r>
            <a:r>
              <a:rPr lang="en-US" dirty="0" smtClean="0"/>
              <a:t>, Long, &amp; Ding, 2005)[15], and </a:t>
            </a:r>
            <a:r>
              <a:rPr lang="en-US" dirty="0" err="1" smtClean="0"/>
              <a:t>Gini</a:t>
            </a:r>
            <a:r>
              <a:rPr lang="en-US" dirty="0" smtClean="0"/>
              <a:t> index (W. Shang, et al., 2007</a:t>
            </a:r>
            <a:r>
              <a:rPr lang="en-US" dirty="0" smtClean="0"/>
              <a:t>) </a:t>
            </a:r>
            <a:r>
              <a:rPr lang="en-US" dirty="0" smtClean="0"/>
              <a:t>can effectively remove the irrelevant features, but the potential structure of the original sets will be destroyed most </a:t>
            </a:r>
            <a:r>
              <a:rPr lang="en-US" dirty="0" smtClean="0"/>
              <a:t>likely.</a:t>
            </a:r>
            <a:r>
              <a:rPr lang="en-US" dirty="0" smtClean="0"/>
              <a:t> </a:t>
            </a:r>
            <a:endParaRPr lang="en-US" dirty="0" smtClean="0"/>
          </a:p>
          <a:p>
            <a:r>
              <a:rPr lang="en-US" dirty="0" smtClean="0"/>
              <a:t>FAST </a:t>
            </a:r>
            <a:r>
              <a:rPr lang="en-US" dirty="0" smtClean="0"/>
              <a:t>algorithm proposed by </a:t>
            </a:r>
            <a:r>
              <a:rPr lang="en-US" dirty="0" err="1" smtClean="0"/>
              <a:t>Priyanka</a:t>
            </a:r>
            <a:r>
              <a:rPr lang="en-US" dirty="0" smtClean="0"/>
              <a:t> M G</a:t>
            </a:r>
            <a:r>
              <a:rPr lang="en-US" dirty="0" smtClean="0"/>
              <a:t> </a:t>
            </a:r>
            <a:r>
              <a:rPr lang="en-US" dirty="0" smtClean="0"/>
              <a:t>has advantages like efficiency and </a:t>
            </a:r>
            <a:r>
              <a:rPr lang="en-US" dirty="0" smtClean="0"/>
              <a:t>effectiveness but time required to process the records in high.</a:t>
            </a:r>
            <a:endParaRPr lang="en-US" dirty="0" smtClean="0">
              <a:latin typeface="+mj-lt"/>
            </a:endParaRPr>
          </a:p>
        </p:txBody>
      </p:sp>
      <p:pic>
        <p:nvPicPr>
          <p:cNvPr id="3" name="Picture Placeholder 2"/>
          <p:cNvPicPr>
            <a:picLocks noGrp="1" noChangeAspect="1"/>
          </p:cNvPicPr>
          <p:nvPr>
            <p:ph type="pic" sz="quarter" idx="13"/>
          </p:nvPr>
        </p:nvPicPr>
        <p:blipFill rotWithShape="1">
          <a:blip r:embed="rId3">
            <a:extLst>
              <a:ext uri="{28A0092B-C50C-407E-A947-70E740481C1C}">
                <a14:useLocalDpi xmlns:a14="http://schemas.microsoft.com/office/drawing/2010/main" xmlns="" val="0"/>
              </a:ext>
            </a:extLst>
          </a:blip>
          <a:srcRect t="6559" b="8008"/>
          <a:stretch/>
        </p:blipFill>
        <p:spPr>
          <a:xfrm>
            <a:off x="70105" y="581297"/>
            <a:ext cx="4654296" cy="5695406"/>
          </a:xfrm>
        </p:spPr>
      </p:pic>
    </p:spTree>
    <p:extLst>
      <p:ext uri="{BB962C8B-B14F-4D97-AF65-F5344CB8AC3E}">
        <p14:creationId xmlns:p14="http://schemas.microsoft.com/office/powerpoint/2010/main" xmlns="" val="1807676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DA682D-7AC5-48E0-993B-AB3F027355C3}"/>
              </a:ext>
            </a:extLst>
          </p:cNvPr>
          <p:cNvSpPr>
            <a:spLocks noGrp="1"/>
          </p:cNvSpPr>
          <p:nvPr>
            <p:ph type="title"/>
          </p:nvPr>
        </p:nvSpPr>
        <p:spPr>
          <a:xfrm>
            <a:off x="1097280" y="286603"/>
            <a:ext cx="10058400" cy="1450757"/>
          </a:xfrm>
        </p:spPr>
        <p:txBody>
          <a:bodyPr>
            <a:normAutofit/>
          </a:bodyPr>
          <a:lstStyle/>
          <a:p>
            <a:r>
              <a:rPr lang="en-US" dirty="0" smtClean="0"/>
              <a:t>Proposed Methodology</a:t>
            </a:r>
            <a:endParaRPr lang="en-IN" dirty="0"/>
          </a:p>
        </p:txBody>
      </p:sp>
      <p:sp>
        <p:nvSpPr>
          <p:cNvPr id="6"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1097279" y="1737360"/>
            <a:ext cx="10476411" cy="5120640"/>
          </a:xfrm>
        </p:spPr>
        <p:txBody>
          <a:bodyPr vert="horz" lIns="0" tIns="45720" rIns="0" bIns="45720" rtlCol="0">
            <a:normAutofit lnSpcReduction="10000"/>
          </a:bodyPr>
          <a:lstStyle/>
          <a:p>
            <a:pPr marL="0" indent="0">
              <a:buNone/>
            </a:pPr>
            <a:r>
              <a:rPr lang="en-US" dirty="0" smtClean="0">
                <a:latin typeface="+mj-lt"/>
              </a:rPr>
              <a:t> </a:t>
            </a:r>
            <a:endParaRPr lang="en-US" dirty="0">
              <a:latin typeface="+mj-lt"/>
            </a:endParaRPr>
          </a:p>
          <a:p>
            <a:r>
              <a:rPr lang="en-US" dirty="0"/>
              <a:t>The processing starts with the raw </a:t>
            </a:r>
            <a:r>
              <a:rPr lang="en-US" dirty="0" smtClean="0"/>
              <a:t>datasets.</a:t>
            </a:r>
          </a:p>
          <a:p>
            <a:r>
              <a:rPr lang="en-US" dirty="0"/>
              <a:t>Next step is intrinsic dimensionality estimation FAST based on MLE (maximum likelihood estimation) to determine the ultimate dimension</a:t>
            </a:r>
            <a:r>
              <a:rPr lang="en-US" dirty="0" smtClean="0"/>
              <a:t>.</a:t>
            </a:r>
          </a:p>
          <a:p>
            <a:r>
              <a:rPr lang="en-US" dirty="0"/>
              <a:t>After the above estimation, multi-strategy combination based feature selection is used to filter irrelevant and noise features</a:t>
            </a:r>
            <a:r>
              <a:rPr lang="en-US" dirty="0" smtClean="0"/>
              <a:t>.</a:t>
            </a:r>
          </a:p>
          <a:p>
            <a:r>
              <a:rPr lang="en-US" dirty="0"/>
              <a:t>We use two kinds of feature ranking methods </a:t>
            </a:r>
            <a:r>
              <a:rPr lang="en-US" dirty="0" err="1"/>
              <a:t>FiS</a:t>
            </a:r>
            <a:r>
              <a:rPr lang="en-US" dirty="0"/>
              <a:t> and IG to assign a score to each feature and a series of low scored features will be filtered out</a:t>
            </a:r>
            <a:r>
              <a:rPr lang="en-US" dirty="0" smtClean="0"/>
              <a:t>.</a:t>
            </a:r>
          </a:p>
          <a:p>
            <a:r>
              <a:rPr lang="en-US" dirty="0" smtClean="0"/>
              <a:t>Next</a:t>
            </a:r>
            <a:r>
              <a:rPr lang="en-US" dirty="0"/>
              <a:t>, the remaining features will be clustered into different groups according to the redundant information among them by Spark </a:t>
            </a:r>
            <a:r>
              <a:rPr lang="en-US" dirty="0" err="1" smtClean="0"/>
              <a:t>Mlib</a:t>
            </a:r>
            <a:r>
              <a:rPr lang="en-US" dirty="0" smtClean="0"/>
              <a:t>.</a:t>
            </a:r>
          </a:p>
          <a:p>
            <a:r>
              <a:rPr lang="en-US" dirty="0"/>
              <a:t>The number of groups is determined by the results of the above intrinsic dimensionality estimation. Hierarchical clustering based on the maximal information compression index is used to perform this task</a:t>
            </a:r>
            <a:endParaRPr lang="en-US" dirty="0" smtClean="0"/>
          </a:p>
          <a:p>
            <a:endParaRPr lang="en-US" sz="2400" b="1" dirty="0">
              <a:latin typeface="+mj-lt"/>
            </a:endParaRPr>
          </a:p>
        </p:txBody>
      </p:sp>
    </p:spTree>
    <p:extLst>
      <p:ext uri="{BB962C8B-B14F-4D97-AF65-F5344CB8AC3E}">
        <p14:creationId xmlns:p14="http://schemas.microsoft.com/office/powerpoint/2010/main" xmlns="" val="380154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DA682D-7AC5-48E0-993B-AB3F027355C3}"/>
              </a:ext>
            </a:extLst>
          </p:cNvPr>
          <p:cNvSpPr>
            <a:spLocks noGrp="1"/>
          </p:cNvSpPr>
          <p:nvPr>
            <p:ph type="title"/>
          </p:nvPr>
        </p:nvSpPr>
        <p:spPr>
          <a:xfrm>
            <a:off x="1097280" y="286603"/>
            <a:ext cx="10058400" cy="1450757"/>
          </a:xfrm>
        </p:spPr>
        <p:txBody>
          <a:bodyPr>
            <a:normAutofit/>
          </a:bodyPr>
          <a:lstStyle/>
          <a:p>
            <a:r>
              <a:rPr lang="en-US" dirty="0" smtClean="0"/>
              <a:t>Proposed Methodology</a:t>
            </a:r>
            <a:endParaRPr lang="en-IN" dirty="0"/>
          </a:p>
        </p:txBody>
      </p:sp>
      <p:sp>
        <p:nvSpPr>
          <p:cNvPr id="6"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1097279" y="1737360"/>
            <a:ext cx="10476411" cy="5120640"/>
          </a:xfrm>
        </p:spPr>
        <p:txBody>
          <a:bodyPr vert="horz" lIns="0" tIns="45720" rIns="0" bIns="45720" rtlCol="0">
            <a:normAutofit/>
          </a:bodyPr>
          <a:lstStyle/>
          <a:p>
            <a:pPr marL="0" indent="0">
              <a:buNone/>
            </a:pPr>
            <a:r>
              <a:rPr lang="en-US" dirty="0" smtClean="0">
                <a:latin typeface="+mj-lt"/>
              </a:rPr>
              <a:t> </a:t>
            </a:r>
            <a:endParaRPr lang="en-US" dirty="0">
              <a:latin typeface="+mj-lt"/>
            </a:endParaRPr>
          </a:p>
          <a:p>
            <a:r>
              <a:rPr lang="en-US" dirty="0"/>
              <a:t>The processing starts with the raw </a:t>
            </a:r>
            <a:r>
              <a:rPr lang="en-US" dirty="0" smtClean="0"/>
              <a:t>datasets</a:t>
            </a:r>
          </a:p>
          <a:p>
            <a:r>
              <a:rPr lang="en-US" dirty="0" smtClean="0"/>
              <a:t>Next, the </a:t>
            </a:r>
            <a:r>
              <a:rPr lang="en-US" dirty="0"/>
              <a:t>feature extraction method PCA is applied to further refine the selected feature </a:t>
            </a:r>
            <a:r>
              <a:rPr lang="en-US" dirty="0" smtClean="0"/>
              <a:t>space.</a:t>
            </a:r>
          </a:p>
          <a:p>
            <a:r>
              <a:rPr lang="en-US" dirty="0"/>
              <a:t>The first principal component of each feature group is used as the corresponding representative feature vector, which not only removes redundant information in the group but also covers the latent structure of the set</a:t>
            </a:r>
            <a:r>
              <a:rPr lang="en-US" dirty="0" smtClean="0"/>
              <a:t>.</a:t>
            </a:r>
          </a:p>
          <a:p>
            <a:r>
              <a:rPr lang="en-US" dirty="0" smtClean="0"/>
              <a:t>As a result, new dataset as a</a:t>
            </a:r>
            <a:r>
              <a:rPr lang="en-US" dirty="0"/>
              <a:t> </a:t>
            </a:r>
            <a:r>
              <a:rPr lang="en-US" dirty="0" smtClean="0"/>
              <a:t>featured, filtered records are obtained.</a:t>
            </a:r>
          </a:p>
          <a:p>
            <a:endParaRPr lang="en-US" sz="2400" b="1" dirty="0">
              <a:latin typeface="+mj-lt"/>
            </a:endParaRPr>
          </a:p>
        </p:txBody>
      </p:sp>
    </p:spTree>
    <p:extLst>
      <p:ext uri="{BB962C8B-B14F-4D97-AF65-F5344CB8AC3E}">
        <p14:creationId xmlns:p14="http://schemas.microsoft.com/office/powerpoint/2010/main" xmlns="" val="2455261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416A0E3C-60E6-4F39-BC55-5F7C224E1F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xmlns=""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xmlns="" id="{67B74F2B-9534-4540-96B0-5C8E958B9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xmlns="" id="{33BECB2B-2CFA-412C-880F-C4B60974936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rotWithShape="1">
          <a:blip r:embed="rId3"/>
          <a:srcRect l="18321" r="27880"/>
          <a:stretch/>
        </p:blipFill>
        <p:spPr bwMode="auto">
          <a:xfrm>
            <a:off x="5956662" y="114300"/>
            <a:ext cx="6021978" cy="6743700"/>
          </a:xfrm>
          <a:prstGeom prst="rect">
            <a:avLst/>
          </a:prstGeom>
          <a:noFill/>
          <a:ln w="9525">
            <a:noFill/>
            <a:miter lim="800000"/>
            <a:headEnd/>
            <a:tailEnd/>
          </a:ln>
          <a:effectLst/>
        </p:spPr>
      </p:pic>
      <p:pic>
        <p:nvPicPr>
          <p:cNvPr id="11" name="Picture Placeholder 10" descr="A picture containing sky, water, outdoor, person. It also reflects philosophy, peace&#10;&#10;">
            <a:extLst>
              <a:ext uri="{FF2B5EF4-FFF2-40B4-BE49-F238E27FC236}">
                <a16:creationId xmlns:a16="http://schemas.microsoft.com/office/drawing/2014/main" xmlns="" id="{94B2FFE9-6D1F-4DC1-8532-95405973ABE7}"/>
              </a:ext>
            </a:extLst>
          </p:cNvPr>
          <p:cNvPicPr>
            <a:picLocks noGrp="1" noChangeAspect="1"/>
          </p:cNvPicPr>
          <p:nvPr>
            <p:ph type="pic" sz="quarter" idx="13"/>
          </p:nvPr>
        </p:nvPicPr>
        <p:blipFill rotWithShape="1">
          <a:blip r:embed="rId4" cstate="print">
            <a:extLst>
              <a:ext uri="{28A0092B-C50C-407E-A947-70E740481C1C}">
                <a14:useLocalDpi xmlns:a14="http://schemas.microsoft.com/office/drawing/2010/main" xmlns="" val="0"/>
              </a:ext>
            </a:extLst>
          </a:blip>
          <a:srcRect/>
          <a:stretch/>
        </p:blipFill>
        <p:spPr>
          <a:xfrm>
            <a:off x="-1" y="10"/>
            <a:ext cx="5956663" cy="6857990"/>
          </a:xfrm>
          <a:prstGeom prst="rect">
            <a:avLst/>
          </a:prstGeom>
        </p:spPr>
      </p:pic>
      <p:sp>
        <p:nvSpPr>
          <p:cNvPr id="7" name="Title 6">
            <a:extLst>
              <a:ext uri="{FF2B5EF4-FFF2-40B4-BE49-F238E27FC236}">
                <a16:creationId xmlns:a16="http://schemas.microsoft.com/office/drawing/2014/main" xmlns="" id="{36DB04AA-2B2C-4162-AD6D-1FF802682C3D}"/>
              </a:ext>
            </a:extLst>
          </p:cNvPr>
          <p:cNvSpPr>
            <a:spLocks noGrp="1"/>
          </p:cNvSpPr>
          <p:nvPr>
            <p:ph type="title"/>
          </p:nvPr>
        </p:nvSpPr>
        <p:spPr>
          <a:xfrm>
            <a:off x="1" y="0"/>
            <a:ext cx="6217920" cy="784551"/>
          </a:xfrm>
        </p:spPr>
        <p:txBody>
          <a:bodyPr vert="horz" lIns="91440" tIns="45720" rIns="91440" bIns="45720" rtlCol="0" anchor="b">
            <a:normAutofit/>
          </a:bodyPr>
          <a:lstStyle/>
          <a:p>
            <a:r>
              <a:rPr lang="en-US" sz="4800" dirty="0" smtClean="0">
                <a:solidFill>
                  <a:schemeClr val="tx1">
                    <a:lumMod val="75000"/>
                    <a:lumOff val="25000"/>
                  </a:schemeClr>
                </a:solidFill>
              </a:rPr>
              <a:t>Proposed Methodology</a:t>
            </a:r>
            <a:endParaRPr lang="en-US" sz="4800" dirty="0">
              <a:solidFill>
                <a:schemeClr val="tx1">
                  <a:lumMod val="75000"/>
                  <a:lumOff val="25000"/>
                </a:schemeClr>
              </a:solidFill>
            </a:endParaRPr>
          </a:p>
        </p:txBody>
      </p:sp>
    </p:spTree>
    <p:extLst>
      <p:ext uri="{BB962C8B-B14F-4D97-AF65-F5344CB8AC3E}">
        <p14:creationId xmlns:p14="http://schemas.microsoft.com/office/powerpoint/2010/main" xmlns="" val="2596897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DA682D-7AC5-48E0-993B-AB3F027355C3}"/>
              </a:ext>
            </a:extLst>
          </p:cNvPr>
          <p:cNvSpPr>
            <a:spLocks noGrp="1"/>
          </p:cNvSpPr>
          <p:nvPr>
            <p:ph type="title"/>
          </p:nvPr>
        </p:nvSpPr>
        <p:spPr>
          <a:xfrm>
            <a:off x="1097280" y="286603"/>
            <a:ext cx="10058400" cy="1450757"/>
          </a:xfrm>
        </p:spPr>
        <p:txBody>
          <a:bodyPr>
            <a:normAutofit/>
          </a:bodyPr>
          <a:lstStyle/>
          <a:p>
            <a:r>
              <a:rPr lang="en-US" dirty="0" smtClean="0"/>
              <a:t>Action Plan</a:t>
            </a:r>
            <a:endParaRPr lang="en-IN" dirty="0"/>
          </a:p>
        </p:txBody>
      </p:sp>
      <p:sp>
        <p:nvSpPr>
          <p:cNvPr id="6"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1097280" y="1436914"/>
            <a:ext cx="10476411" cy="5120640"/>
          </a:xfrm>
        </p:spPr>
        <p:txBody>
          <a:bodyPr vert="horz" lIns="0" tIns="45720" rIns="0" bIns="45720" rtlCol="0">
            <a:normAutofit/>
          </a:bodyPr>
          <a:lstStyle/>
          <a:p>
            <a:pPr marL="0" indent="0">
              <a:buNone/>
            </a:pPr>
            <a:r>
              <a:rPr lang="en-US" dirty="0" smtClean="0">
                <a:latin typeface="+mj-lt"/>
              </a:rPr>
              <a:t> </a:t>
            </a:r>
          </a:p>
        </p:txBody>
      </p:sp>
      <p:graphicFrame>
        <p:nvGraphicFramePr>
          <p:cNvPr id="2" name="Table 1"/>
          <p:cNvGraphicFramePr>
            <a:graphicFrameLocks noGrp="1"/>
          </p:cNvGraphicFramePr>
          <p:nvPr>
            <p:extLst>
              <p:ext uri="{D42A27DB-BD31-4B8C-83A1-F6EECF244321}">
                <p14:modId xmlns:p14="http://schemas.microsoft.com/office/powerpoint/2010/main" xmlns="" val="3486948943"/>
              </p:ext>
            </p:extLst>
          </p:nvPr>
        </p:nvGraphicFramePr>
        <p:xfrm>
          <a:off x="1796868" y="1737360"/>
          <a:ext cx="8127999" cy="4079240"/>
        </p:xfrm>
        <a:graphic>
          <a:graphicData uri="http://schemas.openxmlformats.org/drawingml/2006/table">
            <a:tbl>
              <a:tblPr firstRow="1" bandRow="1">
                <a:tableStyleId>{5C22544A-7EE6-4342-B048-85BDC9FD1C3A}</a:tableStyleId>
              </a:tblPr>
              <a:tblGrid>
                <a:gridCol w="841829">
                  <a:extLst>
                    <a:ext uri="{9D8B030D-6E8A-4147-A177-3AD203B41FA5}">
                      <a16:colId xmlns:a16="http://schemas.microsoft.com/office/drawing/2014/main" xmlns="" val="4181018169"/>
                    </a:ext>
                  </a:extLst>
                </a:gridCol>
                <a:gridCol w="5003074">
                  <a:extLst>
                    <a:ext uri="{9D8B030D-6E8A-4147-A177-3AD203B41FA5}">
                      <a16:colId xmlns:a16="http://schemas.microsoft.com/office/drawing/2014/main" xmlns="" val="796898440"/>
                    </a:ext>
                  </a:extLst>
                </a:gridCol>
                <a:gridCol w="2283096">
                  <a:extLst>
                    <a:ext uri="{9D8B030D-6E8A-4147-A177-3AD203B41FA5}">
                      <a16:colId xmlns:a16="http://schemas.microsoft.com/office/drawing/2014/main" xmlns="" val="1140626528"/>
                    </a:ext>
                  </a:extLst>
                </a:gridCol>
              </a:tblGrid>
              <a:tr h="370840">
                <a:tc>
                  <a:txBody>
                    <a:bodyPr/>
                    <a:lstStyle/>
                    <a:p>
                      <a:r>
                        <a:rPr lang="en-IN" dirty="0" smtClean="0"/>
                        <a:t>Sr. No.</a:t>
                      </a:r>
                      <a:endParaRPr lang="en-IN" dirty="0"/>
                    </a:p>
                  </a:txBody>
                  <a:tcPr/>
                </a:tc>
                <a:tc>
                  <a:txBody>
                    <a:bodyPr/>
                    <a:lstStyle/>
                    <a:p>
                      <a:r>
                        <a:rPr lang="en-IN" dirty="0" smtClean="0"/>
                        <a:t>Activity</a:t>
                      </a:r>
                      <a:endParaRPr lang="en-IN" dirty="0"/>
                    </a:p>
                  </a:txBody>
                  <a:tcPr/>
                </a:tc>
                <a:tc>
                  <a:txBody>
                    <a:bodyPr/>
                    <a:lstStyle/>
                    <a:p>
                      <a:r>
                        <a:rPr lang="en-IN" dirty="0" smtClean="0"/>
                        <a:t>Duration for Activity</a:t>
                      </a:r>
                      <a:endParaRPr lang="en-IN" dirty="0"/>
                    </a:p>
                  </a:txBody>
                  <a:tcPr/>
                </a:tc>
                <a:extLst>
                  <a:ext uri="{0D108BD9-81ED-4DB2-BD59-A6C34878D82A}">
                    <a16:rowId xmlns:a16="http://schemas.microsoft.com/office/drawing/2014/main" xmlns="" val="3093371094"/>
                  </a:ext>
                </a:extLst>
              </a:tr>
              <a:tr h="370840">
                <a:tc>
                  <a:txBody>
                    <a:bodyPr/>
                    <a:lstStyle/>
                    <a:p>
                      <a:pPr algn="ctr"/>
                      <a:r>
                        <a:rPr lang="en-IN" dirty="0" smtClean="0"/>
                        <a:t>1.</a:t>
                      </a:r>
                      <a:endParaRPr lang="en-IN" dirty="0"/>
                    </a:p>
                  </a:txBody>
                  <a:tcP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Course </a:t>
                      </a:r>
                      <a:r>
                        <a:rPr lang="en-US" sz="1800" kern="1200" dirty="0">
                          <a:solidFill>
                            <a:schemeClr val="dk1"/>
                          </a:solidFill>
                          <a:latin typeface="+mn-lt"/>
                          <a:ea typeface="+mn-ea"/>
                          <a:cs typeface="+mn-cs"/>
                        </a:rPr>
                        <a:t>work</a:t>
                      </a:r>
                      <a:endParaRPr lang="en-IN" sz="1800" kern="1200" dirty="0">
                        <a:solidFill>
                          <a:schemeClr val="dk1"/>
                        </a:solidFill>
                        <a:latin typeface="+mn-lt"/>
                        <a:ea typeface="+mn-ea"/>
                        <a:cs typeface="+mn-cs"/>
                      </a:endParaRPr>
                    </a:p>
                  </a:txBody>
                  <a:tcPr marL="0" marR="0" marT="0" marB="0" anchor="ct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6 </a:t>
                      </a:r>
                      <a:r>
                        <a:rPr lang="en-US" sz="1800" kern="1200" dirty="0">
                          <a:solidFill>
                            <a:schemeClr val="dk1"/>
                          </a:solidFill>
                          <a:latin typeface="+mn-lt"/>
                          <a:ea typeface="+mn-ea"/>
                          <a:cs typeface="+mn-cs"/>
                        </a:rPr>
                        <a:t>Month</a:t>
                      </a:r>
                      <a:endParaRPr lang="en-IN" sz="1800" kern="120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xmlns="" val="216811832"/>
                  </a:ext>
                </a:extLst>
              </a:tr>
              <a:tr h="370840">
                <a:tc>
                  <a:txBody>
                    <a:bodyPr/>
                    <a:lstStyle/>
                    <a:p>
                      <a:pPr algn="ctr"/>
                      <a:r>
                        <a:rPr lang="en-IN" dirty="0" smtClean="0"/>
                        <a:t>2.</a:t>
                      </a:r>
                      <a:endParaRPr lang="en-IN" dirty="0"/>
                    </a:p>
                  </a:txBody>
                  <a:tcP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Collection </a:t>
                      </a:r>
                      <a:r>
                        <a:rPr lang="en-US" sz="1800" kern="1200" dirty="0">
                          <a:solidFill>
                            <a:schemeClr val="dk1"/>
                          </a:solidFill>
                          <a:latin typeface="+mn-lt"/>
                          <a:ea typeface="+mn-ea"/>
                          <a:cs typeface="+mn-cs"/>
                        </a:rPr>
                        <a:t>of Literature</a:t>
                      </a:r>
                      <a:endParaRPr lang="en-IN" sz="1800" kern="1200" dirty="0">
                        <a:solidFill>
                          <a:schemeClr val="dk1"/>
                        </a:solidFill>
                        <a:latin typeface="+mn-lt"/>
                        <a:ea typeface="+mn-ea"/>
                        <a:cs typeface="+mn-cs"/>
                      </a:endParaRPr>
                    </a:p>
                  </a:txBody>
                  <a:tcPr marL="0" marR="0" marT="0" marB="0" anchor="ct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3 </a:t>
                      </a:r>
                      <a:r>
                        <a:rPr lang="en-US" sz="1800" kern="1200" dirty="0">
                          <a:solidFill>
                            <a:schemeClr val="dk1"/>
                          </a:solidFill>
                          <a:latin typeface="+mn-lt"/>
                          <a:ea typeface="+mn-ea"/>
                          <a:cs typeface="+mn-cs"/>
                        </a:rPr>
                        <a:t>Month</a:t>
                      </a:r>
                      <a:endParaRPr lang="en-IN" sz="1800" kern="120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xmlns="" val="1527209656"/>
                  </a:ext>
                </a:extLst>
              </a:tr>
              <a:tr h="370840">
                <a:tc>
                  <a:txBody>
                    <a:bodyPr/>
                    <a:lstStyle/>
                    <a:p>
                      <a:pPr algn="ctr"/>
                      <a:r>
                        <a:rPr lang="en-IN" dirty="0" smtClean="0"/>
                        <a:t>3.</a:t>
                      </a:r>
                      <a:endParaRPr lang="en-IN" dirty="0"/>
                    </a:p>
                  </a:txBody>
                  <a:tcP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Literature </a:t>
                      </a:r>
                      <a:r>
                        <a:rPr lang="en-US" sz="1800" kern="1200" dirty="0">
                          <a:solidFill>
                            <a:schemeClr val="dk1"/>
                          </a:solidFill>
                          <a:latin typeface="+mn-lt"/>
                          <a:ea typeface="+mn-ea"/>
                          <a:cs typeface="+mn-cs"/>
                        </a:rPr>
                        <a:t>review</a:t>
                      </a:r>
                      <a:endParaRPr lang="en-IN" sz="1800" kern="1200" dirty="0">
                        <a:solidFill>
                          <a:schemeClr val="dk1"/>
                        </a:solidFill>
                        <a:latin typeface="+mn-lt"/>
                        <a:ea typeface="+mn-ea"/>
                        <a:cs typeface="+mn-cs"/>
                      </a:endParaRPr>
                    </a:p>
                  </a:txBody>
                  <a:tcPr marL="0" marR="0" marT="0" marB="0" anchor="ct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3 </a:t>
                      </a:r>
                      <a:r>
                        <a:rPr lang="en-US" sz="1800" kern="1200" dirty="0">
                          <a:solidFill>
                            <a:schemeClr val="dk1"/>
                          </a:solidFill>
                          <a:latin typeface="+mn-lt"/>
                          <a:ea typeface="+mn-ea"/>
                          <a:cs typeface="+mn-cs"/>
                        </a:rPr>
                        <a:t>Month</a:t>
                      </a:r>
                      <a:endParaRPr lang="en-IN" sz="1800" kern="120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xmlns="" val="1612152902"/>
                  </a:ext>
                </a:extLst>
              </a:tr>
              <a:tr h="370840">
                <a:tc>
                  <a:txBody>
                    <a:bodyPr/>
                    <a:lstStyle/>
                    <a:p>
                      <a:pPr algn="ctr"/>
                      <a:r>
                        <a:rPr lang="en-IN" dirty="0" smtClean="0"/>
                        <a:t>4.</a:t>
                      </a:r>
                      <a:endParaRPr lang="en-IN" dirty="0"/>
                    </a:p>
                  </a:txBody>
                  <a:tcP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Research </a:t>
                      </a:r>
                      <a:r>
                        <a:rPr lang="en-US" sz="1800" kern="1200" dirty="0">
                          <a:solidFill>
                            <a:schemeClr val="dk1"/>
                          </a:solidFill>
                          <a:latin typeface="+mn-lt"/>
                          <a:ea typeface="+mn-ea"/>
                          <a:cs typeface="+mn-cs"/>
                        </a:rPr>
                        <a:t>Gap Identification</a:t>
                      </a:r>
                      <a:endParaRPr lang="en-IN" sz="1800" kern="1200" dirty="0">
                        <a:solidFill>
                          <a:schemeClr val="dk1"/>
                        </a:solidFill>
                        <a:latin typeface="+mn-lt"/>
                        <a:ea typeface="+mn-ea"/>
                        <a:cs typeface="+mn-cs"/>
                      </a:endParaRPr>
                    </a:p>
                  </a:txBody>
                  <a:tcPr marL="0" marR="0" marT="0" marB="0" anchor="ct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1 </a:t>
                      </a:r>
                      <a:r>
                        <a:rPr lang="en-US" sz="1800" kern="1200" dirty="0">
                          <a:solidFill>
                            <a:schemeClr val="dk1"/>
                          </a:solidFill>
                          <a:latin typeface="+mn-lt"/>
                          <a:ea typeface="+mn-ea"/>
                          <a:cs typeface="+mn-cs"/>
                        </a:rPr>
                        <a:t>Month</a:t>
                      </a:r>
                      <a:endParaRPr lang="en-IN" sz="1800" kern="120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xmlns="" val="1435622571"/>
                  </a:ext>
                </a:extLst>
              </a:tr>
              <a:tr h="370840">
                <a:tc>
                  <a:txBody>
                    <a:bodyPr/>
                    <a:lstStyle/>
                    <a:p>
                      <a:pPr algn="ctr"/>
                      <a:r>
                        <a:rPr lang="en-IN" dirty="0" smtClean="0"/>
                        <a:t>5.</a:t>
                      </a:r>
                      <a:endParaRPr lang="en-IN" dirty="0"/>
                    </a:p>
                  </a:txBody>
                  <a:tcP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Objective </a:t>
                      </a:r>
                      <a:r>
                        <a:rPr lang="en-US" sz="1800" kern="1200" dirty="0">
                          <a:solidFill>
                            <a:schemeClr val="dk1"/>
                          </a:solidFill>
                          <a:latin typeface="+mn-lt"/>
                          <a:ea typeface="+mn-ea"/>
                          <a:cs typeface="+mn-cs"/>
                        </a:rPr>
                        <a:t>of research</a:t>
                      </a:r>
                      <a:endParaRPr lang="en-IN" sz="1800" kern="1200" dirty="0">
                        <a:solidFill>
                          <a:schemeClr val="dk1"/>
                        </a:solidFill>
                        <a:latin typeface="+mn-lt"/>
                        <a:ea typeface="+mn-ea"/>
                        <a:cs typeface="+mn-cs"/>
                      </a:endParaRPr>
                    </a:p>
                  </a:txBody>
                  <a:tcPr marL="0" marR="0" marT="0" marB="0" anchor="ct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1 </a:t>
                      </a:r>
                      <a:r>
                        <a:rPr lang="en-US" sz="1800" kern="1200" dirty="0">
                          <a:solidFill>
                            <a:schemeClr val="dk1"/>
                          </a:solidFill>
                          <a:latin typeface="+mn-lt"/>
                          <a:ea typeface="+mn-ea"/>
                          <a:cs typeface="+mn-cs"/>
                        </a:rPr>
                        <a:t>Month</a:t>
                      </a:r>
                      <a:endParaRPr lang="en-IN" sz="1800" kern="120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xmlns="" val="2252471636"/>
                  </a:ext>
                </a:extLst>
              </a:tr>
              <a:tr h="370840">
                <a:tc>
                  <a:txBody>
                    <a:bodyPr/>
                    <a:lstStyle/>
                    <a:p>
                      <a:pPr algn="ctr"/>
                      <a:r>
                        <a:rPr lang="en-IN" dirty="0" smtClean="0"/>
                        <a:t>6.</a:t>
                      </a:r>
                      <a:endParaRPr lang="en-IN" dirty="0"/>
                    </a:p>
                  </a:txBody>
                  <a:tcP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Research </a:t>
                      </a:r>
                      <a:r>
                        <a:rPr lang="en-US" sz="1800" kern="1200" dirty="0">
                          <a:solidFill>
                            <a:schemeClr val="dk1"/>
                          </a:solidFill>
                          <a:latin typeface="+mn-lt"/>
                          <a:ea typeface="+mn-ea"/>
                          <a:cs typeface="+mn-cs"/>
                        </a:rPr>
                        <a:t>plan</a:t>
                      </a:r>
                      <a:endParaRPr lang="en-IN" sz="1800" kern="1200" dirty="0">
                        <a:solidFill>
                          <a:schemeClr val="dk1"/>
                        </a:solidFill>
                        <a:latin typeface="+mn-lt"/>
                        <a:ea typeface="+mn-ea"/>
                        <a:cs typeface="+mn-cs"/>
                      </a:endParaRPr>
                    </a:p>
                  </a:txBody>
                  <a:tcPr marL="0" marR="0" marT="0" marB="0" anchor="ct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1 </a:t>
                      </a:r>
                      <a:r>
                        <a:rPr lang="en-US" sz="1800" kern="1200" dirty="0">
                          <a:solidFill>
                            <a:schemeClr val="dk1"/>
                          </a:solidFill>
                          <a:latin typeface="+mn-lt"/>
                          <a:ea typeface="+mn-ea"/>
                          <a:cs typeface="+mn-cs"/>
                        </a:rPr>
                        <a:t>Month</a:t>
                      </a:r>
                      <a:endParaRPr lang="en-IN" sz="1800" kern="120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xmlns="" val="3370420277"/>
                  </a:ext>
                </a:extLst>
              </a:tr>
              <a:tr h="370840">
                <a:tc>
                  <a:txBody>
                    <a:bodyPr/>
                    <a:lstStyle/>
                    <a:p>
                      <a:pPr algn="ctr"/>
                      <a:r>
                        <a:rPr lang="en-IN" dirty="0" smtClean="0"/>
                        <a:t>7.</a:t>
                      </a:r>
                      <a:endParaRPr lang="en-IN" dirty="0"/>
                    </a:p>
                  </a:txBody>
                  <a:tcP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Implementation</a:t>
                      </a:r>
                      <a:r>
                        <a:rPr lang="en-US" sz="1800" kern="1200" baseline="0" dirty="0" smtClean="0">
                          <a:solidFill>
                            <a:schemeClr val="dk1"/>
                          </a:solidFill>
                          <a:latin typeface="+mn-lt"/>
                          <a:ea typeface="+mn-ea"/>
                          <a:cs typeface="+mn-cs"/>
                        </a:rPr>
                        <a:t> </a:t>
                      </a:r>
                      <a:endParaRPr lang="en-IN" sz="1800" kern="1200" dirty="0">
                        <a:solidFill>
                          <a:schemeClr val="dk1"/>
                        </a:solidFill>
                        <a:latin typeface="+mn-lt"/>
                        <a:ea typeface="+mn-ea"/>
                        <a:cs typeface="+mn-cs"/>
                      </a:endParaRPr>
                    </a:p>
                  </a:txBody>
                  <a:tcPr marL="0" marR="0" marT="0" marB="0" anchor="ct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6 </a:t>
                      </a:r>
                      <a:r>
                        <a:rPr lang="en-US" sz="1800" kern="1200" dirty="0">
                          <a:solidFill>
                            <a:schemeClr val="dk1"/>
                          </a:solidFill>
                          <a:latin typeface="+mn-lt"/>
                          <a:ea typeface="+mn-ea"/>
                          <a:cs typeface="+mn-cs"/>
                        </a:rPr>
                        <a:t>Month</a:t>
                      </a:r>
                      <a:endParaRPr lang="en-IN" sz="1800" kern="120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xmlns="" val="3119519691"/>
                  </a:ext>
                </a:extLst>
              </a:tr>
              <a:tr h="370840">
                <a:tc>
                  <a:txBody>
                    <a:bodyPr/>
                    <a:lstStyle/>
                    <a:p>
                      <a:pPr algn="ctr"/>
                      <a:r>
                        <a:rPr lang="en-IN" dirty="0" smtClean="0"/>
                        <a:t>8.</a:t>
                      </a:r>
                      <a:endParaRPr lang="en-IN" dirty="0"/>
                    </a:p>
                  </a:txBody>
                  <a:tcP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Result </a:t>
                      </a:r>
                      <a:r>
                        <a:rPr lang="en-US" sz="1800" kern="1200" dirty="0">
                          <a:solidFill>
                            <a:schemeClr val="dk1"/>
                          </a:solidFill>
                          <a:latin typeface="+mn-lt"/>
                          <a:ea typeface="+mn-ea"/>
                          <a:cs typeface="+mn-cs"/>
                        </a:rPr>
                        <a:t>and data analysis</a:t>
                      </a:r>
                      <a:endParaRPr lang="en-IN" sz="1800" kern="1200" dirty="0">
                        <a:solidFill>
                          <a:schemeClr val="dk1"/>
                        </a:solidFill>
                        <a:latin typeface="+mn-lt"/>
                        <a:ea typeface="+mn-ea"/>
                        <a:cs typeface="+mn-cs"/>
                      </a:endParaRPr>
                    </a:p>
                  </a:txBody>
                  <a:tcPr marL="0" marR="0" marT="0" marB="0" anchor="ct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2 </a:t>
                      </a:r>
                      <a:r>
                        <a:rPr lang="en-US" sz="1800" kern="1200" dirty="0">
                          <a:solidFill>
                            <a:schemeClr val="dk1"/>
                          </a:solidFill>
                          <a:latin typeface="+mn-lt"/>
                          <a:ea typeface="+mn-ea"/>
                          <a:cs typeface="+mn-cs"/>
                        </a:rPr>
                        <a:t>Month</a:t>
                      </a:r>
                      <a:endParaRPr lang="en-IN" sz="1800" kern="120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xmlns="" val="1260274823"/>
                  </a:ext>
                </a:extLst>
              </a:tr>
              <a:tr h="370840">
                <a:tc>
                  <a:txBody>
                    <a:bodyPr/>
                    <a:lstStyle/>
                    <a:p>
                      <a:pPr algn="ctr"/>
                      <a:r>
                        <a:rPr lang="en-IN" dirty="0" smtClean="0"/>
                        <a:t>9.</a:t>
                      </a:r>
                      <a:endParaRPr lang="en-IN" dirty="0"/>
                    </a:p>
                  </a:txBody>
                  <a:tcP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Publication </a:t>
                      </a:r>
                      <a:r>
                        <a:rPr lang="en-US" sz="1800" kern="1200" dirty="0">
                          <a:solidFill>
                            <a:schemeClr val="dk1"/>
                          </a:solidFill>
                          <a:latin typeface="+mn-lt"/>
                          <a:ea typeface="+mn-ea"/>
                          <a:cs typeface="+mn-cs"/>
                        </a:rPr>
                        <a:t>of work</a:t>
                      </a:r>
                      <a:endParaRPr lang="en-IN" sz="1800" kern="1200" dirty="0">
                        <a:solidFill>
                          <a:schemeClr val="dk1"/>
                        </a:solidFill>
                        <a:latin typeface="+mn-lt"/>
                        <a:ea typeface="+mn-ea"/>
                        <a:cs typeface="+mn-cs"/>
                      </a:endParaRPr>
                    </a:p>
                  </a:txBody>
                  <a:tcPr marL="0" marR="0" marT="0" marB="0" anchor="ct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6 </a:t>
                      </a:r>
                      <a:r>
                        <a:rPr lang="en-US" sz="1800" kern="1200" dirty="0">
                          <a:solidFill>
                            <a:schemeClr val="dk1"/>
                          </a:solidFill>
                          <a:latin typeface="+mn-lt"/>
                          <a:ea typeface="+mn-ea"/>
                          <a:cs typeface="+mn-cs"/>
                        </a:rPr>
                        <a:t>Month</a:t>
                      </a:r>
                      <a:endParaRPr lang="en-IN" sz="1800" kern="120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xmlns="" val="650781477"/>
                  </a:ext>
                </a:extLst>
              </a:tr>
              <a:tr h="370840">
                <a:tc>
                  <a:txBody>
                    <a:bodyPr/>
                    <a:lstStyle/>
                    <a:p>
                      <a:pPr algn="ctr"/>
                      <a:r>
                        <a:rPr lang="en-IN" dirty="0" smtClean="0"/>
                        <a:t>10.</a:t>
                      </a:r>
                      <a:endParaRPr lang="en-IN" dirty="0"/>
                    </a:p>
                  </a:txBody>
                  <a:tcP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Thesis </a:t>
                      </a:r>
                      <a:r>
                        <a:rPr lang="en-US" sz="1800" kern="1200" dirty="0">
                          <a:solidFill>
                            <a:schemeClr val="dk1"/>
                          </a:solidFill>
                          <a:latin typeface="+mn-lt"/>
                          <a:ea typeface="+mn-ea"/>
                          <a:cs typeface="+mn-cs"/>
                        </a:rPr>
                        <a:t>writing and submission</a:t>
                      </a:r>
                      <a:endParaRPr lang="en-IN" sz="1800" kern="1200" dirty="0">
                        <a:solidFill>
                          <a:schemeClr val="dk1"/>
                        </a:solidFill>
                        <a:latin typeface="+mn-lt"/>
                        <a:ea typeface="+mn-ea"/>
                        <a:cs typeface="+mn-cs"/>
                      </a:endParaRPr>
                    </a:p>
                  </a:txBody>
                  <a:tcPr marL="0" marR="0" marT="0" marB="0" anchor="ctr"/>
                </a:tc>
                <a:tc>
                  <a:txBody>
                    <a:bodyPr/>
                    <a:lstStyle/>
                    <a:p>
                      <a:pPr marL="0" algn="l" defTabSz="914400" rtl="0" eaLnBrk="1" latinLnBrk="0" hangingPunct="1">
                        <a:lnSpc>
                          <a:spcPts val="1340"/>
                        </a:lnSpc>
                        <a:spcAft>
                          <a:spcPts val="0"/>
                        </a:spcAft>
                      </a:pPr>
                      <a:r>
                        <a:rPr lang="en-US" sz="1800" kern="1200" dirty="0" smtClean="0">
                          <a:solidFill>
                            <a:schemeClr val="dk1"/>
                          </a:solidFill>
                          <a:latin typeface="+mn-lt"/>
                          <a:ea typeface="+mn-ea"/>
                          <a:cs typeface="+mn-cs"/>
                        </a:rPr>
                        <a:t> 2 </a:t>
                      </a:r>
                      <a:r>
                        <a:rPr lang="en-US" sz="1800" kern="1200" dirty="0">
                          <a:solidFill>
                            <a:schemeClr val="dk1"/>
                          </a:solidFill>
                          <a:latin typeface="+mn-lt"/>
                          <a:ea typeface="+mn-ea"/>
                          <a:cs typeface="+mn-cs"/>
                        </a:rPr>
                        <a:t>Month</a:t>
                      </a:r>
                      <a:endParaRPr lang="en-IN" sz="1800" kern="1200" dirty="0">
                        <a:solidFill>
                          <a:schemeClr val="dk1"/>
                        </a:solidFill>
                        <a:latin typeface="+mn-lt"/>
                        <a:ea typeface="+mn-ea"/>
                        <a:cs typeface="+mn-cs"/>
                      </a:endParaRPr>
                    </a:p>
                  </a:txBody>
                  <a:tcPr marL="0" marR="0" marT="0" marB="0" anchor="ctr"/>
                </a:tc>
                <a:extLst>
                  <a:ext uri="{0D108BD9-81ED-4DB2-BD59-A6C34878D82A}">
                    <a16:rowId xmlns:a16="http://schemas.microsoft.com/office/drawing/2014/main" xmlns="" val="3105028329"/>
                  </a:ext>
                </a:extLst>
              </a:tr>
            </a:tbl>
          </a:graphicData>
        </a:graphic>
      </p:graphicFrame>
    </p:spTree>
    <p:extLst>
      <p:ext uri="{BB962C8B-B14F-4D97-AF65-F5344CB8AC3E}">
        <p14:creationId xmlns:p14="http://schemas.microsoft.com/office/powerpoint/2010/main" xmlns="" val="380588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DA682D-7AC5-48E0-993B-AB3F027355C3}"/>
              </a:ext>
            </a:extLst>
          </p:cNvPr>
          <p:cNvSpPr>
            <a:spLocks noGrp="1"/>
          </p:cNvSpPr>
          <p:nvPr>
            <p:ph type="title"/>
          </p:nvPr>
        </p:nvSpPr>
        <p:spPr>
          <a:xfrm>
            <a:off x="1097280" y="286603"/>
            <a:ext cx="10058400" cy="1450757"/>
          </a:xfrm>
        </p:spPr>
        <p:txBody>
          <a:bodyPr>
            <a:normAutofit/>
          </a:bodyPr>
          <a:lstStyle/>
          <a:p>
            <a:r>
              <a:rPr lang="en-US" dirty="0"/>
              <a:t>Conclusion</a:t>
            </a:r>
            <a:endParaRPr lang="en-IN" dirty="0"/>
          </a:p>
        </p:txBody>
      </p:sp>
      <p:sp>
        <p:nvSpPr>
          <p:cNvPr id="6"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1097280" y="1436914"/>
            <a:ext cx="10476411" cy="5120640"/>
          </a:xfrm>
        </p:spPr>
        <p:txBody>
          <a:bodyPr vert="horz" lIns="0" tIns="45720" rIns="0" bIns="45720" rtlCol="0">
            <a:normAutofit/>
          </a:bodyPr>
          <a:lstStyle/>
          <a:p>
            <a:pPr marL="0" indent="0">
              <a:buNone/>
            </a:pPr>
            <a:r>
              <a:rPr lang="en-US" dirty="0" smtClean="0">
                <a:latin typeface="+mj-lt"/>
              </a:rPr>
              <a:t> </a:t>
            </a:r>
          </a:p>
        </p:txBody>
      </p:sp>
      <p:sp>
        <p:nvSpPr>
          <p:cNvPr id="4" name="Content Placeholder 2"/>
          <p:cNvSpPr txBox="1">
            <a:spLocks/>
          </p:cNvSpPr>
          <p:nvPr/>
        </p:nvSpPr>
        <p:spPr>
          <a:xfrm>
            <a:off x="1511102" y="2269905"/>
            <a:ext cx="9644578" cy="3755104"/>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We aim to provide feature selection solution for Big RAW Data-set using  combine multi-strategy feature selection and grouped feature extraction .</a:t>
            </a:r>
          </a:p>
          <a:p>
            <a:r>
              <a:rPr lang="en-US" smtClean="0"/>
              <a:t>The proposed method incorporates the advantages of removing both irrelevant and redundant information of the data</a:t>
            </a:r>
          </a:p>
          <a:p>
            <a:r>
              <a:rPr lang="en-US" smtClean="0"/>
              <a:t>By using Spark we aim to provide fast clustering so that the time require to cluster RAWS dataset  will be reduce.</a:t>
            </a:r>
            <a:endParaRPr lang="en-US" dirty="0"/>
          </a:p>
        </p:txBody>
      </p:sp>
    </p:spTree>
    <p:extLst>
      <p:ext uri="{BB962C8B-B14F-4D97-AF65-F5344CB8AC3E}">
        <p14:creationId xmlns:p14="http://schemas.microsoft.com/office/powerpoint/2010/main" xmlns="" val="889503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DA682D-7AC5-48E0-993B-AB3F027355C3}"/>
              </a:ext>
            </a:extLst>
          </p:cNvPr>
          <p:cNvSpPr>
            <a:spLocks noGrp="1"/>
          </p:cNvSpPr>
          <p:nvPr>
            <p:ph type="title"/>
          </p:nvPr>
        </p:nvSpPr>
        <p:spPr>
          <a:xfrm>
            <a:off x="1097280" y="286603"/>
            <a:ext cx="10058400" cy="1450757"/>
          </a:xfrm>
        </p:spPr>
        <p:txBody>
          <a:bodyPr>
            <a:normAutofit/>
          </a:bodyPr>
          <a:lstStyle/>
          <a:p>
            <a:r>
              <a:rPr lang="en-US" dirty="0" smtClean="0"/>
              <a:t>References </a:t>
            </a:r>
            <a:endParaRPr lang="en-IN" dirty="0"/>
          </a:p>
        </p:txBody>
      </p:sp>
      <p:sp>
        <p:nvSpPr>
          <p:cNvPr id="6"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1097280" y="1737360"/>
            <a:ext cx="10476411" cy="5120640"/>
          </a:xfrm>
        </p:spPr>
        <p:txBody>
          <a:bodyPr vert="horz" lIns="0" tIns="45720" rIns="0" bIns="45720" rtlCol="0">
            <a:normAutofit fontScale="85000" lnSpcReduction="20000"/>
          </a:bodyPr>
          <a:lstStyle/>
          <a:p>
            <a:endParaRPr lang="en-US" dirty="0" smtClean="0"/>
          </a:p>
          <a:p>
            <a:r>
              <a:rPr lang="en-US" dirty="0" smtClean="0"/>
              <a:t>[</a:t>
            </a:r>
            <a:r>
              <a:rPr lang="en-US" dirty="0"/>
              <a:t>1] </a:t>
            </a:r>
            <a:r>
              <a:rPr lang="en-US" dirty="0" err="1" smtClean="0"/>
              <a:t>Mengmeng</a:t>
            </a:r>
            <a:r>
              <a:rPr lang="en-US" dirty="0" smtClean="0"/>
              <a:t> Li, </a:t>
            </a:r>
            <a:r>
              <a:rPr lang="en-US" dirty="0" err="1" smtClean="0"/>
              <a:t>Haofeng</a:t>
            </a:r>
            <a:r>
              <a:rPr lang="en-US" dirty="0" smtClean="0"/>
              <a:t> Wang , </a:t>
            </a:r>
            <a:r>
              <a:rPr lang="en-US" dirty="0" err="1" smtClean="0"/>
              <a:t>Lifang</a:t>
            </a:r>
            <a:r>
              <a:rPr lang="en-US" dirty="0" smtClean="0"/>
              <a:t> Yang” Fast hybrid dimensionality reduction method for classification based on feature selection and grouped feature </a:t>
            </a:r>
            <a:r>
              <a:rPr lang="en-US" dirty="0" smtClean="0"/>
              <a:t>extraction</a:t>
            </a:r>
            <a:r>
              <a:rPr lang="en-US" dirty="0" smtClean="0"/>
              <a:t>”, Research Gate </a:t>
            </a:r>
            <a:r>
              <a:rPr lang="en-US" dirty="0" smtClean="0"/>
              <a:t>2020</a:t>
            </a:r>
            <a:r>
              <a:rPr lang="en-US" dirty="0" smtClean="0"/>
              <a:t>. </a:t>
            </a:r>
          </a:p>
          <a:p>
            <a:r>
              <a:rPr lang="en-US" dirty="0" smtClean="0"/>
              <a:t>[2]Das</a:t>
            </a:r>
            <a:r>
              <a:rPr lang="en-US" dirty="0" smtClean="0"/>
              <a:t>, A. K., </a:t>
            </a:r>
            <a:r>
              <a:rPr lang="en-US" dirty="0" err="1" smtClean="0"/>
              <a:t>Sengupta</a:t>
            </a:r>
            <a:r>
              <a:rPr lang="en-US" dirty="0" smtClean="0"/>
              <a:t>, S., &amp; Bhattacharyya, S. (2018). A group incremental feature selection for classification using rough set theory based genetic algorithm. Applied Soft Computing, 65, 400- </a:t>
            </a:r>
            <a:r>
              <a:rPr lang="en-US" dirty="0" smtClean="0"/>
              <a:t>411.\</a:t>
            </a:r>
          </a:p>
          <a:p>
            <a:r>
              <a:rPr lang="en-US" dirty="0" smtClean="0"/>
              <a:t>[3]</a:t>
            </a:r>
            <a:r>
              <a:rPr lang="en-US" dirty="0" err="1" smtClean="0"/>
              <a:t>Choi</a:t>
            </a:r>
            <a:r>
              <a:rPr lang="en-US" dirty="0" smtClean="0"/>
              <a:t>, S., Shin, J. H., Lee, J., Sheridan, P., &amp; Lu, W. D. (2017). Experimental demonstration of feature extraction and dimensionality reduction using </a:t>
            </a:r>
            <a:r>
              <a:rPr lang="en-US" dirty="0" err="1" smtClean="0"/>
              <a:t>memristor</a:t>
            </a:r>
            <a:r>
              <a:rPr lang="en-US" dirty="0" smtClean="0"/>
              <a:t> networks. </a:t>
            </a:r>
            <a:r>
              <a:rPr lang="en-US" dirty="0" err="1" smtClean="0"/>
              <a:t>Nano</a:t>
            </a:r>
            <a:r>
              <a:rPr lang="en-US" dirty="0" smtClean="0"/>
              <a:t> Letters, 17, </a:t>
            </a:r>
            <a:r>
              <a:rPr lang="en-US" dirty="0" smtClean="0"/>
              <a:t>3113-3118</a:t>
            </a:r>
          </a:p>
          <a:p>
            <a:r>
              <a:rPr lang="en-US" dirty="0" smtClean="0"/>
              <a:t>[4] </a:t>
            </a:r>
            <a:r>
              <a:rPr lang="en-US" dirty="0" smtClean="0"/>
              <a:t>Wang, L., Wang, Y., &amp; Chang, Q. (2016). Feature selection methods for big data bioinformatics: A survey from the search perspective. Methods, 111, 21-31</a:t>
            </a:r>
            <a:r>
              <a:rPr lang="en-US" dirty="0" smtClean="0"/>
              <a:t>.</a:t>
            </a:r>
          </a:p>
          <a:p>
            <a:r>
              <a:rPr lang="en-US" dirty="0" smtClean="0"/>
              <a:t>[5]T.W</a:t>
            </a:r>
            <a:r>
              <a:rPr lang="en-US" dirty="0" smtClean="0"/>
              <a:t>. </a:t>
            </a:r>
            <a:r>
              <a:rPr lang="en-US" dirty="0" err="1" smtClean="0"/>
              <a:t>Rauber</a:t>
            </a:r>
            <a:r>
              <a:rPr lang="en-US" dirty="0" smtClean="0"/>
              <a:t>, F. de </a:t>
            </a:r>
            <a:r>
              <a:rPr lang="en-US" dirty="0" err="1" smtClean="0"/>
              <a:t>Assis</a:t>
            </a:r>
            <a:r>
              <a:rPr lang="en-US" dirty="0" smtClean="0"/>
              <a:t> </a:t>
            </a:r>
            <a:r>
              <a:rPr lang="en-US" dirty="0" err="1" smtClean="0"/>
              <a:t>Boldt</a:t>
            </a:r>
            <a:r>
              <a:rPr lang="en-US" dirty="0" smtClean="0"/>
              <a:t>, F.M. </a:t>
            </a:r>
            <a:r>
              <a:rPr lang="en-US" dirty="0" err="1" smtClean="0"/>
              <a:t>Varejão</a:t>
            </a:r>
            <a:r>
              <a:rPr lang="en-US" dirty="0" smtClean="0"/>
              <a:t>, Heterogeneous feature models and feature selection applied to bearing fault diagnosis, IEEE Transactions on Industrial Electronics 62 (2015) </a:t>
            </a:r>
            <a:r>
              <a:rPr lang="en-US" dirty="0" smtClean="0"/>
              <a:t>637-646</a:t>
            </a:r>
          </a:p>
          <a:p>
            <a:r>
              <a:rPr lang="en-US" dirty="0" smtClean="0"/>
              <a:t>[6] </a:t>
            </a:r>
            <a:r>
              <a:rPr lang="en-US" dirty="0" smtClean="0"/>
              <a:t>V. </a:t>
            </a:r>
            <a:r>
              <a:rPr lang="en-US" dirty="0" err="1" smtClean="0"/>
              <a:t>Bolón-Canedo</a:t>
            </a:r>
            <a:r>
              <a:rPr lang="en-US" dirty="0" smtClean="0"/>
              <a:t>, N. </a:t>
            </a:r>
            <a:r>
              <a:rPr lang="en-US" dirty="0" err="1" smtClean="0"/>
              <a:t>Sánchez-Maroño</a:t>
            </a:r>
            <a:r>
              <a:rPr lang="en-US" dirty="0" smtClean="0"/>
              <a:t>, A. Alonso-</a:t>
            </a:r>
            <a:r>
              <a:rPr lang="en-US" dirty="0" err="1" smtClean="0"/>
              <a:t>Betanzos</a:t>
            </a:r>
            <a:r>
              <a:rPr lang="en-US" dirty="0" smtClean="0"/>
              <a:t>, Recent advances and emerging challenges of feature selection in the context of big data, Knowledge-Based Systems 86 (2015) </a:t>
            </a:r>
            <a:r>
              <a:rPr lang="en-US" dirty="0" smtClean="0"/>
              <a:t>33-45</a:t>
            </a:r>
          </a:p>
          <a:p>
            <a:r>
              <a:rPr lang="en-US" dirty="0" smtClean="0"/>
              <a:t>[7] </a:t>
            </a:r>
            <a:r>
              <a:rPr lang="en-US" dirty="0" smtClean="0"/>
              <a:t>J.R. </a:t>
            </a:r>
            <a:r>
              <a:rPr lang="en-US" dirty="0" err="1" smtClean="0"/>
              <a:t>Vergara</a:t>
            </a:r>
            <a:r>
              <a:rPr lang="en-US" dirty="0" smtClean="0"/>
              <a:t>, P.A. </a:t>
            </a:r>
            <a:r>
              <a:rPr lang="en-US" dirty="0" err="1" smtClean="0"/>
              <a:t>Estévez</a:t>
            </a:r>
            <a:r>
              <a:rPr lang="en-US" dirty="0" smtClean="0"/>
              <a:t>, A review of feature selection methods based on mutual information, Neural computing and applications 24 (2014) 175-186</a:t>
            </a:r>
            <a:r>
              <a:rPr lang="en-US" dirty="0" smtClean="0"/>
              <a:t>.</a:t>
            </a:r>
          </a:p>
          <a:p>
            <a:pPr>
              <a:buNone/>
            </a:pPr>
            <a:r>
              <a:rPr lang="en-US" dirty="0" smtClean="0"/>
              <a:t>.</a:t>
            </a:r>
            <a:endParaRPr lang="en-IN" dirty="0"/>
          </a:p>
          <a:p>
            <a:pPr marL="0" indent="0">
              <a:buNone/>
            </a:pPr>
            <a:endParaRPr lang="en-US" dirty="0" smtClean="0">
              <a:latin typeface="+mj-lt"/>
            </a:endParaRPr>
          </a:p>
        </p:txBody>
      </p:sp>
      <p:sp>
        <p:nvSpPr>
          <p:cNvPr id="4" name="Content Placeholder 2"/>
          <p:cNvSpPr txBox="1">
            <a:spLocks/>
          </p:cNvSpPr>
          <p:nvPr/>
        </p:nvSpPr>
        <p:spPr>
          <a:xfrm>
            <a:off x="1511102" y="2269905"/>
            <a:ext cx="9644578" cy="3755104"/>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xmlns="" val="1934813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DA682D-7AC5-48E0-993B-AB3F027355C3}"/>
              </a:ext>
            </a:extLst>
          </p:cNvPr>
          <p:cNvSpPr>
            <a:spLocks noGrp="1"/>
          </p:cNvSpPr>
          <p:nvPr>
            <p:ph type="title"/>
          </p:nvPr>
        </p:nvSpPr>
        <p:spPr>
          <a:xfrm>
            <a:off x="1097280" y="286603"/>
            <a:ext cx="10058400" cy="1450757"/>
          </a:xfrm>
        </p:spPr>
        <p:txBody>
          <a:bodyPr>
            <a:normAutofit/>
          </a:bodyPr>
          <a:lstStyle/>
          <a:p>
            <a:r>
              <a:rPr lang="en-US" dirty="0" smtClean="0"/>
              <a:t>References </a:t>
            </a:r>
            <a:endParaRPr lang="en-IN" dirty="0"/>
          </a:p>
        </p:txBody>
      </p:sp>
      <p:sp>
        <p:nvSpPr>
          <p:cNvPr id="6"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1097280" y="1737360"/>
            <a:ext cx="10476411" cy="5120640"/>
          </a:xfrm>
        </p:spPr>
        <p:txBody>
          <a:bodyPr vert="horz" lIns="0" tIns="45720" rIns="0" bIns="45720" rtlCol="0">
            <a:normAutofit fontScale="92500" lnSpcReduction="20000"/>
          </a:bodyPr>
          <a:lstStyle/>
          <a:p>
            <a:r>
              <a:rPr lang="en-US" dirty="0" smtClean="0"/>
              <a:t>[7] </a:t>
            </a:r>
            <a:r>
              <a:rPr lang="en-US" dirty="0" err="1" smtClean="0"/>
              <a:t>Priyanka</a:t>
            </a:r>
            <a:r>
              <a:rPr lang="en-US" dirty="0" smtClean="0"/>
              <a:t> M G “Feature Subset Selection Algorithm over Multiple Dataset” Proceedings of IRF International Conference, Goa, 16th March-2014, ISBN: 978-93-82702-65-8</a:t>
            </a:r>
          </a:p>
          <a:p>
            <a:r>
              <a:rPr lang="en-US" dirty="0" smtClean="0"/>
              <a:t>[8] S. </a:t>
            </a:r>
            <a:r>
              <a:rPr lang="en-US" dirty="0" err="1" smtClean="0"/>
              <a:t>Alelyani</a:t>
            </a:r>
            <a:r>
              <a:rPr lang="en-US" dirty="0" smtClean="0"/>
              <a:t>, J. Tang, H. Liu, Feature Selection for Clustering: A Review, Data Clustering: Algorithms and Applications 29 (2013) </a:t>
            </a:r>
            <a:r>
              <a:rPr lang="en-US" dirty="0" smtClean="0"/>
              <a:t>110-121</a:t>
            </a:r>
          </a:p>
          <a:p>
            <a:r>
              <a:rPr lang="en-US" dirty="0" smtClean="0"/>
              <a:t>[9] Shang, W., Huang, H., Zhu, H., Lin, Y., </a:t>
            </a:r>
            <a:r>
              <a:rPr lang="en-US" dirty="0" err="1" smtClean="0"/>
              <a:t>Qu</a:t>
            </a:r>
            <a:r>
              <a:rPr lang="en-US" dirty="0" smtClean="0"/>
              <a:t>, Y., &amp; Wang, Z. (2007). A novel feature selection algorithm for text categorization. Expert Systems with Applications, 33, 1-5.</a:t>
            </a:r>
          </a:p>
          <a:p>
            <a:r>
              <a:rPr lang="en-US" dirty="0" smtClean="0"/>
              <a:t>[10] </a:t>
            </a:r>
            <a:r>
              <a:rPr lang="en-US" dirty="0" err="1" smtClean="0"/>
              <a:t>Peng</a:t>
            </a:r>
            <a:r>
              <a:rPr lang="en-US" dirty="0" smtClean="0"/>
              <a:t>, H., Long, F., &amp; Ding, C. (2005). Feature selection based on mutual information: Criteria of </a:t>
            </a:r>
            <a:r>
              <a:rPr lang="en-US" dirty="0" err="1" smtClean="0"/>
              <a:t>maxdependency</a:t>
            </a:r>
            <a:r>
              <a:rPr lang="en-US" dirty="0" smtClean="0"/>
              <a:t>, max-relevance, and min-redundancy. IEEE Transactions on Pattern Analysis and Machine Intelligence, 27, 1226-1238.</a:t>
            </a:r>
          </a:p>
          <a:p>
            <a:r>
              <a:rPr lang="en-US" dirty="0" smtClean="0"/>
              <a:t>[11] </a:t>
            </a:r>
            <a:r>
              <a:rPr lang="en-US" dirty="0" smtClean="0"/>
              <a:t>Lei Yu, </a:t>
            </a:r>
            <a:r>
              <a:rPr lang="en-US" dirty="0" err="1" smtClean="0"/>
              <a:t>Huan</a:t>
            </a:r>
            <a:r>
              <a:rPr lang="en-US" dirty="0" smtClean="0"/>
              <a:t> Liu,” Efficient Feature Selection via Analysis of Relevance and Redundancy” Journal of Machine Learning Research 5 (2004) 1205–1224 Submitted 1/04; Revised 5/04; Published 10/04. </a:t>
            </a:r>
            <a:endParaRPr lang="en-IN" dirty="0" smtClean="0"/>
          </a:p>
          <a:p>
            <a:r>
              <a:rPr lang="en-US" dirty="0" smtClean="0"/>
              <a:t>[12] </a:t>
            </a:r>
            <a:r>
              <a:rPr lang="en-US" dirty="0" err="1" smtClean="0"/>
              <a:t>Yanxia</a:t>
            </a:r>
            <a:r>
              <a:rPr lang="en-US" dirty="0" smtClean="0"/>
              <a:t> Zhang*a, Ali </a:t>
            </a:r>
            <a:r>
              <a:rPr lang="en-US" dirty="0" err="1" smtClean="0"/>
              <a:t>Luo</a:t>
            </a:r>
            <a:r>
              <a:rPr lang="en-US" dirty="0" smtClean="0"/>
              <a:t>*a, and </a:t>
            </a:r>
            <a:r>
              <a:rPr lang="en-US" dirty="0" err="1" smtClean="0"/>
              <a:t>Yongheng</a:t>
            </a:r>
            <a:r>
              <a:rPr lang="en-US" dirty="0" smtClean="0"/>
              <a:t> Zhao*a,” An automated classification algorithm for multi-wavelength data” National Astronomical </a:t>
            </a:r>
            <a:r>
              <a:rPr lang="en-US" dirty="0" smtClean="0"/>
              <a:t>Observatories(2004), </a:t>
            </a:r>
            <a:r>
              <a:rPr lang="en-US" dirty="0" smtClean="0"/>
              <a:t>Chinese Academy of Sciences, China</a:t>
            </a:r>
            <a:r>
              <a:rPr lang="en-US" dirty="0" smtClean="0"/>
              <a:t>.</a:t>
            </a:r>
          </a:p>
          <a:p>
            <a:r>
              <a:rPr lang="en-US" dirty="0" smtClean="0"/>
              <a:t>[</a:t>
            </a:r>
            <a:r>
              <a:rPr lang="en-US" dirty="0" smtClean="0"/>
              <a:t>13] </a:t>
            </a:r>
            <a:r>
              <a:rPr lang="en-US" dirty="0" smtClean="0"/>
              <a:t>N. </a:t>
            </a:r>
            <a:r>
              <a:rPr lang="en-US" dirty="0" err="1" smtClean="0"/>
              <a:t>Vasconcelos</a:t>
            </a:r>
            <a:r>
              <a:rPr lang="en-US" dirty="0" smtClean="0"/>
              <a:t>, Feature selection by maximum marginal diversity: optimality and implications for visual recognition, in: Proceedings of IEEE Computer Society Conference on Computer Vision and Pattern Recognition, 2003, pp. 762-769. </a:t>
            </a:r>
            <a:endParaRPr lang="en-US" dirty="0" smtClean="0"/>
          </a:p>
        </p:txBody>
      </p:sp>
      <p:sp>
        <p:nvSpPr>
          <p:cNvPr id="4" name="Content Placeholder 2"/>
          <p:cNvSpPr txBox="1">
            <a:spLocks/>
          </p:cNvSpPr>
          <p:nvPr/>
        </p:nvSpPr>
        <p:spPr>
          <a:xfrm>
            <a:off x="1511102" y="2269905"/>
            <a:ext cx="9644578" cy="3755104"/>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xmlns="" val="3770835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DA682D-7AC5-48E0-993B-AB3F027355C3}"/>
              </a:ext>
            </a:extLst>
          </p:cNvPr>
          <p:cNvSpPr>
            <a:spLocks noGrp="1"/>
          </p:cNvSpPr>
          <p:nvPr>
            <p:ph type="title"/>
          </p:nvPr>
        </p:nvSpPr>
        <p:spPr>
          <a:xfrm>
            <a:off x="1097280" y="286603"/>
            <a:ext cx="10058400" cy="1450757"/>
          </a:xfrm>
        </p:spPr>
        <p:txBody>
          <a:bodyPr>
            <a:normAutofit/>
          </a:bodyPr>
          <a:lstStyle/>
          <a:p>
            <a:r>
              <a:rPr lang="en-US" dirty="0" smtClean="0"/>
              <a:t>References </a:t>
            </a:r>
            <a:endParaRPr lang="en-IN" dirty="0"/>
          </a:p>
        </p:txBody>
      </p:sp>
      <p:sp>
        <p:nvSpPr>
          <p:cNvPr id="6"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1097280" y="1737360"/>
            <a:ext cx="10476411" cy="5120640"/>
          </a:xfrm>
        </p:spPr>
        <p:txBody>
          <a:bodyPr vert="horz" lIns="0" tIns="45720" rIns="0" bIns="45720" rtlCol="0">
            <a:normAutofit lnSpcReduction="10000"/>
          </a:bodyPr>
          <a:lstStyle/>
          <a:p>
            <a:r>
              <a:rPr lang="en-US" dirty="0" smtClean="0"/>
              <a:t>[14] </a:t>
            </a:r>
            <a:r>
              <a:rPr lang="en-US" dirty="0" err="1" smtClean="0"/>
              <a:t>Tenenbaum</a:t>
            </a:r>
            <a:r>
              <a:rPr lang="en-US" dirty="0" smtClean="0"/>
              <a:t>, J. B., Silva, V., &amp; Langford, J. C. (2000). A global geometric framework for nonlinear dimensionality reduction. Science, 290, 2319-2323.</a:t>
            </a:r>
          </a:p>
          <a:p>
            <a:r>
              <a:rPr lang="en-US" dirty="0" smtClean="0"/>
              <a:t>[15] </a:t>
            </a:r>
            <a:r>
              <a:rPr lang="en-US" dirty="0" err="1" smtClean="0"/>
              <a:t>Roweis</a:t>
            </a:r>
            <a:r>
              <a:rPr lang="en-US" dirty="0" smtClean="0"/>
              <a:t>, S. T., &amp; Saul, L. K. (2000). Nonlinear dimensionality reduction by locally linear embedding. Science, 290, 2323-2326</a:t>
            </a:r>
            <a:r>
              <a:rPr lang="en-US" dirty="0" smtClean="0"/>
              <a:t>.</a:t>
            </a:r>
          </a:p>
          <a:p>
            <a:r>
              <a:rPr lang="en-US" dirty="0" smtClean="0"/>
              <a:t>[16] </a:t>
            </a:r>
            <a:r>
              <a:rPr lang="en-US" dirty="0" smtClean="0"/>
              <a:t>A. </a:t>
            </a:r>
            <a:r>
              <a:rPr lang="en-US" dirty="0" err="1" smtClean="0"/>
              <a:t>Khotanzad</a:t>
            </a:r>
            <a:r>
              <a:rPr lang="en-US" dirty="0" smtClean="0"/>
              <a:t>, Y.H. Hong, Rotation invariant image recognition using features selected via a systematic method, Pattern Recognition 23 (1990) 1089-1101. </a:t>
            </a:r>
            <a:endParaRPr lang="en-IN" dirty="0" smtClean="0"/>
          </a:p>
          <a:p>
            <a:r>
              <a:rPr lang="en-US" dirty="0" smtClean="0"/>
              <a:t>[</a:t>
            </a:r>
            <a:r>
              <a:rPr lang="en-US" dirty="0" smtClean="0"/>
              <a:t>17] </a:t>
            </a:r>
            <a:r>
              <a:rPr lang="en-US" dirty="0" smtClean="0"/>
              <a:t>Quinlan, J. R. (1986). Induction of decision trees. Machine Learning, 1, 81-106.</a:t>
            </a:r>
            <a:endParaRPr lang="en-IN" dirty="0" smtClean="0"/>
          </a:p>
          <a:p>
            <a:r>
              <a:rPr lang="en-US" dirty="0" smtClean="0"/>
              <a:t>[</a:t>
            </a:r>
            <a:r>
              <a:rPr lang="en-US" dirty="0" smtClean="0"/>
              <a:t>18] </a:t>
            </a:r>
            <a:r>
              <a:rPr lang="en-US" dirty="0" err="1" smtClean="0"/>
              <a:t>Malina</a:t>
            </a:r>
            <a:r>
              <a:rPr lang="en-US" dirty="0" smtClean="0"/>
              <a:t>, W., (1981). On an extended fisher criterion for feature selection. IEEE Transactions on Pattern Analysis and Machine Intelligence, 3, 611-614</a:t>
            </a:r>
            <a:r>
              <a:rPr lang="en-US" dirty="0" smtClean="0"/>
              <a:t>.</a:t>
            </a:r>
            <a:endParaRPr lang="en-IN" dirty="0" smtClean="0"/>
          </a:p>
          <a:p>
            <a:r>
              <a:rPr lang="en-US" dirty="0" smtClean="0"/>
              <a:t>[</a:t>
            </a:r>
            <a:r>
              <a:rPr lang="en-US" dirty="0" smtClean="0"/>
              <a:t>19] </a:t>
            </a:r>
            <a:r>
              <a:rPr lang="en-US" dirty="0" err="1" smtClean="0"/>
              <a:t>Hotelling</a:t>
            </a:r>
            <a:r>
              <a:rPr lang="en-US" dirty="0" smtClean="0"/>
              <a:t>, H. (1933). Analysis of a complex of statistical variables into principal components. Journal of educational psychology, 24, 417-441.</a:t>
            </a:r>
            <a:endParaRPr lang="en-IN" dirty="0" smtClean="0"/>
          </a:p>
          <a:p>
            <a:r>
              <a:rPr lang="en-US" dirty="0" smtClean="0"/>
              <a:t>[20] </a:t>
            </a:r>
            <a:r>
              <a:rPr lang="en-US" dirty="0" err="1" smtClean="0"/>
              <a:t>Kruskal</a:t>
            </a:r>
            <a:r>
              <a:rPr lang="en-US" dirty="0" smtClean="0"/>
              <a:t>, J. B., &amp; Wish, M. (1978). Multidimensional scaling. Beverly Hills and London: Sage Publications.</a:t>
            </a:r>
          </a:p>
          <a:p>
            <a:endParaRPr lang="en-IN" dirty="0"/>
          </a:p>
        </p:txBody>
      </p:sp>
      <p:sp>
        <p:nvSpPr>
          <p:cNvPr id="4" name="Content Placeholder 2"/>
          <p:cNvSpPr txBox="1">
            <a:spLocks/>
          </p:cNvSpPr>
          <p:nvPr/>
        </p:nvSpPr>
        <p:spPr>
          <a:xfrm>
            <a:off x="1511102" y="2269905"/>
            <a:ext cx="9644578" cy="3755104"/>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xmlns="" val="3154045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10A5C30F-185D-413F-9005-B41DD0FA0924}"/>
              </a:ext>
            </a:extLst>
          </p:cNvPr>
          <p:cNvSpPr>
            <a:spLocks noGrp="1"/>
          </p:cNvSpPr>
          <p:nvPr>
            <p:ph type="title"/>
          </p:nvPr>
        </p:nvSpPr>
        <p:spPr/>
        <p:txBody>
          <a:bodyPr/>
          <a:lstStyle/>
          <a:p>
            <a:r>
              <a:rPr lang="en-US" dirty="0" smtClean="0"/>
              <a:t>Outline </a:t>
            </a:r>
            <a:endParaRPr lang="en-US" dirty="0"/>
          </a:p>
        </p:txBody>
      </p:sp>
      <p:sp>
        <p:nvSpPr>
          <p:cNvPr id="10" name="Content Placeholder 9">
            <a:extLst>
              <a:ext uri="{FF2B5EF4-FFF2-40B4-BE49-F238E27FC236}">
                <a16:creationId xmlns:a16="http://schemas.microsoft.com/office/drawing/2014/main" xmlns="" id="{40FC70B0-5D08-4BDC-852E-3FD7214DA9BD}"/>
              </a:ext>
            </a:extLst>
          </p:cNvPr>
          <p:cNvSpPr>
            <a:spLocks noGrp="1"/>
          </p:cNvSpPr>
          <p:nvPr>
            <p:ph idx="1"/>
          </p:nvPr>
        </p:nvSpPr>
        <p:spPr>
          <a:xfrm>
            <a:off x="5170447" y="149134"/>
            <a:ext cx="5186597" cy="5990409"/>
          </a:xfrm>
        </p:spPr>
        <p:txBody>
          <a:bodyPr numCol="1">
            <a:normAutofit/>
          </a:bodyPr>
          <a:lstStyle/>
          <a:p>
            <a:pPr>
              <a:spcBef>
                <a:spcPts val="0"/>
              </a:spcBef>
              <a:spcAft>
                <a:spcPts val="0"/>
              </a:spcAft>
              <a:buFont typeface="Wingdings" panose="05000000000000000000" pitchFamily="2" charset="2"/>
              <a:buChar char="Ø"/>
            </a:pPr>
            <a:r>
              <a:rPr lang="en-US" sz="2800" b="1" dirty="0" smtClean="0"/>
              <a:t>Introduction</a:t>
            </a:r>
          </a:p>
          <a:p>
            <a:pPr marL="0" indent="0">
              <a:spcBef>
                <a:spcPts val="0"/>
              </a:spcBef>
              <a:spcAft>
                <a:spcPts val="0"/>
              </a:spcAft>
              <a:buNone/>
            </a:pPr>
            <a:r>
              <a:rPr lang="en-US" sz="2800" b="1" dirty="0" smtClean="0"/>
              <a:t>    Aim</a:t>
            </a:r>
          </a:p>
          <a:p>
            <a:pPr marL="0" indent="0">
              <a:spcBef>
                <a:spcPts val="0"/>
              </a:spcBef>
              <a:spcAft>
                <a:spcPts val="0"/>
              </a:spcAft>
              <a:buNone/>
            </a:pPr>
            <a:r>
              <a:rPr lang="en-US" sz="2800" b="1" dirty="0"/>
              <a:t> </a:t>
            </a:r>
            <a:r>
              <a:rPr lang="en-US" sz="2800" b="1" dirty="0" smtClean="0"/>
              <a:t>   Objectives</a:t>
            </a:r>
          </a:p>
          <a:p>
            <a:pPr>
              <a:spcBef>
                <a:spcPts val="0"/>
              </a:spcBef>
              <a:spcAft>
                <a:spcPts val="0"/>
              </a:spcAft>
              <a:buFont typeface="Wingdings" panose="05000000000000000000" pitchFamily="2" charset="2"/>
              <a:buChar char="Ø"/>
            </a:pPr>
            <a:r>
              <a:rPr lang="en-US" sz="2800" b="1" dirty="0" smtClean="0"/>
              <a:t>Literature Survey</a:t>
            </a:r>
          </a:p>
          <a:p>
            <a:pPr>
              <a:spcBef>
                <a:spcPts val="0"/>
              </a:spcBef>
              <a:spcAft>
                <a:spcPts val="0"/>
              </a:spcAft>
              <a:buFont typeface="Wingdings" panose="05000000000000000000" pitchFamily="2" charset="2"/>
              <a:buChar char="Ø"/>
            </a:pPr>
            <a:r>
              <a:rPr lang="en-US" sz="2800" b="1" dirty="0" smtClean="0"/>
              <a:t>Research Gap</a:t>
            </a:r>
          </a:p>
          <a:p>
            <a:pPr>
              <a:spcBef>
                <a:spcPts val="0"/>
              </a:spcBef>
              <a:spcAft>
                <a:spcPts val="0"/>
              </a:spcAft>
              <a:buFont typeface="Wingdings" panose="05000000000000000000" pitchFamily="2" charset="2"/>
              <a:buChar char="Ø"/>
            </a:pPr>
            <a:r>
              <a:rPr lang="en-US" sz="2800" b="1" dirty="0" smtClean="0"/>
              <a:t>Problem Definition</a:t>
            </a:r>
          </a:p>
          <a:p>
            <a:pPr>
              <a:spcBef>
                <a:spcPts val="0"/>
              </a:spcBef>
              <a:spcAft>
                <a:spcPts val="0"/>
              </a:spcAft>
              <a:buFont typeface="Wingdings" panose="05000000000000000000" pitchFamily="2" charset="2"/>
              <a:buChar char="Ø"/>
            </a:pPr>
            <a:r>
              <a:rPr lang="en-US" sz="2800" b="1" dirty="0" smtClean="0"/>
              <a:t>Research Methodology</a:t>
            </a:r>
          </a:p>
          <a:p>
            <a:pPr>
              <a:spcBef>
                <a:spcPts val="0"/>
              </a:spcBef>
              <a:spcAft>
                <a:spcPts val="0"/>
              </a:spcAft>
              <a:buFont typeface="Wingdings" panose="05000000000000000000" pitchFamily="2" charset="2"/>
              <a:buChar char="Ø"/>
            </a:pPr>
            <a:r>
              <a:rPr lang="en-US" sz="2800" b="1" dirty="0" smtClean="0"/>
              <a:t>Action Plan</a:t>
            </a:r>
            <a:endParaRPr lang="en-US" sz="2800" b="1" dirty="0"/>
          </a:p>
          <a:p>
            <a:pPr>
              <a:spcBef>
                <a:spcPts val="0"/>
              </a:spcBef>
              <a:spcAft>
                <a:spcPts val="0"/>
              </a:spcAft>
              <a:buFont typeface="Wingdings" panose="05000000000000000000" pitchFamily="2" charset="2"/>
              <a:buChar char="Ø"/>
            </a:pPr>
            <a:r>
              <a:rPr lang="en-US" sz="2800" b="1" dirty="0" smtClean="0"/>
              <a:t>Conclusion</a:t>
            </a:r>
            <a:endParaRPr lang="en-US" sz="2800" b="1" dirty="0"/>
          </a:p>
          <a:p>
            <a:pPr>
              <a:spcBef>
                <a:spcPts val="0"/>
              </a:spcBef>
              <a:spcAft>
                <a:spcPts val="0"/>
              </a:spcAft>
              <a:buFont typeface="Wingdings" panose="05000000000000000000" pitchFamily="2" charset="2"/>
              <a:buChar char="Ø"/>
            </a:pPr>
            <a:r>
              <a:rPr lang="en-US" sz="2800" b="1" dirty="0" smtClean="0"/>
              <a:t>References</a:t>
            </a:r>
            <a:endParaRPr lang="en-US" sz="2800" b="1" dirty="0"/>
          </a:p>
          <a:p>
            <a:pPr marL="533400" indent="0">
              <a:spcBef>
                <a:spcPts val="0"/>
              </a:spcBef>
              <a:spcAft>
                <a:spcPts val="0"/>
              </a:spcAft>
              <a:buNone/>
            </a:pPr>
            <a:endParaRPr lang="en-US" sz="1600" dirty="0">
              <a:latin typeface="+mj-lt"/>
            </a:endParaRPr>
          </a:p>
          <a:p>
            <a:pPr marL="533400" indent="0">
              <a:spcBef>
                <a:spcPts val="0"/>
              </a:spcBef>
              <a:spcAft>
                <a:spcPts val="0"/>
              </a:spcAft>
              <a:buNone/>
            </a:pPr>
            <a:endParaRPr lang="en-US" sz="1600" dirty="0">
              <a:latin typeface="+mj-lt"/>
            </a:endParaRPr>
          </a:p>
        </p:txBody>
      </p:sp>
    </p:spTree>
    <p:extLst>
      <p:ext uri="{BB962C8B-B14F-4D97-AF65-F5344CB8AC3E}">
        <p14:creationId xmlns:p14="http://schemas.microsoft.com/office/powerpoint/2010/main" xmlns="" val="2667318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xmlns=""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FBDCECDC-EEE3-4128-AA5E-82A8C08796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xmlns=""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xmlns="" id="{4260EDE0-989C-4E16-AF94-F652294D82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xmlns=""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xmlns="" val="4127971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91097BE-A044-49F5-B5CA-AE183B956585}"/>
              </a:ext>
            </a:extLst>
          </p:cNvPr>
          <p:cNvSpPr>
            <a:spLocks noGrp="1"/>
          </p:cNvSpPr>
          <p:nvPr>
            <p:ph type="title"/>
          </p:nvPr>
        </p:nvSpPr>
        <p:spPr/>
        <p:txBody>
          <a:bodyPr/>
          <a:lstStyle/>
          <a:p>
            <a:r>
              <a:rPr lang="en-US" dirty="0" smtClean="0"/>
              <a:t>Introduction </a:t>
            </a:r>
            <a:endParaRPr lang="en-US" dirty="0"/>
          </a:p>
        </p:txBody>
      </p:sp>
      <p:sp>
        <p:nvSpPr>
          <p:cNvPr id="8" name="Content Placeholder 7">
            <a:extLst>
              <a:ext uri="{FF2B5EF4-FFF2-40B4-BE49-F238E27FC236}">
                <a16:creationId xmlns:a16="http://schemas.microsoft.com/office/drawing/2014/main" xmlns="" id="{411E9392-71EA-4293-909F-1FE7DD38E31D}"/>
              </a:ext>
            </a:extLst>
          </p:cNvPr>
          <p:cNvSpPr>
            <a:spLocks noGrp="1"/>
          </p:cNvSpPr>
          <p:nvPr>
            <p:ph idx="1"/>
          </p:nvPr>
        </p:nvSpPr>
        <p:spPr>
          <a:xfrm>
            <a:off x="5817651" y="152944"/>
            <a:ext cx="6150412" cy="6361612"/>
          </a:xfrm>
        </p:spPr>
        <p:txBody>
          <a:bodyPr>
            <a:normAutofit fontScale="92500" lnSpcReduction="20000"/>
          </a:bodyPr>
          <a:lstStyle/>
          <a:p>
            <a:pPr algn="just"/>
            <a:r>
              <a:rPr lang="en-US" dirty="0"/>
              <a:t>High-dimensional data analysis is a challenge for researchers and engineers in the fields of machine learning and data mining. </a:t>
            </a:r>
          </a:p>
          <a:p>
            <a:pPr algn="just"/>
            <a:r>
              <a:rPr lang="en-US" dirty="0"/>
              <a:t>Feature selection provides an effective way to solve this problem by removing irrelevant and redundant data, which can reduce computation time, improve learning accuracy, and facilitate a better understanding for the learning model or data</a:t>
            </a:r>
          </a:p>
          <a:p>
            <a:pPr algn="just"/>
            <a:r>
              <a:rPr lang="en-US" dirty="0" smtClean="0"/>
              <a:t>We </a:t>
            </a:r>
            <a:r>
              <a:rPr lang="en-US" dirty="0"/>
              <a:t>combine multi-strategy feature selection and grouped feature extraction and propose a novel fast hybrid dimension reduction method, incorporating their advantages of removing irrelevant and redundant information</a:t>
            </a:r>
          </a:p>
          <a:p>
            <a:pPr algn="just"/>
            <a:r>
              <a:rPr lang="en-US" dirty="0"/>
              <a:t>Principal Component Analysis (PCA) based feature extraction is carried out to remove redundant information.</a:t>
            </a:r>
          </a:p>
          <a:p>
            <a:pPr algn="just"/>
            <a:r>
              <a:rPr lang="en-US" dirty="0"/>
              <a:t>The runtime results of different methods show that the proposed hybrid dimension reduction method </a:t>
            </a:r>
            <a:r>
              <a:rPr lang="en-US" dirty="0" smtClean="0"/>
              <a:t>is </a:t>
            </a:r>
            <a:r>
              <a:rPr lang="en-US" dirty="0"/>
              <a:t>consistently much faster and show better feature extraction </a:t>
            </a:r>
            <a:r>
              <a:rPr lang="en-US" dirty="0" smtClean="0"/>
              <a:t>results.</a:t>
            </a:r>
            <a:endParaRPr lang="en-US" dirty="0"/>
          </a:p>
        </p:txBody>
      </p:sp>
      <p:grpSp>
        <p:nvGrpSpPr>
          <p:cNvPr id="10" name="Group 9" descr="Info">
            <a:extLst>
              <a:ext uri="{FF2B5EF4-FFF2-40B4-BE49-F238E27FC236}">
                <a16:creationId xmlns:a16="http://schemas.microsoft.com/office/drawing/2014/main" xmlns=""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xmlns=""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xmlns=""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xmlns=""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
        <p:nvSpPr>
          <p:cNvPr id="2" name="Rectangle 1"/>
          <p:cNvSpPr/>
          <p:nvPr/>
        </p:nvSpPr>
        <p:spPr>
          <a:xfrm>
            <a:off x="4457794" y="2403066"/>
            <a:ext cx="1162594" cy="1058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056707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416A0E3C-60E6-4F39-BC55-5F7C224E1F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xmlns=""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xmlns="" id="{990D0034-F768-41E7-85D4-F38C4DE857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xmlns="" id="{8146B020-2B12-4533-AB98-A078339B314A}"/>
              </a:ext>
            </a:extLst>
          </p:cNvPr>
          <p:cNvSpPr>
            <a:spLocks noGrp="1"/>
          </p:cNvSpPr>
          <p:nvPr>
            <p:ph type="title"/>
          </p:nvPr>
        </p:nvSpPr>
        <p:spPr>
          <a:xfrm>
            <a:off x="437888" y="1235301"/>
            <a:ext cx="5068952" cy="1223652"/>
          </a:xfrm>
        </p:spPr>
        <p:txBody>
          <a:bodyPr vert="horz" lIns="91440" tIns="45720" rIns="91440" bIns="45720" rtlCol="0" anchor="b">
            <a:normAutofit/>
          </a:bodyPr>
          <a:lstStyle/>
          <a:p>
            <a:pPr algn="ctr"/>
            <a:r>
              <a:rPr lang="en-US" sz="4800" dirty="0" smtClean="0">
                <a:solidFill>
                  <a:schemeClr val="tx1"/>
                </a:solidFill>
              </a:rPr>
              <a:t>Aim</a:t>
            </a:r>
            <a:endParaRPr lang="en-US" sz="4800" dirty="0">
              <a:solidFill>
                <a:schemeClr val="tx1"/>
              </a:solidFill>
            </a:endParaRPr>
          </a:p>
        </p:txBody>
      </p:sp>
      <p:cxnSp>
        <p:nvCxnSpPr>
          <p:cNvPr id="31" name="Straight Connector 30">
            <a:extLst>
              <a:ext uri="{FF2B5EF4-FFF2-40B4-BE49-F238E27FC236}">
                <a16:creationId xmlns:a16="http://schemas.microsoft.com/office/drawing/2014/main" xmlns="" id="{5A0A5CF6-407C-4691-8122-49DF69D0020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176628" y="2830042"/>
            <a:ext cx="6132732" cy="4067145"/>
          </a:xfrm>
        </p:spPr>
        <p:txBody>
          <a:bodyPr vert="horz" lIns="0" tIns="45720" rIns="0" bIns="45720" rtlCol="0">
            <a:normAutofit/>
          </a:bodyPr>
          <a:lstStyle/>
          <a:p>
            <a:pPr algn="just"/>
            <a:r>
              <a:rPr lang="en-US" dirty="0" smtClean="0"/>
              <a:t>To provide high dimensional data analysis on Big Data by hybrid feature extraction algorithm. </a:t>
            </a:r>
            <a:r>
              <a:rPr lang="en-US" dirty="0" smtClean="0"/>
              <a:t>a</a:t>
            </a:r>
            <a:r>
              <a:rPr lang="en-US" dirty="0" smtClean="0"/>
              <a:t>nd </a:t>
            </a:r>
            <a:r>
              <a:rPr lang="en-US" dirty="0" smtClean="0"/>
              <a:t>provide excellent </a:t>
            </a:r>
            <a:r>
              <a:rPr lang="en-US" dirty="0" smtClean="0"/>
              <a:t>efficiency and competitive classification performance compared with the contrastive methods</a:t>
            </a:r>
            <a:endParaRPr lang="en-US" dirty="0" smtClean="0"/>
          </a:p>
          <a:p>
            <a:pPr algn="just"/>
            <a:endParaRPr lang="en-IN" dirty="0"/>
          </a:p>
          <a:p>
            <a:endParaRPr lang="en-IN" dirty="0"/>
          </a:p>
          <a:p>
            <a:endParaRPr lang="en-IN" dirty="0"/>
          </a:p>
        </p:txBody>
      </p:sp>
      <p:pic>
        <p:nvPicPr>
          <p:cNvPr id="9" name="Picture Placeholder 8" descr="A picture containing object that represents mission, goal&#10;">
            <a:extLst>
              <a:ext uri="{FF2B5EF4-FFF2-40B4-BE49-F238E27FC236}">
                <a16:creationId xmlns:a16="http://schemas.microsoft.com/office/drawing/2014/main" xmlns="" id="{8CFBDF6E-78AD-4FBA-9B07-1F98608A8B2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xmlns=""/>
              </a:ext>
            </a:extLst>
          </a:blip>
          <a:srcRect t="30701" r="2" b="2295"/>
          <a:stretch/>
        </p:blipFill>
        <p:spPr>
          <a:xfrm>
            <a:off x="6424926" y="10"/>
            <a:ext cx="5767073" cy="6857990"/>
          </a:xfrm>
          <a:prstGeom prst="rect">
            <a:avLst/>
          </a:prstGeom>
        </p:spPr>
      </p:pic>
      <p:cxnSp>
        <p:nvCxnSpPr>
          <p:cNvPr id="3" name="Straight Connector 2"/>
          <p:cNvCxnSpPr/>
          <p:nvPr/>
        </p:nvCxnSpPr>
        <p:spPr>
          <a:xfrm>
            <a:off x="3425567" y="2633962"/>
            <a:ext cx="1799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93224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416A0E3C-60E6-4F39-BC55-5F7C224E1F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xmlns=""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xmlns="" id="{990D0034-F768-41E7-85D4-F38C4DE857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xmlns="" id="{8146B020-2B12-4533-AB98-A078339B314A}"/>
              </a:ext>
            </a:extLst>
          </p:cNvPr>
          <p:cNvSpPr>
            <a:spLocks noGrp="1"/>
          </p:cNvSpPr>
          <p:nvPr>
            <p:ph type="title"/>
          </p:nvPr>
        </p:nvSpPr>
        <p:spPr>
          <a:xfrm>
            <a:off x="437888" y="1235301"/>
            <a:ext cx="5068952" cy="1223652"/>
          </a:xfrm>
        </p:spPr>
        <p:txBody>
          <a:bodyPr vert="horz" lIns="91440" tIns="45720" rIns="91440" bIns="45720" rtlCol="0" anchor="b">
            <a:normAutofit/>
          </a:bodyPr>
          <a:lstStyle/>
          <a:p>
            <a:pPr algn="ctr"/>
            <a:r>
              <a:rPr lang="en-US" sz="4800" dirty="0" smtClean="0">
                <a:solidFill>
                  <a:schemeClr val="tx1"/>
                </a:solidFill>
              </a:rPr>
              <a:t>Objectives </a:t>
            </a:r>
            <a:endParaRPr lang="en-US" sz="4800" dirty="0">
              <a:solidFill>
                <a:schemeClr val="tx1"/>
              </a:solidFill>
            </a:endParaRPr>
          </a:p>
        </p:txBody>
      </p:sp>
      <p:cxnSp>
        <p:nvCxnSpPr>
          <p:cNvPr id="31" name="Straight Connector 30">
            <a:extLst>
              <a:ext uri="{FF2B5EF4-FFF2-40B4-BE49-F238E27FC236}">
                <a16:creationId xmlns:a16="http://schemas.microsoft.com/office/drawing/2014/main" xmlns="" id="{5A0A5CF6-407C-4691-8122-49DF69D0020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xmlns="" id="{F3D22D53-586E-4F80-B549-03B4A942D854}"/>
              </a:ext>
            </a:extLst>
          </p:cNvPr>
          <p:cNvSpPr>
            <a:spLocks noGrp="1"/>
          </p:cNvSpPr>
          <p:nvPr>
            <p:ph idx="1"/>
          </p:nvPr>
        </p:nvSpPr>
        <p:spPr>
          <a:xfrm>
            <a:off x="176628" y="2830042"/>
            <a:ext cx="6080481" cy="4067145"/>
          </a:xfrm>
        </p:spPr>
        <p:txBody>
          <a:bodyPr vert="horz" lIns="0" tIns="45720" rIns="0" bIns="45720" rtlCol="0">
            <a:normAutofit fontScale="92500"/>
          </a:bodyPr>
          <a:lstStyle/>
          <a:p>
            <a:pPr algn="just"/>
            <a:r>
              <a:rPr lang="en-US" dirty="0" smtClean="0"/>
              <a:t>1.To avoid </a:t>
            </a:r>
            <a:r>
              <a:rPr lang="en-US" dirty="0" err="1" smtClean="0"/>
              <a:t>overfitting</a:t>
            </a:r>
            <a:r>
              <a:rPr lang="en-US" dirty="0" smtClean="0"/>
              <a:t> the data in order to make further analysis </a:t>
            </a:r>
            <a:r>
              <a:rPr lang="en-US" dirty="0" smtClean="0"/>
              <a:t>possible</a:t>
            </a:r>
            <a:r>
              <a:rPr lang="en-US" dirty="0" smtClean="0"/>
              <a:t> </a:t>
            </a:r>
            <a:r>
              <a:rPr lang="en-US" dirty="0" smtClean="0"/>
              <a:t>in </a:t>
            </a:r>
            <a:r>
              <a:rPr lang="en-US" dirty="0" smtClean="0"/>
              <a:t>feature subset selection and feature extraction methods </a:t>
            </a:r>
          </a:p>
          <a:p>
            <a:pPr algn="just"/>
            <a:r>
              <a:rPr lang="en-US" dirty="0" smtClean="0"/>
              <a:t>2.Improving </a:t>
            </a:r>
            <a:r>
              <a:rPr lang="en-US" dirty="0" smtClean="0"/>
              <a:t>the classification accuracy by removing both irrelevant and redundant information of the data.</a:t>
            </a:r>
            <a:endParaRPr lang="en-US" dirty="0" smtClean="0"/>
          </a:p>
          <a:p>
            <a:pPr algn="just"/>
            <a:r>
              <a:rPr lang="en-US" dirty="0" smtClean="0"/>
              <a:t>3.Demonstrate </a:t>
            </a:r>
            <a:r>
              <a:rPr lang="en-US" dirty="0"/>
              <a:t>that standard FS methods can be designed in these Big Data platforms and still can prove to be useful when dealing with big datasets, boosting both performance and </a:t>
            </a:r>
            <a:r>
              <a:rPr lang="en-US" dirty="0" smtClean="0"/>
              <a:t>accuracy.</a:t>
            </a:r>
            <a:endParaRPr lang="en-IN" dirty="0"/>
          </a:p>
        </p:txBody>
      </p:sp>
      <p:pic>
        <p:nvPicPr>
          <p:cNvPr id="9" name="Picture Placeholder 8" descr="A picture containing object that represents mission, goal&#10;">
            <a:extLst>
              <a:ext uri="{FF2B5EF4-FFF2-40B4-BE49-F238E27FC236}">
                <a16:creationId xmlns:a16="http://schemas.microsoft.com/office/drawing/2014/main" xmlns="" id="{8CFBDF6E-78AD-4FBA-9B07-1F98608A8B2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xmlns=""/>
              </a:ext>
            </a:extLst>
          </a:blip>
          <a:srcRect t="30701" r="2" b="2295"/>
          <a:stretch/>
        </p:blipFill>
        <p:spPr>
          <a:xfrm>
            <a:off x="6424926" y="10"/>
            <a:ext cx="5767073" cy="6857990"/>
          </a:xfrm>
          <a:prstGeom prst="rect">
            <a:avLst/>
          </a:prstGeom>
        </p:spPr>
      </p:pic>
      <p:cxnSp>
        <p:nvCxnSpPr>
          <p:cNvPr id="3" name="Straight Connector 2"/>
          <p:cNvCxnSpPr/>
          <p:nvPr/>
        </p:nvCxnSpPr>
        <p:spPr>
          <a:xfrm>
            <a:off x="3425567" y="2633962"/>
            <a:ext cx="1799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25999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E09A200-4838-4284-BD1E-19701CABB5FE}"/>
              </a:ext>
            </a:extLst>
          </p:cNvPr>
          <p:cNvSpPr>
            <a:spLocks noGrp="1"/>
          </p:cNvSpPr>
          <p:nvPr>
            <p:ph type="title"/>
          </p:nvPr>
        </p:nvSpPr>
        <p:spPr>
          <a:xfrm>
            <a:off x="1097280" y="286603"/>
            <a:ext cx="10058400" cy="771487"/>
          </a:xfrm>
        </p:spPr>
        <p:txBody>
          <a:bodyPr>
            <a:normAutofit/>
          </a:bodyPr>
          <a:lstStyle/>
          <a:p>
            <a:pPr>
              <a:spcBef>
                <a:spcPts val="0"/>
              </a:spcBef>
            </a:pPr>
            <a:r>
              <a:rPr lang="en-US" dirty="0"/>
              <a:t>Literature Survey</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xmlns="" val="2376216517"/>
              </p:ext>
            </p:extLst>
          </p:nvPr>
        </p:nvGraphicFramePr>
        <p:xfrm>
          <a:off x="1097280" y="1005840"/>
          <a:ext cx="10920550" cy="5557314"/>
        </p:xfrm>
        <a:graphic>
          <a:graphicData uri="http://schemas.openxmlformats.org/drawingml/2006/table">
            <a:tbl>
              <a:tblPr firstRow="1" bandRow="1">
                <a:tableStyleId>{5C22544A-7EE6-4342-B048-85BDC9FD1C3A}</a:tableStyleId>
              </a:tblPr>
              <a:tblGrid>
                <a:gridCol w="509291">
                  <a:extLst>
                    <a:ext uri="{9D8B030D-6E8A-4147-A177-3AD203B41FA5}">
                      <a16:colId xmlns:a16="http://schemas.microsoft.com/office/drawing/2014/main" xmlns="" val="4139097274"/>
                    </a:ext>
                  </a:extLst>
                </a:gridCol>
                <a:gridCol w="2999668">
                  <a:extLst>
                    <a:ext uri="{9D8B030D-6E8A-4147-A177-3AD203B41FA5}">
                      <a16:colId xmlns:a16="http://schemas.microsoft.com/office/drawing/2014/main" xmlns="" val="1042656401"/>
                    </a:ext>
                  </a:extLst>
                </a:gridCol>
                <a:gridCol w="2160321">
                  <a:extLst>
                    <a:ext uri="{9D8B030D-6E8A-4147-A177-3AD203B41FA5}">
                      <a16:colId xmlns:a16="http://schemas.microsoft.com/office/drawing/2014/main" xmlns="" val="744773211"/>
                    </a:ext>
                  </a:extLst>
                </a:gridCol>
                <a:gridCol w="1920240">
                  <a:extLst>
                    <a:ext uri="{9D8B030D-6E8A-4147-A177-3AD203B41FA5}">
                      <a16:colId xmlns:a16="http://schemas.microsoft.com/office/drawing/2014/main" xmlns="" val="3156675321"/>
                    </a:ext>
                  </a:extLst>
                </a:gridCol>
                <a:gridCol w="3331030">
                  <a:extLst>
                    <a:ext uri="{9D8B030D-6E8A-4147-A177-3AD203B41FA5}">
                      <a16:colId xmlns:a16="http://schemas.microsoft.com/office/drawing/2014/main" xmlns="" val="2785141743"/>
                    </a:ext>
                  </a:extLst>
                </a:gridCol>
              </a:tblGrid>
              <a:tr h="679269">
                <a:tc>
                  <a:txBody>
                    <a:bodyPr/>
                    <a:lstStyle/>
                    <a:p>
                      <a:r>
                        <a:rPr lang="en-US" sz="1400" i="0" dirty="0" smtClean="0">
                          <a:latin typeface="Times New Roman" pitchFamily="18" charset="0"/>
                          <a:cs typeface="Times New Roman" pitchFamily="18" charset="0"/>
                        </a:rPr>
                        <a:t>Sr. No.</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Title</a:t>
                      </a:r>
                      <a:r>
                        <a:rPr lang="en-US" sz="1400" i="0" baseline="0" dirty="0" smtClean="0">
                          <a:latin typeface="Times New Roman" pitchFamily="18" charset="0"/>
                          <a:cs typeface="Times New Roman" pitchFamily="18" charset="0"/>
                        </a:rPr>
                        <a:t> of the Paper</a:t>
                      </a:r>
                      <a:endParaRPr lang="en-US" sz="1400" i="0" dirty="0">
                        <a:latin typeface="Times New Roman" pitchFamily="18" charset="0"/>
                        <a:cs typeface="Times New Roman" pitchFamily="18" charset="0"/>
                      </a:endParaRPr>
                    </a:p>
                  </a:txBody>
                  <a:tcPr anchor="ctr"/>
                </a:tc>
                <a:tc>
                  <a:txBody>
                    <a:bodyPr/>
                    <a:lstStyle/>
                    <a:p>
                      <a:pPr algn="ctr"/>
                      <a:r>
                        <a:rPr lang="en-US" sz="1400" i="0" dirty="0" smtClean="0">
                          <a:latin typeface="Times New Roman" pitchFamily="18" charset="0"/>
                          <a:cs typeface="Times New Roman" pitchFamily="18" charset="0"/>
                        </a:rPr>
                        <a:t>Authors</a:t>
                      </a:r>
                      <a:endParaRPr lang="en-US" sz="1400" i="0" dirty="0">
                        <a:latin typeface="Times New Roman" pitchFamily="18" charset="0"/>
                        <a:cs typeface="Times New Roman" pitchFamily="18" charset="0"/>
                      </a:endParaRPr>
                    </a:p>
                  </a:txBody>
                  <a:tcPr anchor="ctr"/>
                </a:tc>
                <a:tc>
                  <a:txBody>
                    <a:bodyPr/>
                    <a:lstStyle/>
                    <a:p>
                      <a:pPr algn="ctr"/>
                      <a:r>
                        <a:rPr lang="en-US" sz="1400" i="0" dirty="0" smtClean="0">
                          <a:latin typeface="Times New Roman" pitchFamily="18" charset="0"/>
                          <a:cs typeface="Times New Roman" pitchFamily="18" charset="0"/>
                        </a:rPr>
                        <a:t>Name of Journal /Year/ISSN No./Volume Number</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Proposed Concept and</a:t>
                      </a:r>
                      <a:r>
                        <a:rPr lang="en-US" sz="1400" i="0" baseline="0" dirty="0" smtClean="0">
                          <a:latin typeface="Times New Roman" pitchFamily="18" charset="0"/>
                          <a:cs typeface="Times New Roman" pitchFamily="18" charset="0"/>
                        </a:rPr>
                        <a:t> Details</a:t>
                      </a:r>
                      <a:endParaRPr lang="en-US" sz="1400" i="0" dirty="0">
                        <a:latin typeface="Times New Roman" pitchFamily="18" charset="0"/>
                        <a:cs typeface="Times New Roman" pitchFamily="18" charset="0"/>
                      </a:endParaRPr>
                    </a:p>
                  </a:txBody>
                  <a:tcPr anchor="ctr"/>
                </a:tc>
                <a:extLst>
                  <a:ext uri="{0D108BD9-81ED-4DB2-BD59-A6C34878D82A}">
                    <a16:rowId xmlns:a16="http://schemas.microsoft.com/office/drawing/2014/main" xmlns="" val="2886596655"/>
                  </a:ext>
                </a:extLst>
              </a:tr>
              <a:tr h="1910210">
                <a:tc>
                  <a:txBody>
                    <a:bodyPr/>
                    <a:lstStyle/>
                    <a:p>
                      <a:pPr algn="ctr"/>
                      <a:r>
                        <a:rPr lang="en-IN" dirty="0" smtClean="0"/>
                        <a:t>1.</a:t>
                      </a:r>
                      <a:endParaRPr lang="en-IN" dirty="0"/>
                    </a:p>
                  </a:txBody>
                  <a:tcPr/>
                </a:tc>
                <a:tc>
                  <a:txBody>
                    <a:bodyPr/>
                    <a:lstStyle/>
                    <a:p>
                      <a:pPr algn="just"/>
                      <a:r>
                        <a:rPr lang="en-US" sz="1800" kern="1200" dirty="0" smtClean="0">
                          <a:solidFill>
                            <a:schemeClr val="dk1"/>
                          </a:solidFill>
                          <a:latin typeface="+mn-lt"/>
                          <a:ea typeface="+mn-ea"/>
                          <a:cs typeface="+mn-cs"/>
                        </a:rPr>
                        <a:t>Fast hybrid dimensionality reduction method for classification based on feature</a:t>
                      </a:r>
                    </a:p>
                    <a:p>
                      <a:pPr algn="just"/>
                      <a:r>
                        <a:rPr lang="en-US" sz="1800" kern="1200" dirty="0" smtClean="0">
                          <a:solidFill>
                            <a:schemeClr val="dk1"/>
                          </a:solidFill>
                          <a:latin typeface="+mn-lt"/>
                          <a:ea typeface="+mn-ea"/>
                          <a:cs typeface="+mn-cs"/>
                        </a:rPr>
                        <a:t>selection and grouped feature extraction</a:t>
                      </a:r>
                      <a:endParaRPr lang="en-IN" dirty="0"/>
                    </a:p>
                  </a:txBody>
                  <a:tcPr/>
                </a:tc>
                <a:tc>
                  <a:txBody>
                    <a:bodyPr/>
                    <a:lstStyle/>
                    <a:p>
                      <a:r>
                        <a:rPr lang="en-US" sz="1800" kern="1200" dirty="0" err="1" smtClean="0">
                          <a:solidFill>
                            <a:schemeClr val="dk1"/>
                          </a:solidFill>
                          <a:latin typeface="+mn-lt"/>
                          <a:ea typeface="+mn-ea"/>
                          <a:cs typeface="+mn-cs"/>
                        </a:rPr>
                        <a:t>Mengmeng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Lia,b</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Haofeng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Wanga,b</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Lifang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Yanga,b</a:t>
                      </a:r>
                      <a:r>
                        <a:rPr lang="en-US" sz="1800" kern="1200" dirty="0" smtClean="0">
                          <a:solidFill>
                            <a:schemeClr val="dk1"/>
                          </a:solidFill>
                          <a:latin typeface="+mn-lt"/>
                          <a:ea typeface="+mn-ea"/>
                          <a:cs typeface="+mn-cs"/>
                        </a:rPr>
                        <a:t>, You </a:t>
                      </a:r>
                      <a:r>
                        <a:rPr lang="en-US" sz="1800" kern="1200" dirty="0" err="1" smtClean="0">
                          <a:solidFill>
                            <a:schemeClr val="dk1"/>
                          </a:solidFill>
                          <a:latin typeface="+mn-lt"/>
                          <a:ea typeface="+mn-ea"/>
                          <a:cs typeface="+mn-cs"/>
                        </a:rPr>
                        <a:t>Lianga,b</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Zhigang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Shanga,b,c</a:t>
                      </a:r>
                      <a:r>
                        <a:rPr lang="en-US" sz="1800" kern="1200" dirty="0" smtClean="0">
                          <a:solidFill>
                            <a:schemeClr val="dk1"/>
                          </a:solidFill>
                          <a:latin typeface="+mn-lt"/>
                          <a:ea typeface="+mn-ea"/>
                          <a:cs typeface="+mn-cs"/>
                        </a:rPr>
                        <a:t>,*, Hong </a:t>
                      </a:r>
                      <a:r>
                        <a:rPr lang="en-US" sz="1800" kern="1200" dirty="0" err="1" smtClean="0">
                          <a:solidFill>
                            <a:schemeClr val="dk1"/>
                          </a:solidFill>
                          <a:latin typeface="+mn-lt"/>
                          <a:ea typeface="+mn-ea"/>
                          <a:cs typeface="+mn-cs"/>
                        </a:rPr>
                        <a:t>Wana,b,c</a:t>
                      </a:r>
                      <a:r>
                        <a:rPr lang="en-US" sz="1800" kern="1200" dirty="0" smtClean="0">
                          <a:solidFill>
                            <a:schemeClr val="dk1"/>
                          </a:solidFill>
                          <a:latin typeface="+mn-lt"/>
                          <a:ea typeface="+mn-ea"/>
                          <a:cs typeface="+mn-cs"/>
                        </a:rPr>
                        <a:t>,*</a:t>
                      </a:r>
                      <a:endParaRPr lang="en-IN" dirty="0"/>
                    </a:p>
                  </a:txBody>
                  <a:tcPr/>
                </a:tc>
                <a:tc>
                  <a:txBody>
                    <a:bodyPr/>
                    <a:lstStyle/>
                    <a:p>
                      <a:r>
                        <a:rPr lang="en-US" sz="1800" kern="1200" dirty="0" smtClean="0">
                          <a:solidFill>
                            <a:schemeClr val="dk1"/>
                          </a:solidFill>
                          <a:latin typeface="+mn-lt"/>
                          <a:ea typeface="+mn-ea"/>
                          <a:cs typeface="+mn-cs"/>
                        </a:rPr>
                        <a:t>Research Gate 2020</a:t>
                      </a:r>
                      <a:endParaRPr lang="en-IN" dirty="0"/>
                    </a:p>
                  </a:txBody>
                  <a:tcPr/>
                </a:tc>
                <a:tc>
                  <a:txBody>
                    <a:bodyPr/>
                    <a:lstStyle/>
                    <a:p>
                      <a:endParaRPr lang="en-IN"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In this paper A </a:t>
                      </a:r>
                      <a:r>
                        <a:rPr lang="en-US" sz="1800" b="0" i="0" u="none" strike="noStrike" kern="1200" baseline="0" dirty="0" smtClean="0">
                          <a:solidFill>
                            <a:schemeClr val="dk1"/>
                          </a:solidFill>
                          <a:latin typeface="+mn-lt"/>
                          <a:ea typeface="+mn-ea"/>
                          <a:cs typeface="+mn-cs"/>
                        </a:rPr>
                        <a:t>fast hybrid dimensionality reduction method for classification is proposed. </a:t>
                      </a:r>
                    </a:p>
                    <a:p>
                      <a:endParaRPr lang="en-IN" dirty="0"/>
                    </a:p>
                  </a:txBody>
                  <a:tcPr/>
                </a:tc>
                <a:extLst>
                  <a:ext uri="{0D108BD9-81ED-4DB2-BD59-A6C34878D82A}">
                    <a16:rowId xmlns:a16="http://schemas.microsoft.com/office/drawing/2014/main" xmlns="" val="3818870697"/>
                  </a:ext>
                </a:extLst>
              </a:tr>
              <a:tr h="1910210">
                <a:tc>
                  <a:txBody>
                    <a:bodyPr/>
                    <a:lstStyle/>
                    <a:p>
                      <a:pPr algn="ctr"/>
                      <a:r>
                        <a:rPr lang="en-IN" dirty="0" smtClean="0"/>
                        <a:t>2</a:t>
                      </a:r>
                      <a:endParaRPr lang="en-IN" dirty="0"/>
                    </a:p>
                  </a:txBody>
                  <a:tcPr/>
                </a:tc>
                <a:tc>
                  <a:txBody>
                    <a:bodyPr/>
                    <a:lstStyle/>
                    <a:p>
                      <a:r>
                        <a:rPr lang="en-US" sz="1800" b="0" i="0" u="none" strike="noStrike" kern="1200" baseline="0" dirty="0" smtClean="0">
                          <a:solidFill>
                            <a:schemeClr val="dk1"/>
                          </a:solidFill>
                          <a:latin typeface="+mn-lt"/>
                          <a:ea typeface="+mn-ea"/>
                          <a:cs typeface="+mn-cs"/>
                        </a:rPr>
                        <a:t>A Fast Clustering-Based Feature Subset</a:t>
                      </a:r>
                    </a:p>
                    <a:p>
                      <a:r>
                        <a:rPr lang="en-US" sz="1800" b="0" i="0" u="none" strike="noStrike" kern="1200" baseline="0" dirty="0" smtClean="0">
                          <a:solidFill>
                            <a:schemeClr val="dk1"/>
                          </a:solidFill>
                          <a:latin typeface="+mn-lt"/>
                          <a:ea typeface="+mn-ea"/>
                          <a:cs typeface="+mn-cs"/>
                        </a:rPr>
                        <a:t>Selection Algorithm for High Dimensional Data</a:t>
                      </a:r>
                      <a:endParaRPr lang="en-IN" dirty="0"/>
                    </a:p>
                  </a:txBody>
                  <a:tcPr/>
                </a:tc>
                <a:tc>
                  <a:txBody>
                    <a:bodyPr/>
                    <a:lstStyle/>
                    <a:p>
                      <a:r>
                        <a:rPr lang="en-IN" sz="1800" b="0" i="0" u="none" strike="noStrike" kern="1200" baseline="0" dirty="0" err="1" smtClean="0">
                          <a:solidFill>
                            <a:schemeClr val="dk1"/>
                          </a:solidFill>
                          <a:latin typeface="+mn-lt"/>
                          <a:ea typeface="+mn-ea"/>
                          <a:cs typeface="+mn-cs"/>
                        </a:rPr>
                        <a:t>Qinbao</a:t>
                      </a:r>
                      <a:r>
                        <a:rPr lang="en-IN" sz="1800" b="0" i="0" u="none" strike="noStrike" kern="1200" baseline="0" dirty="0" smtClean="0">
                          <a:solidFill>
                            <a:schemeClr val="dk1"/>
                          </a:solidFill>
                          <a:latin typeface="+mn-lt"/>
                          <a:ea typeface="+mn-ea"/>
                          <a:cs typeface="+mn-cs"/>
                        </a:rPr>
                        <a:t> Song, </a:t>
                      </a:r>
                      <a:r>
                        <a:rPr lang="en-IN" sz="1800" b="0" i="0" u="none" strike="noStrike" kern="1200" baseline="0" dirty="0" err="1" smtClean="0">
                          <a:solidFill>
                            <a:schemeClr val="dk1"/>
                          </a:solidFill>
                          <a:latin typeface="+mn-lt"/>
                          <a:ea typeface="+mn-ea"/>
                          <a:cs typeface="+mn-cs"/>
                        </a:rPr>
                        <a:t>Jingjie</a:t>
                      </a:r>
                      <a:r>
                        <a:rPr lang="en-IN" sz="1800" b="0" i="0" u="none" strike="noStrike" kern="1200" baseline="0" dirty="0" smtClean="0">
                          <a:solidFill>
                            <a:schemeClr val="dk1"/>
                          </a:solidFill>
                          <a:latin typeface="+mn-lt"/>
                          <a:ea typeface="+mn-ea"/>
                          <a:cs typeface="+mn-cs"/>
                        </a:rPr>
                        <a:t> Ni and </a:t>
                      </a:r>
                      <a:r>
                        <a:rPr lang="en-IN" sz="1800" b="0" i="0" u="none" strike="noStrike" kern="1200" baseline="0" dirty="0" err="1" smtClean="0">
                          <a:solidFill>
                            <a:schemeClr val="dk1"/>
                          </a:solidFill>
                          <a:latin typeface="+mn-lt"/>
                          <a:ea typeface="+mn-ea"/>
                          <a:cs typeface="+mn-cs"/>
                        </a:rPr>
                        <a:t>Guangtao</a:t>
                      </a:r>
                      <a:r>
                        <a:rPr lang="en-IN" sz="1800" b="0" i="0" u="none" strike="noStrike" kern="1200" baseline="0" dirty="0" smtClean="0">
                          <a:solidFill>
                            <a:schemeClr val="dk1"/>
                          </a:solidFill>
                          <a:latin typeface="+mn-lt"/>
                          <a:ea typeface="+mn-ea"/>
                          <a:cs typeface="+mn-cs"/>
                        </a:rPr>
                        <a:t> Wang</a:t>
                      </a:r>
                      <a:endParaRPr lang="en-IN" dirty="0"/>
                    </a:p>
                  </a:txBody>
                  <a:tcPr/>
                </a:tc>
                <a:tc>
                  <a:txBody>
                    <a:bodyPr/>
                    <a:lstStyle/>
                    <a:p>
                      <a:r>
                        <a:rPr lang="en-IN" sz="1800" b="0" i="0" u="none" strike="noStrike" kern="1200" baseline="0" dirty="0" smtClean="0">
                          <a:solidFill>
                            <a:schemeClr val="dk1"/>
                          </a:solidFill>
                          <a:latin typeface="+mn-lt"/>
                          <a:ea typeface="+mn-ea"/>
                          <a:cs typeface="+mn-cs"/>
                        </a:rPr>
                        <a:t>IEEE TRANSACTIONS YEAR 2013</a:t>
                      </a:r>
                      <a:endParaRPr lang="en-IN" dirty="0"/>
                    </a:p>
                  </a:txBody>
                  <a:tcPr/>
                </a:tc>
                <a:tc>
                  <a:txBody>
                    <a:bodyPr/>
                    <a:lstStyle/>
                    <a:p>
                      <a:pPr algn="just"/>
                      <a:r>
                        <a:rPr lang="en-US" sz="1800" b="0" i="0" u="none" strike="noStrike" kern="1200" baseline="0" dirty="0" smtClean="0">
                          <a:solidFill>
                            <a:schemeClr val="dk1"/>
                          </a:solidFill>
                          <a:latin typeface="+mn-lt"/>
                          <a:ea typeface="+mn-ea"/>
                          <a:cs typeface="+mn-cs"/>
                        </a:rPr>
                        <a:t>Mainly focus on combining filter and wrapper methods to achieve the best possible performance with a particular learning algorithm with similar time complexity </a:t>
                      </a:r>
                      <a:r>
                        <a:rPr lang="en-IN" sz="1800" b="0" i="0" u="none" strike="noStrike" kern="1200" baseline="0" dirty="0" smtClean="0">
                          <a:solidFill>
                            <a:schemeClr val="dk1"/>
                          </a:solidFill>
                          <a:latin typeface="+mn-lt"/>
                          <a:ea typeface="+mn-ea"/>
                          <a:cs typeface="+mn-cs"/>
                        </a:rPr>
                        <a:t>of the filter methods.</a:t>
                      </a:r>
                      <a:endParaRPr lang="en-IN" dirty="0"/>
                    </a:p>
                  </a:txBody>
                  <a:tcPr/>
                </a:tc>
                <a:extLst>
                  <a:ext uri="{0D108BD9-81ED-4DB2-BD59-A6C34878D82A}">
                    <a16:rowId xmlns:a16="http://schemas.microsoft.com/office/drawing/2014/main" xmlns="" val="535876819"/>
                  </a:ext>
                </a:extLst>
              </a:tr>
              <a:tr h="1005374">
                <a:tc>
                  <a:txBody>
                    <a:bodyPr/>
                    <a:lstStyle/>
                    <a:p>
                      <a:pPr algn="ctr"/>
                      <a:r>
                        <a:rPr lang="en-IN" dirty="0" smtClean="0"/>
                        <a:t>3</a:t>
                      </a:r>
                      <a:endParaRPr lang="en-IN" dirty="0"/>
                    </a:p>
                  </a:txBody>
                  <a:tcPr/>
                </a:tc>
                <a:tc>
                  <a:txBody>
                    <a:bodyPr/>
                    <a:lstStyle/>
                    <a:p>
                      <a:r>
                        <a:rPr lang="en-US" sz="1800" kern="1200" dirty="0" smtClean="0">
                          <a:solidFill>
                            <a:schemeClr val="dk1"/>
                          </a:solidFill>
                          <a:latin typeface="+mn-lt"/>
                          <a:ea typeface="+mn-ea"/>
                          <a:cs typeface="+mn-cs"/>
                        </a:rPr>
                        <a:t>Feature Subset Selection Algorithm over Multiple Dataset</a:t>
                      </a:r>
                      <a:endParaRPr lang="en-IN" dirty="0"/>
                    </a:p>
                  </a:txBody>
                  <a:tcPr/>
                </a:tc>
                <a:tc>
                  <a:txBody>
                    <a:bodyPr/>
                    <a:lstStyle/>
                    <a:p>
                      <a:r>
                        <a:rPr lang="en-US" sz="1800" kern="1200" dirty="0" err="1" smtClean="0">
                          <a:solidFill>
                            <a:schemeClr val="dk1"/>
                          </a:solidFill>
                          <a:latin typeface="+mn-lt"/>
                          <a:ea typeface="+mn-ea"/>
                          <a:cs typeface="+mn-cs"/>
                        </a:rPr>
                        <a:t>Priyanka</a:t>
                      </a:r>
                      <a:r>
                        <a:rPr lang="en-US" sz="1800" kern="1200" dirty="0" smtClean="0">
                          <a:solidFill>
                            <a:schemeClr val="dk1"/>
                          </a:solidFill>
                          <a:latin typeface="+mn-lt"/>
                          <a:ea typeface="+mn-ea"/>
                          <a:cs typeface="+mn-cs"/>
                        </a:rPr>
                        <a:t> M G </a:t>
                      </a:r>
                      <a:endParaRPr lang="en-IN" dirty="0"/>
                    </a:p>
                  </a:txBody>
                  <a:tcPr/>
                </a:tc>
                <a:tc>
                  <a:txBody>
                    <a:bodyPr/>
                    <a:lstStyle/>
                    <a:p>
                      <a:r>
                        <a:rPr lang="en-US" sz="1800" kern="1200" dirty="0" smtClean="0">
                          <a:solidFill>
                            <a:schemeClr val="dk1"/>
                          </a:solidFill>
                          <a:latin typeface="+mn-lt"/>
                          <a:ea typeface="+mn-ea"/>
                          <a:cs typeface="+mn-cs"/>
                        </a:rPr>
                        <a:t>Proceedings of IRF International Conference 2014</a:t>
                      </a:r>
                      <a:endParaRPr lang="en-IN" dirty="0"/>
                    </a:p>
                  </a:txBody>
                  <a:tcPr/>
                </a:tc>
                <a:tc>
                  <a:txBody>
                    <a:bodyPr/>
                    <a:lstStyle/>
                    <a:p>
                      <a:r>
                        <a:rPr lang="en-US" sz="1800" kern="1200" dirty="0" smtClean="0">
                          <a:solidFill>
                            <a:schemeClr val="dk1"/>
                          </a:solidFill>
                          <a:latin typeface="+mn-lt"/>
                          <a:ea typeface="+mn-ea"/>
                          <a:cs typeface="+mn-cs"/>
                        </a:rPr>
                        <a:t>Fast clustering based feature subset selection </a:t>
                      </a:r>
                      <a:r>
                        <a:rPr lang="en-US" sz="1800" kern="1200" dirty="0" smtClean="0">
                          <a:solidFill>
                            <a:schemeClr val="dk1"/>
                          </a:solidFill>
                          <a:latin typeface="+mn-lt"/>
                          <a:ea typeface="+mn-ea"/>
                          <a:cs typeface="+mn-cs"/>
                        </a:rPr>
                        <a:t>algorithm is proposed.</a:t>
                      </a:r>
                      <a:endParaRPr lang="en-IN" dirty="0"/>
                    </a:p>
                  </a:txBody>
                  <a:tcPr/>
                </a:tc>
                <a:extLst>
                  <a:ext uri="{0D108BD9-81ED-4DB2-BD59-A6C34878D82A}">
                    <a16:rowId xmlns:a16="http://schemas.microsoft.com/office/drawing/2014/main" xmlns="" val="3619912578"/>
                  </a:ext>
                </a:extLst>
              </a:tr>
            </a:tbl>
          </a:graphicData>
        </a:graphic>
      </p:graphicFrame>
    </p:spTree>
    <p:extLst>
      <p:ext uri="{BB962C8B-B14F-4D97-AF65-F5344CB8AC3E}">
        <p14:creationId xmlns:p14="http://schemas.microsoft.com/office/powerpoint/2010/main" xmlns="" val="426657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p:cNvGraphicFramePr>
            <a:graphicFrameLocks noGrp="1"/>
          </p:cNvGraphicFramePr>
          <p:nvPr>
            <p:ph idx="1"/>
            <p:extLst>
              <p:ext uri="{D42A27DB-BD31-4B8C-83A1-F6EECF244321}">
                <p14:modId xmlns:p14="http://schemas.microsoft.com/office/powerpoint/2010/main" xmlns="" val="1557459313"/>
              </p:ext>
            </p:extLst>
          </p:nvPr>
        </p:nvGraphicFramePr>
        <p:xfrm>
          <a:off x="1097280" y="1005840"/>
          <a:ext cx="10651375" cy="5381897"/>
        </p:xfrm>
        <a:graphic>
          <a:graphicData uri="http://schemas.openxmlformats.org/drawingml/2006/table">
            <a:tbl>
              <a:tblPr firstRow="1" bandRow="1">
                <a:tableStyleId>{5C22544A-7EE6-4342-B048-85BDC9FD1C3A}</a:tableStyleId>
              </a:tblPr>
              <a:tblGrid>
                <a:gridCol w="496738">
                  <a:extLst>
                    <a:ext uri="{9D8B030D-6E8A-4147-A177-3AD203B41FA5}">
                      <a16:colId xmlns:a16="http://schemas.microsoft.com/office/drawing/2014/main" xmlns="" val="4139097274"/>
                    </a:ext>
                  </a:extLst>
                </a:gridCol>
                <a:gridCol w="2925731">
                  <a:extLst>
                    <a:ext uri="{9D8B030D-6E8A-4147-A177-3AD203B41FA5}">
                      <a16:colId xmlns:a16="http://schemas.microsoft.com/office/drawing/2014/main" xmlns="" val="1042656401"/>
                    </a:ext>
                  </a:extLst>
                </a:gridCol>
                <a:gridCol w="1632857">
                  <a:extLst>
                    <a:ext uri="{9D8B030D-6E8A-4147-A177-3AD203B41FA5}">
                      <a16:colId xmlns:a16="http://schemas.microsoft.com/office/drawing/2014/main" xmlns="" val="744773211"/>
                    </a:ext>
                  </a:extLst>
                </a:gridCol>
                <a:gridCol w="2586445">
                  <a:extLst>
                    <a:ext uri="{9D8B030D-6E8A-4147-A177-3AD203B41FA5}">
                      <a16:colId xmlns:a16="http://schemas.microsoft.com/office/drawing/2014/main" xmlns="" val="3156675321"/>
                    </a:ext>
                  </a:extLst>
                </a:gridCol>
                <a:gridCol w="3009604">
                  <a:extLst>
                    <a:ext uri="{9D8B030D-6E8A-4147-A177-3AD203B41FA5}">
                      <a16:colId xmlns:a16="http://schemas.microsoft.com/office/drawing/2014/main" xmlns="" val="2785141743"/>
                    </a:ext>
                  </a:extLst>
                </a:gridCol>
              </a:tblGrid>
              <a:tr h="718457">
                <a:tc>
                  <a:txBody>
                    <a:bodyPr/>
                    <a:lstStyle/>
                    <a:p>
                      <a:r>
                        <a:rPr lang="en-US" sz="1400" i="0" dirty="0" smtClean="0">
                          <a:latin typeface="Times New Roman" pitchFamily="18" charset="0"/>
                          <a:cs typeface="Times New Roman" pitchFamily="18" charset="0"/>
                        </a:rPr>
                        <a:t>Sr. No.</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Title</a:t>
                      </a:r>
                      <a:r>
                        <a:rPr lang="en-US" sz="1400" i="0" baseline="0" dirty="0" smtClean="0">
                          <a:latin typeface="Times New Roman" pitchFamily="18" charset="0"/>
                          <a:cs typeface="Times New Roman" pitchFamily="18" charset="0"/>
                        </a:rPr>
                        <a:t> of the Paper</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Authors</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Name of Journal /Year/ISSN No./Volume Number</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Proposed Concept and</a:t>
                      </a:r>
                      <a:r>
                        <a:rPr lang="en-US" sz="1400" i="0" baseline="0" dirty="0" smtClean="0">
                          <a:latin typeface="Times New Roman" pitchFamily="18" charset="0"/>
                          <a:cs typeface="Times New Roman" pitchFamily="18" charset="0"/>
                        </a:rPr>
                        <a:t> Details</a:t>
                      </a:r>
                      <a:endParaRPr lang="en-US" sz="1400" i="0" dirty="0">
                        <a:latin typeface="Times New Roman" pitchFamily="18" charset="0"/>
                        <a:cs typeface="Times New Roman" pitchFamily="18" charset="0"/>
                      </a:endParaRPr>
                    </a:p>
                  </a:txBody>
                  <a:tcPr/>
                </a:tc>
                <a:extLst>
                  <a:ext uri="{0D108BD9-81ED-4DB2-BD59-A6C34878D82A}">
                    <a16:rowId xmlns:a16="http://schemas.microsoft.com/office/drawing/2014/main" xmlns="" val="2886596655"/>
                  </a:ext>
                </a:extLst>
              </a:tr>
              <a:tr h="1112058">
                <a:tc>
                  <a:txBody>
                    <a:bodyPr/>
                    <a:lstStyle/>
                    <a:p>
                      <a:pPr algn="ctr"/>
                      <a:r>
                        <a:rPr lang="en-IN" dirty="0" smtClean="0"/>
                        <a:t>4.</a:t>
                      </a:r>
                      <a:endParaRPr lang="en-IN" dirty="0"/>
                    </a:p>
                  </a:txBody>
                  <a:tcPr/>
                </a:tc>
                <a:tc>
                  <a:txBody>
                    <a:bodyPr/>
                    <a:lstStyle/>
                    <a:p>
                      <a:r>
                        <a:rPr lang="en-US" sz="1800" kern="1200" dirty="0" smtClean="0">
                          <a:solidFill>
                            <a:schemeClr val="dk1"/>
                          </a:solidFill>
                          <a:latin typeface="+mn-lt"/>
                          <a:ea typeface="+mn-ea"/>
                          <a:cs typeface="+mn-cs"/>
                        </a:rPr>
                        <a:t>A Fast Clustering Based Feature Subset Selection Using Affinity Propagation Algorithm</a:t>
                      </a:r>
                      <a:endParaRPr lang="en-IN" dirty="0"/>
                    </a:p>
                  </a:txBody>
                  <a:tcPr/>
                </a:tc>
                <a:tc>
                  <a:txBody>
                    <a:bodyPr/>
                    <a:lstStyle/>
                    <a:p>
                      <a:r>
                        <a:rPr lang="en-US" sz="1800" kern="1200" dirty="0" smtClean="0">
                          <a:solidFill>
                            <a:schemeClr val="dk1"/>
                          </a:solidFill>
                          <a:latin typeface="+mn-lt"/>
                          <a:ea typeface="+mn-ea"/>
                          <a:cs typeface="+mn-cs"/>
                        </a:rPr>
                        <a:t>Mr. M. </a:t>
                      </a:r>
                      <a:r>
                        <a:rPr lang="en-US" sz="1800" kern="1200" dirty="0" err="1" smtClean="0">
                          <a:solidFill>
                            <a:schemeClr val="dk1"/>
                          </a:solidFill>
                          <a:latin typeface="+mn-lt"/>
                          <a:ea typeface="+mn-ea"/>
                          <a:cs typeface="+mn-cs"/>
                        </a:rPr>
                        <a:t>Senthil</a:t>
                      </a:r>
                      <a:r>
                        <a:rPr lang="en-US" sz="1800" kern="1200" dirty="0" smtClean="0">
                          <a:solidFill>
                            <a:schemeClr val="dk1"/>
                          </a:solidFill>
                          <a:latin typeface="+mn-lt"/>
                          <a:ea typeface="+mn-ea"/>
                          <a:cs typeface="+mn-cs"/>
                        </a:rPr>
                        <a:t> Kumar, Ms. V. </a:t>
                      </a:r>
                      <a:r>
                        <a:rPr lang="en-US" sz="1800" kern="1200" dirty="0" err="1" smtClean="0">
                          <a:solidFill>
                            <a:schemeClr val="dk1"/>
                          </a:solidFill>
                          <a:latin typeface="+mn-lt"/>
                          <a:ea typeface="+mn-ea"/>
                          <a:cs typeface="+mn-cs"/>
                        </a:rPr>
                        <a:t>Latha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Jothi</a:t>
                      </a:r>
                      <a:r>
                        <a:rPr lang="en-US" sz="1800" kern="1200" dirty="0" smtClean="0">
                          <a:solidFill>
                            <a:schemeClr val="dk1"/>
                          </a:solidFill>
                          <a:latin typeface="+mn-lt"/>
                          <a:ea typeface="+mn-ea"/>
                          <a:cs typeface="+mn-cs"/>
                        </a:rPr>
                        <a:t> M.E </a:t>
                      </a:r>
                      <a:endParaRPr lang="en-IN" dirty="0"/>
                    </a:p>
                  </a:txBody>
                  <a:tcPr/>
                </a:tc>
                <a:tc>
                  <a:txBody>
                    <a:bodyPr/>
                    <a:lstStyle/>
                    <a:p>
                      <a:r>
                        <a:rPr lang="en-US" sz="1800" kern="1200" dirty="0" smtClean="0">
                          <a:solidFill>
                            <a:schemeClr val="dk1"/>
                          </a:solidFill>
                          <a:latin typeface="+mn-lt"/>
                          <a:ea typeface="+mn-ea"/>
                          <a:cs typeface="+mn-cs"/>
                        </a:rPr>
                        <a:t>International Journal of Innovative Research in Computer and Communication Engineering 2014</a:t>
                      </a:r>
                      <a:endParaRPr lang="en-IN" dirty="0"/>
                    </a:p>
                  </a:txBody>
                  <a:tcPr/>
                </a:tc>
                <a:tc>
                  <a:txBody>
                    <a:bodyPr/>
                    <a:lstStyle/>
                    <a:p>
                      <a:r>
                        <a:rPr lang="en-US" sz="1800" kern="1200" dirty="0" smtClean="0">
                          <a:solidFill>
                            <a:schemeClr val="dk1"/>
                          </a:solidFill>
                          <a:latin typeface="+mn-lt"/>
                          <a:ea typeface="+mn-ea"/>
                          <a:cs typeface="+mn-cs"/>
                        </a:rPr>
                        <a:t>Traditional approaches for clustering data are based on metric similarities</a:t>
                      </a:r>
                      <a:endParaRPr lang="en-IN" dirty="0"/>
                    </a:p>
                  </a:txBody>
                  <a:tcPr/>
                </a:tc>
                <a:extLst>
                  <a:ext uri="{0D108BD9-81ED-4DB2-BD59-A6C34878D82A}">
                    <a16:rowId xmlns:a16="http://schemas.microsoft.com/office/drawing/2014/main" xmlns="" val="535876819"/>
                  </a:ext>
                </a:extLst>
              </a:tr>
              <a:tr h="370840">
                <a:tc>
                  <a:txBody>
                    <a:bodyPr/>
                    <a:lstStyle/>
                    <a:p>
                      <a:pPr algn="ctr"/>
                      <a:r>
                        <a:rPr lang="en-US" dirty="0" smtClean="0"/>
                        <a:t>5.</a:t>
                      </a:r>
                      <a:endParaRPr lang="en-IN" dirty="0"/>
                    </a:p>
                  </a:txBody>
                  <a:tcPr/>
                </a:tc>
                <a:tc>
                  <a:txBody>
                    <a:bodyPr/>
                    <a:lstStyle/>
                    <a:p>
                      <a:r>
                        <a:rPr lang="en-US" sz="1800" kern="1200" dirty="0" smtClean="0">
                          <a:solidFill>
                            <a:schemeClr val="dk1"/>
                          </a:solidFill>
                          <a:latin typeface="+mn-lt"/>
                          <a:ea typeface="+mn-ea"/>
                          <a:cs typeface="+mn-cs"/>
                        </a:rPr>
                        <a:t>Unsupervised feature selection based on the </a:t>
                      </a:r>
                      <a:r>
                        <a:rPr lang="en-US" sz="1800" kern="1200" dirty="0" err="1" smtClean="0">
                          <a:solidFill>
                            <a:schemeClr val="dk1"/>
                          </a:solidFill>
                          <a:latin typeface="+mn-lt"/>
                          <a:ea typeface="+mn-ea"/>
                          <a:cs typeface="+mn-cs"/>
                        </a:rPr>
                        <a:t>Morisita</a:t>
                      </a:r>
                      <a:r>
                        <a:rPr lang="en-US" sz="1800" kern="1200" dirty="0" smtClean="0">
                          <a:solidFill>
                            <a:schemeClr val="dk1"/>
                          </a:solidFill>
                          <a:latin typeface="+mn-lt"/>
                          <a:ea typeface="+mn-ea"/>
                          <a:cs typeface="+mn-cs"/>
                        </a:rPr>
                        <a:t> estimator of intrinsic dimension</a:t>
                      </a:r>
                      <a:endParaRPr lang="en-IN" dirty="0"/>
                    </a:p>
                  </a:txBody>
                  <a:tcPr/>
                </a:tc>
                <a:tc>
                  <a:txBody>
                    <a:bodyPr/>
                    <a:lstStyle/>
                    <a:p>
                      <a:r>
                        <a:rPr lang="en-US" sz="1800" kern="1200" dirty="0" err="1" smtClean="0">
                          <a:solidFill>
                            <a:schemeClr val="dk1"/>
                          </a:solidFill>
                          <a:latin typeface="+mn-lt"/>
                          <a:ea typeface="+mn-ea"/>
                          <a:cs typeface="+mn-cs"/>
                        </a:rPr>
                        <a:t>Golay</a:t>
                      </a:r>
                      <a:r>
                        <a:rPr lang="en-US" sz="1800" kern="1200" dirty="0" smtClean="0">
                          <a:solidFill>
                            <a:schemeClr val="dk1"/>
                          </a:solidFill>
                          <a:latin typeface="+mn-lt"/>
                          <a:ea typeface="+mn-ea"/>
                          <a:cs typeface="+mn-cs"/>
                        </a:rPr>
                        <a:t> &amp; </a:t>
                      </a:r>
                      <a:r>
                        <a:rPr lang="en-US" sz="1800" kern="1200" dirty="0" err="1" smtClean="0">
                          <a:solidFill>
                            <a:schemeClr val="dk1"/>
                          </a:solidFill>
                          <a:latin typeface="+mn-lt"/>
                          <a:ea typeface="+mn-ea"/>
                          <a:cs typeface="+mn-cs"/>
                        </a:rPr>
                        <a:t>Kanevski</a:t>
                      </a:r>
                      <a:endParaRPr lang="en-IN" dirty="0"/>
                    </a:p>
                  </a:txBody>
                  <a:tcPr/>
                </a:tc>
                <a:tc>
                  <a:txBody>
                    <a:bodyPr/>
                    <a:lstStyle/>
                    <a:p>
                      <a:r>
                        <a:rPr lang="en-US" sz="1800" kern="1200" dirty="0" smtClean="0">
                          <a:solidFill>
                            <a:schemeClr val="dk1"/>
                          </a:solidFill>
                          <a:latin typeface="+mn-lt"/>
                          <a:ea typeface="+mn-ea"/>
                          <a:cs typeface="+mn-cs"/>
                        </a:rPr>
                        <a:t>Knowledge-Based Systems 2017</a:t>
                      </a:r>
                      <a:endParaRPr lang="en-IN" dirty="0"/>
                    </a:p>
                  </a:txBody>
                  <a:tcPr/>
                </a:tc>
                <a:tc>
                  <a:txBody>
                    <a:bodyPr/>
                    <a:lstStyle/>
                    <a:p>
                      <a:r>
                        <a:rPr lang="en-US" sz="1800" kern="1200" dirty="0" smtClean="0">
                          <a:solidFill>
                            <a:schemeClr val="dk1"/>
                          </a:solidFill>
                          <a:latin typeface="+mn-lt"/>
                          <a:ea typeface="+mn-ea"/>
                          <a:cs typeface="+mn-cs"/>
                        </a:rPr>
                        <a:t>Dimensionality reduction filter out some noise and redundant information by reducing the original high-dimensional space to the low-dimensional intrinsic space </a:t>
                      </a:r>
                      <a:endParaRPr lang="en-IN" dirty="0"/>
                    </a:p>
                  </a:txBody>
                  <a:tcPr/>
                </a:tc>
                <a:extLst>
                  <a:ext uri="{0D108BD9-81ED-4DB2-BD59-A6C34878D82A}">
                    <a16:rowId xmlns:a16="http://schemas.microsoft.com/office/drawing/2014/main" xmlns="" val="3619912578"/>
                  </a:ext>
                </a:extLst>
              </a:tr>
              <a:tr h="370840">
                <a:tc>
                  <a:txBody>
                    <a:bodyPr/>
                    <a:lstStyle/>
                    <a:p>
                      <a:pPr algn="ctr"/>
                      <a:r>
                        <a:rPr lang="en-US" dirty="0" smtClean="0"/>
                        <a:t>6.</a:t>
                      </a:r>
                      <a:endParaRPr lang="en-IN" dirty="0"/>
                    </a:p>
                  </a:txBody>
                  <a:tcPr/>
                </a:tc>
                <a:tc>
                  <a:txBody>
                    <a:bodyPr/>
                    <a:lstStyle/>
                    <a:p>
                      <a:r>
                        <a:rPr lang="en-US" sz="1800" b="0" i="0" u="none" strike="noStrike" kern="1200" baseline="0" dirty="0" smtClean="0">
                          <a:solidFill>
                            <a:schemeClr val="dk1"/>
                          </a:solidFill>
                          <a:latin typeface="+mn-lt"/>
                          <a:ea typeface="+mn-ea"/>
                          <a:cs typeface="+mn-cs"/>
                        </a:rPr>
                        <a:t>An Information Theoretic Feature Selection</a:t>
                      </a:r>
                    </a:p>
                    <a:p>
                      <a:r>
                        <a:rPr lang="en-US" sz="1800" b="0" i="0" u="none" strike="noStrike" kern="1200" baseline="0" dirty="0" smtClean="0">
                          <a:solidFill>
                            <a:schemeClr val="dk1"/>
                          </a:solidFill>
                          <a:latin typeface="+mn-lt"/>
                          <a:ea typeface="+mn-ea"/>
                          <a:cs typeface="+mn-cs"/>
                        </a:rPr>
                        <a:t>Framework for Big Data under Apache Spark</a:t>
                      </a:r>
                      <a:endParaRPr lang="en-IN" dirty="0"/>
                    </a:p>
                  </a:txBody>
                  <a:tcPr/>
                </a:tc>
                <a:tc>
                  <a:txBody>
                    <a:bodyPr/>
                    <a:lstStyle/>
                    <a:p>
                      <a:r>
                        <a:rPr lang="en-IN" sz="1800" b="0" i="0" u="none" strike="noStrike" kern="1200" baseline="0" dirty="0" smtClean="0">
                          <a:solidFill>
                            <a:schemeClr val="dk1"/>
                          </a:solidFill>
                          <a:latin typeface="+mn-lt"/>
                          <a:ea typeface="+mn-ea"/>
                          <a:cs typeface="+mn-cs"/>
                        </a:rPr>
                        <a:t>Sergio Ramrez-Gallego1, Hector Mouri~no-Taln2,</a:t>
                      </a:r>
                    </a:p>
                  </a:txBody>
                  <a:tcPr/>
                </a:tc>
                <a:tc>
                  <a:txBody>
                    <a:bodyPr/>
                    <a:lstStyle/>
                    <a:p>
                      <a:r>
                        <a:rPr lang="en-US" sz="1800" kern="1200" dirty="0" smtClean="0">
                          <a:solidFill>
                            <a:schemeClr val="dk1"/>
                          </a:solidFill>
                          <a:latin typeface="+mn-lt"/>
                          <a:ea typeface="+mn-ea"/>
                          <a:cs typeface="+mn-cs"/>
                        </a:rPr>
                        <a:t>Knowledge-Based Systems 2017</a:t>
                      </a:r>
                      <a:endParaRPr lang="en-IN" dirty="0"/>
                    </a:p>
                  </a:txBody>
                  <a:tcPr/>
                </a:tc>
                <a:tc>
                  <a:txBody>
                    <a:bodyPr/>
                    <a:lstStyle/>
                    <a:p>
                      <a:r>
                        <a:rPr lang="en-US" dirty="0" smtClean="0"/>
                        <a:t>Big Data</a:t>
                      </a:r>
                      <a:r>
                        <a:rPr lang="en-US" baseline="0" dirty="0" smtClean="0"/>
                        <a:t> and Apache Spark is used for information theoretic </a:t>
                      </a:r>
                      <a:endParaRPr lang="en-IN" dirty="0"/>
                    </a:p>
                  </a:txBody>
                  <a:tcPr/>
                </a:tc>
                <a:extLst>
                  <a:ext uri="{0D108BD9-81ED-4DB2-BD59-A6C34878D82A}">
                    <a16:rowId xmlns:a16="http://schemas.microsoft.com/office/drawing/2014/main" xmlns="" val="1154967685"/>
                  </a:ext>
                </a:extLst>
              </a:tr>
            </a:tbl>
          </a:graphicData>
        </a:graphic>
      </p:graphicFrame>
      <p:sp>
        <p:nvSpPr>
          <p:cNvPr id="7" name="Title 5">
            <a:extLst>
              <a:ext uri="{FF2B5EF4-FFF2-40B4-BE49-F238E27FC236}">
                <a16:creationId xmlns:a16="http://schemas.microsoft.com/office/drawing/2014/main" xmlns="" id="{CE09A200-4838-4284-BD1E-19701CABB5FE}"/>
              </a:ext>
            </a:extLst>
          </p:cNvPr>
          <p:cNvSpPr>
            <a:spLocks noGrp="1"/>
          </p:cNvSpPr>
          <p:nvPr>
            <p:ph type="title"/>
          </p:nvPr>
        </p:nvSpPr>
        <p:spPr>
          <a:xfrm>
            <a:off x="1097280" y="286603"/>
            <a:ext cx="10058400" cy="771487"/>
          </a:xfrm>
        </p:spPr>
        <p:txBody>
          <a:bodyPr>
            <a:normAutofit/>
          </a:bodyPr>
          <a:lstStyle/>
          <a:p>
            <a:pPr>
              <a:spcBef>
                <a:spcPts val="0"/>
              </a:spcBef>
            </a:pPr>
            <a:r>
              <a:rPr lang="en-US" dirty="0"/>
              <a:t>Literature Survey</a:t>
            </a:r>
          </a:p>
        </p:txBody>
      </p:sp>
    </p:spTree>
    <p:extLst>
      <p:ext uri="{BB962C8B-B14F-4D97-AF65-F5344CB8AC3E}">
        <p14:creationId xmlns:p14="http://schemas.microsoft.com/office/powerpoint/2010/main" xmlns="" val="4150353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p:cNvGraphicFramePr>
            <a:graphicFrameLocks noGrp="1"/>
          </p:cNvGraphicFramePr>
          <p:nvPr>
            <p:ph idx="1"/>
            <p:extLst>
              <p:ext uri="{D42A27DB-BD31-4B8C-83A1-F6EECF244321}">
                <p14:modId xmlns:p14="http://schemas.microsoft.com/office/powerpoint/2010/main" xmlns="" val="1557459313"/>
              </p:ext>
            </p:extLst>
          </p:nvPr>
        </p:nvGraphicFramePr>
        <p:xfrm>
          <a:off x="1097280" y="1005840"/>
          <a:ext cx="10651375" cy="5930537"/>
        </p:xfrm>
        <a:graphic>
          <a:graphicData uri="http://schemas.openxmlformats.org/drawingml/2006/table">
            <a:tbl>
              <a:tblPr firstRow="1" bandRow="1">
                <a:tableStyleId>{5C22544A-7EE6-4342-B048-85BDC9FD1C3A}</a:tableStyleId>
              </a:tblPr>
              <a:tblGrid>
                <a:gridCol w="496738">
                  <a:extLst>
                    <a:ext uri="{9D8B030D-6E8A-4147-A177-3AD203B41FA5}">
                      <a16:colId xmlns:a16="http://schemas.microsoft.com/office/drawing/2014/main" xmlns="" val="4139097274"/>
                    </a:ext>
                  </a:extLst>
                </a:gridCol>
                <a:gridCol w="2925731">
                  <a:extLst>
                    <a:ext uri="{9D8B030D-6E8A-4147-A177-3AD203B41FA5}">
                      <a16:colId xmlns:a16="http://schemas.microsoft.com/office/drawing/2014/main" xmlns="" val="1042656401"/>
                    </a:ext>
                  </a:extLst>
                </a:gridCol>
                <a:gridCol w="1632857">
                  <a:extLst>
                    <a:ext uri="{9D8B030D-6E8A-4147-A177-3AD203B41FA5}">
                      <a16:colId xmlns:a16="http://schemas.microsoft.com/office/drawing/2014/main" xmlns="" val="744773211"/>
                    </a:ext>
                  </a:extLst>
                </a:gridCol>
                <a:gridCol w="2586445">
                  <a:extLst>
                    <a:ext uri="{9D8B030D-6E8A-4147-A177-3AD203B41FA5}">
                      <a16:colId xmlns:a16="http://schemas.microsoft.com/office/drawing/2014/main" xmlns="" val="3156675321"/>
                    </a:ext>
                  </a:extLst>
                </a:gridCol>
                <a:gridCol w="3009604">
                  <a:extLst>
                    <a:ext uri="{9D8B030D-6E8A-4147-A177-3AD203B41FA5}">
                      <a16:colId xmlns:a16="http://schemas.microsoft.com/office/drawing/2014/main" xmlns="" val="2785141743"/>
                    </a:ext>
                  </a:extLst>
                </a:gridCol>
              </a:tblGrid>
              <a:tr h="718457">
                <a:tc>
                  <a:txBody>
                    <a:bodyPr/>
                    <a:lstStyle/>
                    <a:p>
                      <a:r>
                        <a:rPr lang="en-US" sz="1400" i="0" dirty="0" smtClean="0">
                          <a:latin typeface="Times New Roman" pitchFamily="18" charset="0"/>
                          <a:cs typeface="Times New Roman" pitchFamily="18" charset="0"/>
                        </a:rPr>
                        <a:t>Sr. No.</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Title</a:t>
                      </a:r>
                      <a:r>
                        <a:rPr lang="en-US" sz="1400" i="0" baseline="0" dirty="0" smtClean="0">
                          <a:latin typeface="Times New Roman" pitchFamily="18" charset="0"/>
                          <a:cs typeface="Times New Roman" pitchFamily="18" charset="0"/>
                        </a:rPr>
                        <a:t> of the Paper</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Authors</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Name of Journal /Year/ISSN No./Volume Number</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Proposed Concept and</a:t>
                      </a:r>
                      <a:r>
                        <a:rPr lang="en-US" sz="1400" i="0" baseline="0" dirty="0" smtClean="0">
                          <a:latin typeface="Times New Roman" pitchFamily="18" charset="0"/>
                          <a:cs typeface="Times New Roman" pitchFamily="18" charset="0"/>
                        </a:rPr>
                        <a:t> Details</a:t>
                      </a:r>
                      <a:endParaRPr lang="en-US" sz="1400" i="0" dirty="0">
                        <a:latin typeface="Times New Roman" pitchFamily="18" charset="0"/>
                        <a:cs typeface="Times New Roman" pitchFamily="18" charset="0"/>
                      </a:endParaRPr>
                    </a:p>
                  </a:txBody>
                  <a:tcPr/>
                </a:tc>
                <a:extLst>
                  <a:ext uri="{0D108BD9-81ED-4DB2-BD59-A6C34878D82A}">
                    <a16:rowId xmlns:a16="http://schemas.microsoft.com/office/drawing/2014/main" xmlns="" val="2886596655"/>
                  </a:ext>
                </a:extLst>
              </a:tr>
              <a:tr h="1112058">
                <a:tc>
                  <a:txBody>
                    <a:bodyPr/>
                    <a:lstStyle/>
                    <a:p>
                      <a:pPr algn="ctr"/>
                      <a:r>
                        <a:rPr lang="en-IN" dirty="0" smtClean="0"/>
                        <a:t>7.</a:t>
                      </a:r>
                      <a:endParaRPr lang="en-IN" dirty="0"/>
                    </a:p>
                  </a:txBody>
                  <a:tcPr/>
                </a:tc>
                <a:tc>
                  <a:txBody>
                    <a:bodyPr/>
                    <a:lstStyle/>
                    <a:p>
                      <a:r>
                        <a:rPr lang="en-US" sz="1800" kern="1200" dirty="0" smtClean="0">
                          <a:solidFill>
                            <a:schemeClr val="dk1"/>
                          </a:solidFill>
                          <a:latin typeface="+mn-lt"/>
                          <a:ea typeface="+mn-ea"/>
                          <a:cs typeface="+mn-cs"/>
                        </a:rPr>
                        <a:t>A group incremental feature selection for classification using rough set theory based genetic algorithm</a:t>
                      </a:r>
                      <a:endParaRPr lang="en-IN" dirty="0"/>
                    </a:p>
                  </a:txBody>
                  <a:tcPr/>
                </a:tc>
                <a:tc>
                  <a:txBody>
                    <a:bodyPr/>
                    <a:lstStyle/>
                    <a:p>
                      <a:r>
                        <a:rPr lang="en-US" sz="1800" kern="1200" dirty="0" smtClean="0">
                          <a:solidFill>
                            <a:schemeClr val="dk1"/>
                          </a:solidFill>
                          <a:latin typeface="+mn-lt"/>
                          <a:ea typeface="+mn-ea"/>
                          <a:cs typeface="+mn-cs"/>
                        </a:rPr>
                        <a:t>Das, A. K., </a:t>
                      </a:r>
                      <a:r>
                        <a:rPr lang="en-US" sz="1800" kern="1200" dirty="0" err="1" smtClean="0">
                          <a:solidFill>
                            <a:schemeClr val="dk1"/>
                          </a:solidFill>
                          <a:latin typeface="+mn-lt"/>
                          <a:ea typeface="+mn-ea"/>
                          <a:cs typeface="+mn-cs"/>
                        </a:rPr>
                        <a:t>Sengupta</a:t>
                      </a:r>
                      <a:r>
                        <a:rPr lang="en-US" sz="1800" kern="1200" dirty="0" smtClean="0">
                          <a:solidFill>
                            <a:schemeClr val="dk1"/>
                          </a:solidFill>
                          <a:latin typeface="+mn-lt"/>
                          <a:ea typeface="+mn-ea"/>
                          <a:cs typeface="+mn-cs"/>
                        </a:rPr>
                        <a:t>, S., &amp; Bhattacharyya, S</a:t>
                      </a:r>
                      <a:endParaRPr lang="en-IN" dirty="0"/>
                    </a:p>
                  </a:txBody>
                  <a:tcPr/>
                </a:tc>
                <a:tc>
                  <a:txBody>
                    <a:bodyPr/>
                    <a:lstStyle/>
                    <a:p>
                      <a:r>
                        <a:rPr lang="en-US" sz="1800" kern="1200" dirty="0" smtClean="0">
                          <a:solidFill>
                            <a:schemeClr val="dk1"/>
                          </a:solidFill>
                          <a:latin typeface="+mn-lt"/>
                          <a:ea typeface="+mn-ea"/>
                          <a:cs typeface="+mn-cs"/>
                        </a:rPr>
                        <a:t>Applied Soft Computing 2018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In this paper incremental learning technique has been investigated. A novel incremental feature selection algorithm is proposed for classification analysis.</a:t>
                      </a:r>
                      <a:endParaRPr lang="en-IN" dirty="0"/>
                    </a:p>
                  </a:txBody>
                  <a:tcPr/>
                </a:tc>
                <a:extLst>
                  <a:ext uri="{0D108BD9-81ED-4DB2-BD59-A6C34878D82A}">
                    <a16:rowId xmlns:a16="http://schemas.microsoft.com/office/drawing/2014/main" xmlns="" val="535876819"/>
                  </a:ext>
                </a:extLst>
              </a:tr>
              <a:tr h="370840">
                <a:tc>
                  <a:txBody>
                    <a:bodyPr/>
                    <a:lstStyle/>
                    <a:p>
                      <a:pPr algn="ctr"/>
                      <a:r>
                        <a:rPr lang="en-US" dirty="0" smtClean="0"/>
                        <a:t>8.</a:t>
                      </a:r>
                      <a:endParaRPr lang="en-IN" dirty="0"/>
                    </a:p>
                  </a:txBody>
                  <a:tcPr/>
                </a:tc>
                <a:tc>
                  <a:txBody>
                    <a:bodyPr/>
                    <a:lstStyle/>
                    <a:p>
                      <a:r>
                        <a:rPr lang="en-US" dirty="0" smtClean="0"/>
                        <a:t>Experimental Demonstration of Feature Extraction and Dimensionality Reduction using </a:t>
                      </a:r>
                      <a:r>
                        <a:rPr lang="en-US" dirty="0" err="1" smtClean="0"/>
                        <a:t>Memristor</a:t>
                      </a:r>
                      <a:r>
                        <a:rPr lang="en-US" dirty="0" smtClean="0"/>
                        <a:t> Networks</a:t>
                      </a:r>
                      <a:endParaRPr lang="en-IN" dirty="0"/>
                    </a:p>
                  </a:txBody>
                  <a:tcPr/>
                </a:tc>
                <a:tc>
                  <a:txBody>
                    <a:bodyPr/>
                    <a:lstStyle/>
                    <a:p>
                      <a:r>
                        <a:rPr lang="en-US" dirty="0" err="1" smtClean="0"/>
                        <a:t>Shinhyun</a:t>
                      </a:r>
                      <a:r>
                        <a:rPr lang="en-US" dirty="0" smtClean="0"/>
                        <a:t> </a:t>
                      </a:r>
                      <a:r>
                        <a:rPr lang="en-US" dirty="0" err="1" smtClean="0"/>
                        <a:t>Choi</a:t>
                      </a:r>
                      <a:r>
                        <a:rPr lang="en-US" dirty="0" smtClean="0"/>
                        <a:t>,  </a:t>
                      </a:r>
                      <a:r>
                        <a:rPr lang="en-US" dirty="0" err="1" smtClean="0"/>
                        <a:t>Jong</a:t>
                      </a:r>
                      <a:r>
                        <a:rPr lang="en-US" dirty="0" smtClean="0"/>
                        <a:t> </a:t>
                      </a:r>
                      <a:r>
                        <a:rPr lang="en-US" dirty="0" err="1" smtClean="0"/>
                        <a:t>Hoon</a:t>
                      </a:r>
                      <a:r>
                        <a:rPr lang="en-US" dirty="0" smtClean="0"/>
                        <a:t> Shin,  </a:t>
                      </a:r>
                      <a:r>
                        <a:rPr lang="en-US" dirty="0" err="1" smtClean="0"/>
                        <a:t>Jihang</a:t>
                      </a:r>
                      <a:r>
                        <a:rPr lang="en-US" dirty="0" smtClean="0"/>
                        <a:t> Lee, Patrick Sheridan, and Wei D. Lu</a:t>
                      </a:r>
                      <a:endParaRPr lang="en-IN" dirty="0"/>
                    </a:p>
                  </a:txBody>
                  <a:tcPr/>
                </a:tc>
                <a:tc>
                  <a:txBody>
                    <a:bodyPr/>
                    <a:lstStyle/>
                    <a:p>
                      <a:r>
                        <a:rPr lang="en-US" dirty="0" smtClean="0"/>
                        <a:t>Department of Electrical Engineering and Computer Science, the University of Michigan 2017</a:t>
                      </a:r>
                      <a:endParaRPr lang="en-IN" dirty="0"/>
                    </a:p>
                  </a:txBody>
                  <a:tcPr/>
                </a:tc>
                <a:tc>
                  <a:txBody>
                    <a:bodyPr/>
                    <a:lstStyle/>
                    <a:p>
                      <a:r>
                        <a:rPr lang="en-US" sz="1800" kern="1200" dirty="0" smtClean="0">
                          <a:solidFill>
                            <a:schemeClr val="dk1"/>
                          </a:solidFill>
                          <a:latin typeface="+mn-lt"/>
                          <a:ea typeface="+mn-ea"/>
                          <a:cs typeface="+mn-cs"/>
                        </a:rPr>
                        <a:t>In this paper </a:t>
                      </a:r>
                      <a:r>
                        <a:rPr lang="en-US" dirty="0" smtClean="0"/>
                        <a:t>Experimental Demonstration of Feature Extraction is done using PCA method</a:t>
                      </a:r>
                      <a:endParaRPr lang="en-IN" dirty="0"/>
                    </a:p>
                  </a:txBody>
                  <a:tcPr/>
                </a:tc>
                <a:extLst>
                  <a:ext uri="{0D108BD9-81ED-4DB2-BD59-A6C34878D82A}">
                    <a16:rowId xmlns:a16="http://schemas.microsoft.com/office/drawing/2014/main" xmlns="" val="3619912578"/>
                  </a:ext>
                </a:extLst>
              </a:tr>
              <a:tr h="370840">
                <a:tc>
                  <a:txBody>
                    <a:bodyPr/>
                    <a:lstStyle/>
                    <a:p>
                      <a:pPr algn="ctr"/>
                      <a:r>
                        <a:rPr lang="en-US" dirty="0" smtClean="0"/>
                        <a:t>9.</a:t>
                      </a:r>
                      <a:endParaRPr lang="en-IN" dirty="0"/>
                    </a:p>
                  </a:txBody>
                  <a:tcPr/>
                </a:tc>
                <a:tc>
                  <a:txBody>
                    <a:bodyPr/>
                    <a:lstStyle/>
                    <a:p>
                      <a:r>
                        <a:rPr lang="en-US" dirty="0" smtClean="0"/>
                        <a:t>Heterogeneous Feature Models and Feature Selection Applied to Bearing Fault Diagnosis</a:t>
                      </a:r>
                      <a:endParaRPr lang="en-IN" dirty="0"/>
                    </a:p>
                  </a:txBody>
                  <a:tcPr/>
                </a:tc>
                <a:tc>
                  <a:txBody>
                    <a:bodyPr/>
                    <a:lstStyle/>
                    <a:p>
                      <a:r>
                        <a:rPr lang="en-US" dirty="0" smtClean="0"/>
                        <a:t>Thomas W. </a:t>
                      </a:r>
                      <a:r>
                        <a:rPr lang="en-US" dirty="0" err="1" smtClean="0"/>
                        <a:t>Rauber</a:t>
                      </a:r>
                      <a:endParaRPr lang="en-IN" sz="1800" b="0" i="0" u="none" strike="noStrike" kern="1200" baseline="0" dirty="0" smtClean="0">
                        <a:solidFill>
                          <a:schemeClr val="dk1"/>
                        </a:solidFill>
                        <a:latin typeface="+mn-lt"/>
                        <a:ea typeface="+mn-ea"/>
                        <a:cs typeface="+mn-cs"/>
                      </a:endParaRPr>
                    </a:p>
                  </a:txBody>
                  <a:tcPr/>
                </a:tc>
                <a:tc>
                  <a:txBody>
                    <a:bodyPr/>
                    <a:lstStyle/>
                    <a:p>
                      <a:r>
                        <a:rPr lang="en-US" dirty="0" smtClean="0"/>
                        <a:t>IEEE TRANSACTIONS ON INDUSTRIAL ELECTRONICS, VOL. 62, NO. 1, JANUARY 2015</a:t>
                      </a:r>
                      <a:endParaRPr lang="en-IN" dirty="0"/>
                    </a:p>
                  </a:txBody>
                  <a:tcPr/>
                </a:tc>
                <a:tc>
                  <a:txBody>
                    <a:bodyPr/>
                    <a:lstStyle/>
                    <a:p>
                      <a:r>
                        <a:rPr lang="en-US" dirty="0" smtClean="0"/>
                        <a:t>In this paper </a:t>
                      </a:r>
                      <a:r>
                        <a:rPr lang="en-US" dirty="0" smtClean="0"/>
                        <a:t>several different feature models is used in a single pool, together with feature selection to optimize the fault diagnosis system.</a:t>
                      </a:r>
                      <a:endParaRPr lang="en-IN" dirty="0"/>
                    </a:p>
                  </a:txBody>
                  <a:tcPr/>
                </a:tc>
                <a:extLst>
                  <a:ext uri="{0D108BD9-81ED-4DB2-BD59-A6C34878D82A}">
                    <a16:rowId xmlns:a16="http://schemas.microsoft.com/office/drawing/2014/main" xmlns="" val="1154967685"/>
                  </a:ext>
                </a:extLst>
              </a:tr>
            </a:tbl>
          </a:graphicData>
        </a:graphic>
      </p:graphicFrame>
      <p:sp>
        <p:nvSpPr>
          <p:cNvPr id="7" name="Title 5">
            <a:extLst>
              <a:ext uri="{FF2B5EF4-FFF2-40B4-BE49-F238E27FC236}">
                <a16:creationId xmlns:a16="http://schemas.microsoft.com/office/drawing/2014/main" xmlns="" id="{CE09A200-4838-4284-BD1E-19701CABB5FE}"/>
              </a:ext>
            </a:extLst>
          </p:cNvPr>
          <p:cNvSpPr>
            <a:spLocks noGrp="1"/>
          </p:cNvSpPr>
          <p:nvPr>
            <p:ph type="title"/>
          </p:nvPr>
        </p:nvSpPr>
        <p:spPr>
          <a:xfrm>
            <a:off x="1097280" y="286603"/>
            <a:ext cx="10058400" cy="771487"/>
          </a:xfrm>
        </p:spPr>
        <p:txBody>
          <a:bodyPr>
            <a:normAutofit/>
          </a:bodyPr>
          <a:lstStyle/>
          <a:p>
            <a:pPr>
              <a:spcBef>
                <a:spcPts val="0"/>
              </a:spcBef>
            </a:pPr>
            <a:r>
              <a:rPr lang="en-US" dirty="0"/>
              <a:t>Literature Survey</a:t>
            </a:r>
          </a:p>
        </p:txBody>
      </p:sp>
    </p:spTree>
    <p:extLst>
      <p:ext uri="{BB962C8B-B14F-4D97-AF65-F5344CB8AC3E}">
        <p14:creationId xmlns:p14="http://schemas.microsoft.com/office/powerpoint/2010/main" xmlns="" val="415035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p:cNvGraphicFramePr>
            <a:graphicFrameLocks noGrp="1"/>
          </p:cNvGraphicFramePr>
          <p:nvPr>
            <p:ph idx="1"/>
            <p:extLst>
              <p:ext uri="{D42A27DB-BD31-4B8C-83A1-F6EECF244321}">
                <p14:modId xmlns:p14="http://schemas.microsoft.com/office/powerpoint/2010/main" xmlns="" val="1557459313"/>
              </p:ext>
            </p:extLst>
          </p:nvPr>
        </p:nvGraphicFramePr>
        <p:xfrm>
          <a:off x="1097280" y="1005840"/>
          <a:ext cx="10651375" cy="5107577"/>
        </p:xfrm>
        <a:graphic>
          <a:graphicData uri="http://schemas.openxmlformats.org/drawingml/2006/table">
            <a:tbl>
              <a:tblPr firstRow="1" bandRow="1">
                <a:tableStyleId>{5C22544A-7EE6-4342-B048-85BDC9FD1C3A}</a:tableStyleId>
              </a:tblPr>
              <a:tblGrid>
                <a:gridCol w="496738">
                  <a:extLst>
                    <a:ext uri="{9D8B030D-6E8A-4147-A177-3AD203B41FA5}">
                      <a16:colId xmlns:a16="http://schemas.microsoft.com/office/drawing/2014/main" xmlns="" val="4139097274"/>
                    </a:ext>
                  </a:extLst>
                </a:gridCol>
                <a:gridCol w="2925731">
                  <a:extLst>
                    <a:ext uri="{9D8B030D-6E8A-4147-A177-3AD203B41FA5}">
                      <a16:colId xmlns:a16="http://schemas.microsoft.com/office/drawing/2014/main" xmlns="" val="1042656401"/>
                    </a:ext>
                  </a:extLst>
                </a:gridCol>
                <a:gridCol w="1632857">
                  <a:extLst>
                    <a:ext uri="{9D8B030D-6E8A-4147-A177-3AD203B41FA5}">
                      <a16:colId xmlns:a16="http://schemas.microsoft.com/office/drawing/2014/main" xmlns="" val="744773211"/>
                    </a:ext>
                  </a:extLst>
                </a:gridCol>
                <a:gridCol w="2586445">
                  <a:extLst>
                    <a:ext uri="{9D8B030D-6E8A-4147-A177-3AD203B41FA5}">
                      <a16:colId xmlns:a16="http://schemas.microsoft.com/office/drawing/2014/main" xmlns="" val="3156675321"/>
                    </a:ext>
                  </a:extLst>
                </a:gridCol>
                <a:gridCol w="3009604">
                  <a:extLst>
                    <a:ext uri="{9D8B030D-6E8A-4147-A177-3AD203B41FA5}">
                      <a16:colId xmlns:a16="http://schemas.microsoft.com/office/drawing/2014/main" xmlns="" val="2785141743"/>
                    </a:ext>
                  </a:extLst>
                </a:gridCol>
              </a:tblGrid>
              <a:tr h="718457">
                <a:tc>
                  <a:txBody>
                    <a:bodyPr/>
                    <a:lstStyle/>
                    <a:p>
                      <a:r>
                        <a:rPr lang="en-US" sz="1400" i="0" dirty="0" smtClean="0">
                          <a:latin typeface="Times New Roman" pitchFamily="18" charset="0"/>
                          <a:cs typeface="Times New Roman" pitchFamily="18" charset="0"/>
                        </a:rPr>
                        <a:t>Sr. No.</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Title</a:t>
                      </a:r>
                      <a:r>
                        <a:rPr lang="en-US" sz="1400" i="0" baseline="0" dirty="0" smtClean="0">
                          <a:latin typeface="Times New Roman" pitchFamily="18" charset="0"/>
                          <a:cs typeface="Times New Roman" pitchFamily="18" charset="0"/>
                        </a:rPr>
                        <a:t> of the Paper</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Authors</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Name of Journal /Year/ISSN No./Volume Number</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Proposed Concept and</a:t>
                      </a:r>
                      <a:r>
                        <a:rPr lang="en-US" sz="1400" i="0" baseline="0" dirty="0" smtClean="0">
                          <a:latin typeface="Times New Roman" pitchFamily="18" charset="0"/>
                          <a:cs typeface="Times New Roman" pitchFamily="18" charset="0"/>
                        </a:rPr>
                        <a:t> Details</a:t>
                      </a:r>
                      <a:endParaRPr lang="en-US" sz="1400" i="0" dirty="0">
                        <a:latin typeface="Times New Roman" pitchFamily="18" charset="0"/>
                        <a:cs typeface="Times New Roman" pitchFamily="18" charset="0"/>
                      </a:endParaRPr>
                    </a:p>
                  </a:txBody>
                  <a:tcPr/>
                </a:tc>
                <a:extLst>
                  <a:ext uri="{0D108BD9-81ED-4DB2-BD59-A6C34878D82A}">
                    <a16:rowId xmlns:a16="http://schemas.microsoft.com/office/drawing/2014/main" xmlns="" val="2886596655"/>
                  </a:ext>
                </a:extLst>
              </a:tr>
              <a:tr h="1112058">
                <a:tc>
                  <a:txBody>
                    <a:bodyPr/>
                    <a:lstStyle/>
                    <a:p>
                      <a:pPr algn="ctr"/>
                      <a:r>
                        <a:rPr lang="en-IN" dirty="0" smtClean="0"/>
                        <a:t>10.</a:t>
                      </a:r>
                      <a:endParaRPr lang="en-IN" dirty="0"/>
                    </a:p>
                  </a:txBody>
                  <a:tcPr/>
                </a:tc>
                <a:tc>
                  <a:txBody>
                    <a:bodyPr/>
                    <a:lstStyle/>
                    <a:p>
                      <a:r>
                        <a:rPr lang="en-US" sz="1800" b="0" i="0" kern="1200" dirty="0" smtClean="0">
                          <a:solidFill>
                            <a:schemeClr val="dk1"/>
                          </a:solidFill>
                          <a:latin typeface="+mn-lt"/>
                          <a:ea typeface="+mn-ea"/>
                          <a:cs typeface="+mn-cs"/>
                        </a:rPr>
                        <a:t>A review of feature selection methods based on mutual information</a:t>
                      </a:r>
                      <a:endParaRPr lang="en-US" sz="1800" b="0" i="0" kern="1200" dirty="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J.R. </a:t>
                      </a:r>
                      <a:r>
                        <a:rPr lang="en-US" sz="1800" kern="1200" dirty="0" err="1" smtClean="0">
                          <a:solidFill>
                            <a:schemeClr val="dk1"/>
                          </a:solidFill>
                          <a:latin typeface="+mn-lt"/>
                          <a:ea typeface="+mn-ea"/>
                          <a:cs typeface="+mn-cs"/>
                        </a:rPr>
                        <a:t>Vergara</a:t>
                      </a:r>
                      <a:r>
                        <a:rPr lang="en-US" sz="1800" kern="1200" dirty="0" smtClean="0">
                          <a:solidFill>
                            <a:schemeClr val="dk1"/>
                          </a:solidFill>
                          <a:latin typeface="+mn-lt"/>
                          <a:ea typeface="+mn-ea"/>
                          <a:cs typeface="+mn-cs"/>
                        </a:rPr>
                        <a:t>, P.A. </a:t>
                      </a:r>
                      <a:r>
                        <a:rPr lang="en-US" sz="1800" kern="1200" dirty="0" err="1" smtClean="0">
                          <a:solidFill>
                            <a:schemeClr val="dk1"/>
                          </a:solidFill>
                          <a:latin typeface="+mn-lt"/>
                          <a:ea typeface="+mn-ea"/>
                          <a:cs typeface="+mn-cs"/>
                        </a:rPr>
                        <a:t>Estévez</a:t>
                      </a:r>
                      <a:endParaRPr lang="en-IN" dirty="0"/>
                    </a:p>
                  </a:txBody>
                  <a:tcPr/>
                </a:tc>
                <a:tc>
                  <a:txBody>
                    <a:bodyPr/>
                    <a:lstStyle/>
                    <a:p>
                      <a:r>
                        <a:rPr lang="en-US" sz="1800" kern="1200" dirty="0" smtClean="0">
                          <a:solidFill>
                            <a:schemeClr val="dk1"/>
                          </a:solidFill>
                          <a:latin typeface="+mn-lt"/>
                          <a:ea typeface="+mn-ea"/>
                          <a:cs typeface="+mn-cs"/>
                        </a:rPr>
                        <a:t>Neural Computing and Applications volume 24, pages175–186 (2014)</a:t>
                      </a:r>
                      <a:endParaRPr lang="en-IN" dirty="0"/>
                    </a:p>
                  </a:txBody>
                  <a:tcPr/>
                </a:tc>
                <a:tc>
                  <a:txBody>
                    <a:bodyPr/>
                    <a:lstStyle/>
                    <a:p>
                      <a:r>
                        <a:rPr lang="en-US" sz="1800" kern="1200" dirty="0" smtClean="0">
                          <a:solidFill>
                            <a:schemeClr val="dk1"/>
                          </a:solidFill>
                          <a:latin typeface="+mn-lt"/>
                          <a:ea typeface="+mn-ea"/>
                          <a:cs typeface="+mn-cs"/>
                        </a:rPr>
                        <a:t>In this paper review of the state of the art of in formation theoretic feature selection methods  is done.</a:t>
                      </a:r>
                      <a:endParaRPr lang="en-IN" dirty="0"/>
                    </a:p>
                  </a:txBody>
                  <a:tcPr/>
                </a:tc>
                <a:extLst>
                  <a:ext uri="{0D108BD9-81ED-4DB2-BD59-A6C34878D82A}">
                    <a16:rowId xmlns:a16="http://schemas.microsoft.com/office/drawing/2014/main" xmlns="" val="535876819"/>
                  </a:ext>
                </a:extLst>
              </a:tr>
              <a:tr h="370840">
                <a:tc>
                  <a:txBody>
                    <a:bodyPr/>
                    <a:lstStyle/>
                    <a:p>
                      <a:pPr algn="ctr"/>
                      <a:r>
                        <a:rPr lang="en-US" dirty="0" smtClean="0"/>
                        <a:t>11.</a:t>
                      </a:r>
                      <a:endParaRPr lang="en-IN" dirty="0"/>
                    </a:p>
                  </a:txBody>
                  <a:tcPr/>
                </a:tc>
                <a:tc>
                  <a:txBody>
                    <a:bodyPr/>
                    <a:lstStyle/>
                    <a:p>
                      <a:r>
                        <a:rPr lang="en-US" dirty="0" smtClean="0"/>
                        <a:t>Feature Selection for Clustering: A Review</a:t>
                      </a:r>
                      <a:endParaRPr lang="en-IN" dirty="0"/>
                    </a:p>
                  </a:txBody>
                  <a:tcPr/>
                </a:tc>
                <a:tc>
                  <a:txBody>
                    <a:bodyPr/>
                    <a:lstStyle/>
                    <a:p>
                      <a:r>
                        <a:rPr lang="en-US" sz="1800" kern="1200" dirty="0" err="1" smtClean="0">
                          <a:solidFill>
                            <a:schemeClr val="dk1"/>
                          </a:solidFill>
                          <a:latin typeface="+mn-lt"/>
                          <a:ea typeface="+mn-ea"/>
                          <a:cs typeface="+mn-cs"/>
                        </a:rPr>
                        <a:t>Golay</a:t>
                      </a:r>
                      <a:r>
                        <a:rPr lang="en-US" sz="1800" kern="1200" dirty="0" smtClean="0">
                          <a:solidFill>
                            <a:schemeClr val="dk1"/>
                          </a:solidFill>
                          <a:latin typeface="+mn-lt"/>
                          <a:ea typeface="+mn-ea"/>
                          <a:cs typeface="+mn-cs"/>
                        </a:rPr>
                        <a:t> &amp; </a:t>
                      </a:r>
                      <a:r>
                        <a:rPr lang="en-US" sz="1800" kern="1200" dirty="0" err="1" smtClean="0">
                          <a:solidFill>
                            <a:schemeClr val="dk1"/>
                          </a:solidFill>
                          <a:latin typeface="+mn-lt"/>
                          <a:ea typeface="+mn-ea"/>
                          <a:cs typeface="+mn-cs"/>
                        </a:rPr>
                        <a:t>Kanevski</a:t>
                      </a:r>
                      <a:endParaRPr lang="en-IN" dirty="0"/>
                    </a:p>
                  </a:txBody>
                  <a:tcPr/>
                </a:tc>
                <a:tc>
                  <a:txBody>
                    <a:bodyPr/>
                    <a:lstStyle/>
                    <a:p>
                      <a:r>
                        <a:rPr lang="en-US" sz="1800" kern="1200" dirty="0" err="1" smtClean="0">
                          <a:solidFill>
                            <a:schemeClr val="dk1"/>
                          </a:solidFill>
                          <a:latin typeface="+mn-lt"/>
                          <a:ea typeface="+mn-ea"/>
                          <a:cs typeface="+mn-cs"/>
                        </a:rPr>
                        <a:t>CiteSeerX</a:t>
                      </a:r>
                      <a:r>
                        <a:rPr lang="en-US" sz="1800" kern="1200" dirty="0" smtClean="0">
                          <a:solidFill>
                            <a:schemeClr val="dk1"/>
                          </a:solidFill>
                          <a:latin typeface="+mn-lt"/>
                          <a:ea typeface="+mn-ea"/>
                          <a:cs typeface="+mn-cs"/>
                        </a:rPr>
                        <a:t> 2013</a:t>
                      </a:r>
                    </a:p>
                  </a:txBody>
                  <a:tcPr/>
                </a:tc>
                <a:tc>
                  <a:txBody>
                    <a:bodyPr/>
                    <a:lstStyle/>
                    <a:p>
                      <a:r>
                        <a:rPr lang="en-US" sz="1800" kern="1200" dirty="0" smtClean="0">
                          <a:solidFill>
                            <a:schemeClr val="dk1"/>
                          </a:solidFill>
                          <a:latin typeface="+mn-lt"/>
                          <a:ea typeface="+mn-ea"/>
                          <a:cs typeface="+mn-cs"/>
                        </a:rPr>
                        <a:t>In this paper various feature selection algorithm</a:t>
                      </a:r>
                      <a:r>
                        <a:rPr lang="en-US" sz="1800" kern="1200" baseline="0" dirty="0" smtClean="0">
                          <a:solidFill>
                            <a:schemeClr val="dk1"/>
                          </a:solidFill>
                          <a:latin typeface="+mn-lt"/>
                          <a:ea typeface="+mn-ea"/>
                          <a:cs typeface="+mn-cs"/>
                        </a:rPr>
                        <a:t> for clustering is discussed with experimental data.</a:t>
                      </a:r>
                      <a:endParaRPr lang="en-IN" dirty="0"/>
                    </a:p>
                  </a:txBody>
                  <a:tcPr/>
                </a:tc>
                <a:extLst>
                  <a:ext uri="{0D108BD9-81ED-4DB2-BD59-A6C34878D82A}">
                    <a16:rowId xmlns:a16="http://schemas.microsoft.com/office/drawing/2014/main" xmlns="" val="3619912578"/>
                  </a:ext>
                </a:extLst>
              </a:tr>
              <a:tr h="370840">
                <a:tc>
                  <a:txBody>
                    <a:bodyPr/>
                    <a:lstStyle/>
                    <a:p>
                      <a:pPr algn="ctr"/>
                      <a:r>
                        <a:rPr lang="en-US" dirty="0" smtClean="0"/>
                        <a:t>12.</a:t>
                      </a:r>
                      <a:endParaRPr lang="en-IN" dirty="0"/>
                    </a:p>
                  </a:txBody>
                  <a:tcPr/>
                </a:tc>
                <a:tc>
                  <a:txBody>
                    <a:bodyPr/>
                    <a:lstStyle/>
                    <a:p>
                      <a:r>
                        <a:rPr lang="en-US" dirty="0" smtClean="0"/>
                        <a:t>Recent advances and emerging challenges of feature selection in the context of big data</a:t>
                      </a:r>
                      <a:endParaRPr lang="en-IN" dirty="0"/>
                    </a:p>
                  </a:txBody>
                  <a:tcPr/>
                </a:tc>
                <a:tc>
                  <a:txBody>
                    <a:bodyPr/>
                    <a:lstStyle/>
                    <a:p>
                      <a:r>
                        <a:rPr lang="en-US" dirty="0" smtClean="0"/>
                        <a:t>V. </a:t>
                      </a:r>
                      <a:r>
                        <a:rPr lang="en-US" dirty="0" err="1" smtClean="0"/>
                        <a:t>Bolón-Canedo</a:t>
                      </a:r>
                      <a:r>
                        <a:rPr lang="en-US" dirty="0" smtClean="0"/>
                        <a:t>  , N. </a:t>
                      </a:r>
                      <a:r>
                        <a:rPr lang="en-US" dirty="0" err="1" smtClean="0"/>
                        <a:t>Sánchez-Maroño</a:t>
                      </a:r>
                      <a:r>
                        <a:rPr lang="en-US" dirty="0" smtClean="0"/>
                        <a:t>, A. Alonso-</a:t>
                      </a:r>
                      <a:r>
                        <a:rPr lang="en-US" dirty="0" err="1" smtClean="0"/>
                        <a:t>Betanzos</a:t>
                      </a:r>
                      <a:endParaRPr lang="en-IN" sz="1800" b="0" i="0" u="none" strike="noStrike" kern="1200" baseline="0" dirty="0" smtClean="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Knowledge-Based Systems </a:t>
                      </a:r>
                      <a:r>
                        <a:rPr lang="en-US" sz="1800" kern="1200" dirty="0" smtClean="0">
                          <a:solidFill>
                            <a:schemeClr val="dk1"/>
                          </a:solidFill>
                          <a:latin typeface="+mn-lt"/>
                          <a:ea typeface="+mn-ea"/>
                          <a:cs typeface="+mn-cs"/>
                        </a:rPr>
                        <a:t>2015</a:t>
                      </a:r>
                      <a:endParaRPr lang="en-IN" dirty="0"/>
                    </a:p>
                  </a:txBody>
                  <a:tcPr/>
                </a:tc>
                <a:tc>
                  <a:txBody>
                    <a:bodyPr/>
                    <a:lstStyle/>
                    <a:p>
                      <a:r>
                        <a:rPr lang="en-US" dirty="0" smtClean="0"/>
                        <a:t>In this paper origins and importance of feature selection and outline recent contributions in a range of applications, from DNA microarray analysis to face recognition</a:t>
                      </a:r>
                      <a:endParaRPr lang="en-IN" dirty="0"/>
                    </a:p>
                  </a:txBody>
                  <a:tcPr/>
                </a:tc>
                <a:extLst>
                  <a:ext uri="{0D108BD9-81ED-4DB2-BD59-A6C34878D82A}">
                    <a16:rowId xmlns:a16="http://schemas.microsoft.com/office/drawing/2014/main" xmlns="" val="1154967685"/>
                  </a:ext>
                </a:extLst>
              </a:tr>
            </a:tbl>
          </a:graphicData>
        </a:graphic>
      </p:graphicFrame>
      <p:sp>
        <p:nvSpPr>
          <p:cNvPr id="7" name="Title 5">
            <a:extLst>
              <a:ext uri="{FF2B5EF4-FFF2-40B4-BE49-F238E27FC236}">
                <a16:creationId xmlns:a16="http://schemas.microsoft.com/office/drawing/2014/main" xmlns="" id="{CE09A200-4838-4284-BD1E-19701CABB5FE}"/>
              </a:ext>
            </a:extLst>
          </p:cNvPr>
          <p:cNvSpPr>
            <a:spLocks noGrp="1"/>
          </p:cNvSpPr>
          <p:nvPr>
            <p:ph type="title"/>
          </p:nvPr>
        </p:nvSpPr>
        <p:spPr>
          <a:xfrm>
            <a:off x="1097280" y="286603"/>
            <a:ext cx="10058400" cy="771487"/>
          </a:xfrm>
        </p:spPr>
        <p:txBody>
          <a:bodyPr>
            <a:normAutofit/>
          </a:bodyPr>
          <a:lstStyle/>
          <a:p>
            <a:pPr>
              <a:spcBef>
                <a:spcPts val="0"/>
              </a:spcBef>
            </a:pPr>
            <a:r>
              <a:rPr lang="en-US" dirty="0"/>
              <a:t>Literature Survey</a:t>
            </a:r>
          </a:p>
        </p:txBody>
      </p:sp>
    </p:spTree>
    <p:extLst>
      <p:ext uri="{BB962C8B-B14F-4D97-AF65-F5344CB8AC3E}">
        <p14:creationId xmlns:p14="http://schemas.microsoft.com/office/powerpoint/2010/main" xmlns="" val="4150353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0</TotalTime>
  <Words>2291</Words>
  <Application>Microsoft Office PowerPoint</Application>
  <PresentationFormat>Custom</PresentationFormat>
  <Paragraphs>224</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RetrospectVTI</vt:lpstr>
      <vt:lpstr>Ph.D. Pre-registration Seminar on “EFFECTIVE CLASSIFICATION BASED FEATURE EXTRACTION MODULE FOR BIG DATA USING SPARK MLIB”</vt:lpstr>
      <vt:lpstr>Outline </vt:lpstr>
      <vt:lpstr>Introduction </vt:lpstr>
      <vt:lpstr>Aim</vt:lpstr>
      <vt:lpstr>Objectives </vt:lpstr>
      <vt:lpstr>Literature Survey</vt:lpstr>
      <vt:lpstr>Literature Survey</vt:lpstr>
      <vt:lpstr>Literature Survey</vt:lpstr>
      <vt:lpstr>Literature Survey</vt:lpstr>
      <vt:lpstr>Problem Definition </vt:lpstr>
      <vt:lpstr>Research Gap Identification</vt:lpstr>
      <vt:lpstr>Proposed Methodology</vt:lpstr>
      <vt:lpstr>Proposed Methodology</vt:lpstr>
      <vt:lpstr>Proposed Methodology</vt:lpstr>
      <vt:lpstr>Action Plan</vt:lpstr>
      <vt:lpstr>Conclusion</vt:lpstr>
      <vt:lpstr>References </vt:lpstr>
      <vt:lpstr>References </vt:lpstr>
      <vt:lpstr>References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2021-10-29T16:00:36Z</dcterms:created>
  <dcterms:modified xsi:type="dcterms:W3CDTF">2022-01-04T18:17:40Z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