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4"/>
  </p:sldMasterIdLst>
  <p:notesMasterIdLst>
    <p:notesMasterId r:id="rId17"/>
  </p:notesMasterIdLst>
  <p:handoutMasterIdLst>
    <p:handoutMasterId r:id="rId18"/>
  </p:handoutMasterIdLst>
  <p:sldIdLst>
    <p:sldId id="258" r:id="rId5"/>
    <p:sldId id="284" r:id="rId6"/>
    <p:sldId id="261" r:id="rId7"/>
    <p:sldId id="292" r:id="rId8"/>
    <p:sldId id="262" r:id="rId9"/>
    <p:sldId id="286" r:id="rId10"/>
    <p:sldId id="263" r:id="rId11"/>
    <p:sldId id="287" r:id="rId12"/>
    <p:sldId id="264" r:id="rId13"/>
    <p:sldId id="293" r:id="rId14"/>
    <p:sldId id="291" r:id="rId15"/>
    <p:sldId id="29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39" autoAdjust="0"/>
  </p:normalViewPr>
  <p:slideViewPr>
    <p:cSldViewPr snapToGrid="0">
      <p:cViewPr varScale="1">
        <p:scale>
          <a:sx n="69" d="100"/>
          <a:sy n="69" d="100"/>
        </p:scale>
        <p:origin x="-560" y="-68"/>
      </p:cViewPr>
      <p:guideLst>
        <p:guide orient="horz" pos="2160"/>
        <p:guide pos="3840"/>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pPr/>
              <a:t>1/3/2022</a:t>
            </a:fld>
            <a:endParaRPr lang="en-US" dirty="0"/>
          </a:p>
        </p:txBody>
      </p:sp>
      <p:sp>
        <p:nvSpPr>
          <p:cNvPr id="4" name="Footer Placeholder 3">
            <a:extLst>
              <a:ext uri="{FF2B5EF4-FFF2-40B4-BE49-F238E27FC236}">
                <a16:creationId xmlns=""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pPr/>
              <a:t>‹#›</a:t>
            </a:fld>
            <a:endParaRPr lang="en-US" dirty="0"/>
          </a:p>
        </p:txBody>
      </p:sp>
    </p:spTree>
    <p:extLst>
      <p:ext uri="{BB962C8B-B14F-4D97-AF65-F5344CB8AC3E}">
        <p14:creationId xmlns=""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pPr/>
              <a:t>1/3/2022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pPr/>
              <a:t>‹#›</a:t>
            </a:fld>
            <a:endParaRPr lang="en-US" noProof="0" dirty="0"/>
          </a:p>
        </p:txBody>
      </p:sp>
    </p:spTree>
    <p:extLst>
      <p:ext uri="{BB962C8B-B14F-4D97-AF65-F5344CB8AC3E}">
        <p14:creationId xmlns=""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pPr/>
              <a:t>1</a:t>
            </a:fld>
            <a:endParaRPr lang="en-US" noProof="0" dirty="0"/>
          </a:p>
        </p:txBody>
      </p:sp>
    </p:spTree>
    <p:extLst>
      <p:ext uri="{BB962C8B-B14F-4D97-AF65-F5344CB8AC3E}">
        <p14:creationId xmlns="" xmlns:p14="http://schemas.microsoft.com/office/powerpoint/2010/main" val="221598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pPr/>
              <a:t>3</a:t>
            </a:fld>
            <a:endParaRPr lang="en-US" noProof="0" dirty="0"/>
          </a:p>
        </p:txBody>
      </p:sp>
    </p:spTree>
    <p:extLst>
      <p:ext uri="{BB962C8B-B14F-4D97-AF65-F5344CB8AC3E}">
        <p14:creationId xmlns="" xmlns:p14="http://schemas.microsoft.com/office/powerpoint/2010/main" val="345533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pPr/>
              <a:t>5</a:t>
            </a:fld>
            <a:endParaRPr lang="en-US" noProof="0" dirty="0"/>
          </a:p>
        </p:txBody>
      </p:sp>
    </p:spTree>
    <p:extLst>
      <p:ext uri="{BB962C8B-B14F-4D97-AF65-F5344CB8AC3E}">
        <p14:creationId xmlns="" xmlns:p14="http://schemas.microsoft.com/office/powerpoint/2010/main" val="592779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pPr/>
              <a:t>7</a:t>
            </a:fld>
            <a:endParaRPr lang="en-US" noProof="0" dirty="0"/>
          </a:p>
        </p:txBody>
      </p:sp>
    </p:spTree>
    <p:extLst>
      <p:ext uri="{BB962C8B-B14F-4D97-AF65-F5344CB8AC3E}">
        <p14:creationId xmlns="" xmlns:p14="http://schemas.microsoft.com/office/powerpoint/2010/main" val="2445643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pPr/>
              <a:t>9</a:t>
            </a:fld>
            <a:endParaRPr lang="en-US" noProof="0" dirty="0"/>
          </a:p>
        </p:txBody>
      </p:sp>
    </p:spTree>
    <p:extLst>
      <p:ext uri="{BB962C8B-B14F-4D97-AF65-F5344CB8AC3E}">
        <p14:creationId xmlns="" xmlns:p14="http://schemas.microsoft.com/office/powerpoint/2010/main" val="2258266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smtClean="0"/>
              <a:t>Click icon to add picture</a:t>
            </a:r>
            <a:endParaRPr lang="en-US" noProof="0" dirty="0"/>
          </a:p>
        </p:txBody>
      </p:sp>
      <p:sp>
        <p:nvSpPr>
          <p:cNvPr id="4" name="Date Placeholder 3">
            <a:extLst>
              <a:ext uri="{FF2B5EF4-FFF2-40B4-BE49-F238E27FC236}">
                <a16:creationId xmlns="" xmlns:a16="http://schemas.microsoft.com/office/drawing/2014/main" id="{9925CCF1-92C0-4AF3-BFAF-4921631915AB}"/>
              </a:ext>
            </a:extLst>
          </p:cNvPr>
          <p:cNvSpPr>
            <a:spLocks noGrp="1"/>
          </p:cNvSpPr>
          <p:nvPr>
            <p:ph type="dt" sz="half" idx="10"/>
          </p:nvPr>
        </p:nvSpPr>
        <p:spPr/>
        <p:txBody>
          <a:bodyPr/>
          <a:lstStyle/>
          <a:p>
            <a:fld id="{F5CEFB0D-6DB6-450D-981E-DB5B064ABC8F}" type="datetime1">
              <a:rPr lang="en-US" noProof="0" smtClean="0"/>
              <a:pPr/>
              <a:t>1/3/2022</a:t>
            </a:fld>
            <a:endParaRPr lang="en-US" noProof="0" dirty="0"/>
          </a:p>
        </p:txBody>
      </p:sp>
      <p:sp>
        <p:nvSpPr>
          <p:cNvPr id="5" name="Footer Placeholder 4">
            <a:extLst>
              <a:ext uri="{FF2B5EF4-FFF2-40B4-BE49-F238E27FC236}">
                <a16:creationId xmlns=""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pPr/>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smtClean="0"/>
              <a:t>Click to edit Master title style</a:t>
            </a:r>
            <a:endParaRPr lang="en-US" noProof="0"/>
          </a:p>
        </p:txBody>
      </p:sp>
    </p:spTree>
    <p:extLst>
      <p:ext uri="{BB962C8B-B14F-4D97-AF65-F5344CB8AC3E}">
        <p14:creationId xmlns=""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smtClean="0"/>
              <a:t>Click to edit Master title style</a:t>
            </a:r>
            <a:endParaRPr lang="en-US" noProof="0"/>
          </a:p>
        </p:txBody>
      </p:sp>
      <p:sp>
        <p:nvSpPr>
          <p:cNvPr id="3" name="Content Placeholder 2"/>
          <p:cNvSpPr>
            <a:spLocks noGrp="1"/>
          </p:cNvSpPr>
          <p:nvPr>
            <p:ph idx="1"/>
          </p:nvPr>
        </p:nvSpPr>
        <p:spPr>
          <a:xfrm>
            <a:off x="5458984" y="812800"/>
            <a:ext cx="5713841" cy="486860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9" name="Rectangle 8">
            <a:extLst>
              <a:ext uri="{FF2B5EF4-FFF2-40B4-BE49-F238E27FC236}">
                <a16:creationId xmlns=""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3AB9C849-F1D8-4230-9F2F-9250D675BB2A}" type="datetime1">
              <a:rPr lang="en-US" noProof="0" smtClean="0"/>
              <a:pPr/>
              <a:t>1/3/2022</a:t>
            </a:fld>
            <a:endParaRPr lang="en-US" noProof="0" dirty="0"/>
          </a:p>
        </p:txBody>
      </p:sp>
      <p:sp>
        <p:nvSpPr>
          <p:cNvPr id="13" name="Footer Placeholder 2">
            <a:extLst>
              <a:ext uri="{FF2B5EF4-FFF2-40B4-BE49-F238E27FC236}">
                <a16:creationId xmlns=""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 xmlns:a16="http://schemas.microsoft.com/office/drawing/2014/main" id="{354D8B55-9EA8-4B81-8E84-9B93B0A27559}"/>
              </a:ext>
            </a:extLst>
          </p:cNvPr>
          <p:cNvSpPr>
            <a:spLocks noGrp="1"/>
          </p:cNvSpPr>
          <p:nvPr>
            <p:ph type="dt" sz="half" idx="10"/>
          </p:nvPr>
        </p:nvSpPr>
        <p:spPr/>
        <p:txBody>
          <a:bodyPr/>
          <a:lstStyle/>
          <a:p>
            <a:fld id="{F2DB7022-84E8-42F0-8AEA-ADED76AFD446}" type="datetime1">
              <a:rPr lang="en-US" smtClean="0"/>
              <a:pPr/>
              <a:t>1/3/2022</a:t>
            </a:fld>
            <a:endParaRPr lang="en-US" dirty="0"/>
          </a:p>
        </p:txBody>
      </p:sp>
      <p:sp>
        <p:nvSpPr>
          <p:cNvPr id="8" name="Footer Placeholder 7">
            <a:extLst>
              <a:ext uri="{FF2B5EF4-FFF2-40B4-BE49-F238E27FC236}">
                <a16:creationId xmlns=""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Rectangle 8">
            <a:extLst>
              <a:ext uri="{FF2B5EF4-FFF2-40B4-BE49-F238E27FC236}">
                <a16:creationId xmlns=""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D4C0741-442A-4788-81DA-4F081D559C5A}" type="datetime1">
              <a:rPr lang="en-US" noProof="0" smtClean="0"/>
              <a:pPr/>
              <a:t>1/3/2022</a:t>
            </a:fld>
            <a:endParaRPr lang="en-US" noProof="0" dirty="0"/>
          </a:p>
        </p:txBody>
      </p:sp>
      <p:sp>
        <p:nvSpPr>
          <p:cNvPr id="13" name="Footer Placeholder 2">
            <a:extLst>
              <a:ext uri="{FF2B5EF4-FFF2-40B4-BE49-F238E27FC236}">
                <a16:creationId xmlns=""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smtClean="0"/>
              <a:t>Click to edit Master title style</a:t>
            </a:r>
            <a:endParaRPr lang="en-US" noProof="0"/>
          </a:p>
        </p:txBody>
      </p:sp>
      <p:sp>
        <p:nvSpPr>
          <p:cNvPr id="18" name="Rectangle 17">
            <a:extLst>
              <a:ext uri="{FF2B5EF4-FFF2-40B4-BE49-F238E27FC236}">
                <a16:creationId xmlns=""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smtClean="0"/>
              <a:t>Click icon to add picture</a:t>
            </a:r>
            <a:endParaRPr lang="en-US" noProof="0" dirty="0"/>
          </a:p>
        </p:txBody>
      </p:sp>
      <p:sp>
        <p:nvSpPr>
          <p:cNvPr id="10" name="Parallélogramme 14">
            <a:extLst>
              <a:ext uri="{FF2B5EF4-FFF2-40B4-BE49-F238E27FC236}">
                <a16:creationId xmlns=""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Date Placeholder 1">
            <a:extLst>
              <a:ext uri="{FF2B5EF4-FFF2-40B4-BE49-F238E27FC236}">
                <a16:creationId xmlns=""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470BDB9F-6784-464D-8ED7-29E60E2B21A9}" type="datetime1">
              <a:rPr lang="en-US" noProof="0" smtClean="0"/>
              <a:pPr/>
              <a:t>1/3/2022</a:t>
            </a:fld>
            <a:endParaRPr lang="en-US" noProof="0" dirty="0"/>
          </a:p>
        </p:txBody>
      </p:sp>
      <p:sp>
        <p:nvSpPr>
          <p:cNvPr id="13" name="Footer Placeholder 2">
            <a:extLst>
              <a:ext uri="{FF2B5EF4-FFF2-40B4-BE49-F238E27FC236}">
                <a16:creationId xmlns=""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smtClean="0"/>
              <a:t>Click to edit Master title style</a:t>
            </a:r>
            <a:endParaRPr lang="en-US" noProof="0" dirty="0"/>
          </a:p>
        </p:txBody>
      </p:sp>
    </p:spTree>
    <p:extLst>
      <p:ext uri="{BB962C8B-B14F-4D97-AF65-F5344CB8AC3E}">
        <p14:creationId xmlns=""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smtClean="0"/>
              <a:t>Click to edit Master title style</a:t>
            </a:r>
            <a:endParaRPr lang="en-US" noProof="0"/>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Date Placeholder 1">
            <a:extLst>
              <a:ext uri="{FF2B5EF4-FFF2-40B4-BE49-F238E27FC236}">
                <a16:creationId xmlns=""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DA3ABBD-A00D-4624-9D57-736F5DDBFABC}" type="datetime1">
              <a:rPr lang="en-US" noProof="0" smtClean="0"/>
              <a:pPr/>
              <a:t>1/3/2022</a:t>
            </a:fld>
            <a:endParaRPr lang="en-US" noProof="0" dirty="0"/>
          </a:p>
        </p:txBody>
      </p:sp>
      <p:sp>
        <p:nvSpPr>
          <p:cNvPr id="13" name="Footer Placeholder 2">
            <a:extLst>
              <a:ext uri="{FF2B5EF4-FFF2-40B4-BE49-F238E27FC236}">
                <a16:creationId xmlns=""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smtClean="0"/>
              <a:t>Click icon to add picture</a:t>
            </a:r>
            <a:endParaRPr lang="en-US" noProof="0" dirty="0"/>
          </a:p>
        </p:txBody>
      </p:sp>
    </p:spTree>
    <p:extLst>
      <p:ext uri="{BB962C8B-B14F-4D97-AF65-F5344CB8AC3E}">
        <p14:creationId xmlns=""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smtClean="0"/>
              <a:t>Click icon to add picture</a:t>
            </a:r>
            <a:endParaRPr lang="en-US" noProof="0" dirty="0"/>
          </a:p>
        </p:txBody>
      </p:sp>
      <p:sp>
        <p:nvSpPr>
          <p:cNvPr id="10" name="Parallélogramme 14">
            <a:extLst>
              <a:ext uri="{FF2B5EF4-FFF2-40B4-BE49-F238E27FC236}">
                <a16:creationId xmlns=""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smtClean="0"/>
              <a:t>Click to edit Master title style</a:t>
            </a:r>
            <a:endParaRPr lang="en-US" noProof="0"/>
          </a:p>
        </p:txBody>
      </p:sp>
      <p:sp>
        <p:nvSpPr>
          <p:cNvPr id="12" name="Date Placeholder 1">
            <a:extLst>
              <a:ext uri="{FF2B5EF4-FFF2-40B4-BE49-F238E27FC236}">
                <a16:creationId xmlns=""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E6BF20AA-C418-460A-B9CF-8F3DD94C436D}" type="datetime1">
              <a:rPr lang="en-US" noProof="0" smtClean="0"/>
              <a:pPr/>
              <a:t>1/3/2022</a:t>
            </a:fld>
            <a:endParaRPr lang="en-US" noProof="0" dirty="0"/>
          </a:p>
        </p:txBody>
      </p:sp>
      <p:sp>
        <p:nvSpPr>
          <p:cNvPr id="13" name="Footer Placeholder 2">
            <a:extLst>
              <a:ext uri="{FF2B5EF4-FFF2-40B4-BE49-F238E27FC236}">
                <a16:creationId xmlns=""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smtClean="0"/>
              <a:t>Click to edit Master title style</a:t>
            </a:r>
            <a:endParaRPr lang="en-US" noProof="0"/>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Date Placeholder 1">
            <a:extLst>
              <a:ext uri="{FF2B5EF4-FFF2-40B4-BE49-F238E27FC236}">
                <a16:creationId xmlns=""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063F5CE0-F8B8-4EAA-822E-6451047E7D5F}" type="datetime1">
              <a:rPr lang="en-US" noProof="0" smtClean="0"/>
              <a:pPr/>
              <a:t>1/3/2022</a:t>
            </a:fld>
            <a:endParaRPr lang="en-US" noProof="0" dirty="0"/>
          </a:p>
        </p:txBody>
      </p:sp>
      <p:sp>
        <p:nvSpPr>
          <p:cNvPr id="13" name="Footer Placeholder 2">
            <a:extLst>
              <a:ext uri="{FF2B5EF4-FFF2-40B4-BE49-F238E27FC236}">
                <a16:creationId xmlns=""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smtClean="0"/>
              <a:t>Click to edit Master title style</a:t>
            </a:r>
            <a:endParaRPr lang="en-US" noProof="0"/>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Date Placeholder 1">
            <a:extLst>
              <a:ext uri="{FF2B5EF4-FFF2-40B4-BE49-F238E27FC236}">
                <a16:creationId xmlns=""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1F8AE65-7CE3-49A8-B2CC-A5A64E5730FA}" type="datetime1">
              <a:rPr lang="en-US" noProof="0" smtClean="0"/>
              <a:pPr/>
              <a:t>1/3/2022</a:t>
            </a:fld>
            <a:endParaRPr lang="en-US" noProof="0" dirty="0"/>
          </a:p>
        </p:txBody>
      </p:sp>
      <p:sp>
        <p:nvSpPr>
          <p:cNvPr id="13" name="Footer Placeholder 2">
            <a:extLst>
              <a:ext uri="{FF2B5EF4-FFF2-40B4-BE49-F238E27FC236}">
                <a16:creationId xmlns=""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5046700-360D-4474-9946-7580E8968658}" type="datetime1">
              <a:rPr lang="en-US" noProof="0" smtClean="0"/>
              <a:pPr/>
              <a:t>1/3/2022</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dirty="0"/>
              <a:t>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 xmlns:a16="http://schemas.microsoft.com/office/drawing/2014/main" id="{7D5506EE-1026-4F35-9ACC-BD05BE0F9B36}"/>
              </a:ext>
            </a:extLst>
          </p:cNvPr>
          <p:cNvSpPr>
            <a:spLocks noGrp="1"/>
          </p:cNvSpPr>
          <p:nvPr>
            <p:ph type="dt" sz="half" idx="10"/>
          </p:nvPr>
        </p:nvSpPr>
        <p:spPr/>
        <p:txBody>
          <a:bodyPr/>
          <a:lstStyle/>
          <a:p>
            <a:fld id="{42F667F3-A942-43B7-9681-6435F4941075}" type="datetime1">
              <a:rPr lang="en-US" smtClean="0"/>
              <a:pPr/>
              <a:t>1/3/2022</a:t>
            </a:fld>
            <a:endParaRPr lang="en-US" dirty="0"/>
          </a:p>
        </p:txBody>
      </p:sp>
      <p:sp>
        <p:nvSpPr>
          <p:cNvPr id="8" name="Footer Placeholder 7">
            <a:extLst>
              <a:ext uri="{FF2B5EF4-FFF2-40B4-BE49-F238E27FC236}">
                <a16:creationId xmlns="" xmlns:a16="http://schemas.microsoft.com/office/drawing/2014/main" id="{B7696E5F-8D95-4450-AE52-5438E6EDE2BF}"/>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pPr/>
              <a:t>1/3/2022</a:t>
            </a:fld>
            <a:endParaRPr lang="en-US" noProof="0" dirty="0"/>
          </a:p>
        </p:txBody>
      </p:sp>
      <p:sp>
        <p:nvSpPr>
          <p:cNvPr id="5" name="Footer Placeholder 4">
            <a:extLst>
              <a:ext uri="{FF2B5EF4-FFF2-40B4-BE49-F238E27FC236}">
                <a16:creationId xmlns=""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pPr/>
              <a:t>‹#›</a:t>
            </a:fld>
            <a:endParaRPr lang="en-US" noProof="0" dirty="0"/>
          </a:p>
        </p:txBody>
      </p:sp>
      <p:sp>
        <p:nvSpPr>
          <p:cNvPr id="10" name="Picture Placeholder 9">
            <a:extLst>
              <a:ext uri="{FF2B5EF4-FFF2-40B4-BE49-F238E27FC236}">
                <a16:creationId xmlns=""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smtClean="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11" name="Rectangle 10">
            <a:extLst>
              <a:ext uri="{FF2B5EF4-FFF2-40B4-BE49-F238E27FC236}">
                <a16:creationId xmlns=""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smtClean="0"/>
              <a:t>Click to edit Master title style</a:t>
            </a:r>
            <a:endParaRPr lang="en-US" noProof="0"/>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a:extLst>
              <a:ext uri="{FF2B5EF4-FFF2-40B4-BE49-F238E27FC236}">
                <a16:creationId xmlns="" xmlns:a16="http://schemas.microsoft.com/office/drawing/2014/main" id="{AF33D6B0-F070-45C4-A472-19F432BE3932}"/>
              </a:ext>
            </a:extLst>
          </p:cNvPr>
          <p:cNvSpPr>
            <a:spLocks noGrp="1"/>
          </p:cNvSpPr>
          <p:nvPr>
            <p:ph type="dt" sz="half" idx="10"/>
          </p:nvPr>
        </p:nvSpPr>
        <p:spPr/>
        <p:txBody>
          <a:bodyPr/>
          <a:lstStyle/>
          <a:p>
            <a:fld id="{5D576BB9-001A-4B59-8C51-603E71AE3226}" type="datetime1">
              <a:rPr lang="en-US" noProof="0" smtClean="0"/>
              <a:pPr/>
              <a:t>1/3/2022</a:t>
            </a:fld>
            <a:endParaRPr lang="en-US" noProof="0" dirty="0"/>
          </a:p>
        </p:txBody>
      </p:sp>
      <p:sp>
        <p:nvSpPr>
          <p:cNvPr id="8" name="Footer Placeholder 7">
            <a:extLst>
              <a:ext uri="{FF2B5EF4-FFF2-40B4-BE49-F238E27FC236}">
                <a16:creationId xmlns="" xmlns:a16="http://schemas.microsoft.com/office/drawing/2014/main" id="{9975399F-DAB2-410D-967F-ED17E6F796E7}"/>
              </a:ext>
            </a:extLst>
          </p:cNvPr>
          <p:cNvSpPr>
            <a:spLocks noGrp="1"/>
          </p:cNvSpPr>
          <p:nvPr>
            <p:ph type="ftr" sz="quarter" idx="11"/>
          </p:nvPr>
        </p:nvSpPr>
        <p:spPr/>
        <p:txBody>
          <a:bodyPr/>
          <a:lstStyle/>
          <a:p>
            <a:r>
              <a:rPr lang="en-US" noProof="0" dirty="0"/>
              <a:t>Footer</a:t>
            </a:r>
          </a:p>
        </p:txBody>
      </p:sp>
      <p:sp>
        <p:nvSpPr>
          <p:cNvPr id="10" name="Slide Number Placeholder 9">
            <a:extLst>
              <a:ext uri="{FF2B5EF4-FFF2-40B4-BE49-F238E27FC236}">
                <a16:creationId xmlns=""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pPr/>
              <a:t>‹#›</a:t>
            </a:fld>
            <a:endParaRPr lang="en-US" noProof="0" dirty="0"/>
          </a:p>
        </p:txBody>
      </p:sp>
      <p:sp>
        <p:nvSpPr>
          <p:cNvPr id="14" name="Rectangle 13">
            <a:extLst>
              <a:ext uri="{FF2B5EF4-FFF2-40B4-BE49-F238E27FC236}">
                <a16:creationId xmlns=""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 xmlns:a16="http://schemas.microsoft.com/office/drawing/2014/main" id="{354D8B55-9EA8-4B81-8E84-9B93B0A27559}"/>
              </a:ext>
            </a:extLst>
          </p:cNvPr>
          <p:cNvSpPr>
            <a:spLocks noGrp="1"/>
          </p:cNvSpPr>
          <p:nvPr>
            <p:ph type="dt" sz="half" idx="10"/>
          </p:nvPr>
        </p:nvSpPr>
        <p:spPr/>
        <p:txBody>
          <a:bodyPr/>
          <a:lstStyle/>
          <a:p>
            <a:fld id="{1529DE01-3159-42E8-9946-B3F7564EBC72}" type="datetime1">
              <a:rPr lang="en-US" smtClean="0"/>
              <a:pPr/>
              <a:t>1/3/2022</a:t>
            </a:fld>
            <a:endParaRPr lang="en-US" dirty="0"/>
          </a:p>
        </p:txBody>
      </p:sp>
      <p:sp>
        <p:nvSpPr>
          <p:cNvPr id="8" name="Footer Placeholder 7">
            <a:extLst>
              <a:ext uri="{FF2B5EF4-FFF2-40B4-BE49-F238E27FC236}">
                <a16:creationId xmlns=""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1A1FC6A6-F894-471F-8AA4-AE4112290279}" type="datetime1">
              <a:rPr lang="en-US" noProof="0" smtClean="0"/>
              <a:pPr/>
              <a:t>1/3/2022</a:t>
            </a:fld>
            <a:endParaRPr lang="en-US" noProof="0" dirty="0"/>
          </a:p>
        </p:txBody>
      </p:sp>
      <p:sp>
        <p:nvSpPr>
          <p:cNvPr id="8" name="Footer Placeholder 7">
            <a:extLst>
              <a:ext uri="{FF2B5EF4-FFF2-40B4-BE49-F238E27FC236}">
                <a16:creationId xmlns=""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smtClean="0"/>
              <a:t>Click icon to add picture</a:t>
            </a:r>
            <a:endParaRPr lang="en-US" noProof="0" dirty="0"/>
          </a:p>
        </p:txBody>
      </p:sp>
      <p:sp>
        <p:nvSpPr>
          <p:cNvPr id="13" name="Rectangle 12">
            <a:extLst>
              <a:ext uri="{FF2B5EF4-FFF2-40B4-BE49-F238E27FC236}">
                <a16:creationId xmlns=""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Edit Master text styles</a:t>
            </a:r>
          </a:p>
        </p:txBody>
      </p:sp>
      <p:sp>
        <p:nvSpPr>
          <p:cNvPr id="14" name="Rectangle 13">
            <a:extLst>
              <a:ext uri="{FF2B5EF4-FFF2-40B4-BE49-F238E27FC236}">
                <a16:creationId xmlns=""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503D98FD-B63D-46E0-B974-EC5BBAC02E27}" type="datetime1">
              <a:rPr lang="en-US" noProof="0" smtClean="0"/>
              <a:pPr/>
              <a:t>1/3/2022</a:t>
            </a:fld>
            <a:endParaRPr lang="en-US" noProof="0" dirty="0"/>
          </a:p>
        </p:txBody>
      </p:sp>
      <p:sp>
        <p:nvSpPr>
          <p:cNvPr id="8" name="Footer Placeholder 7">
            <a:extLst>
              <a:ext uri="{FF2B5EF4-FFF2-40B4-BE49-F238E27FC236}">
                <a16:creationId xmlns=""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smtClean="0"/>
              <a:t>Click icon to add picture</a:t>
            </a:r>
            <a:endParaRPr lang="en-US" noProof="0" dirty="0"/>
          </a:p>
        </p:txBody>
      </p:sp>
      <p:sp>
        <p:nvSpPr>
          <p:cNvPr id="13" name="Rectangle 12">
            <a:extLst>
              <a:ext uri="{FF2B5EF4-FFF2-40B4-BE49-F238E27FC236}">
                <a16:creationId xmlns=""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Edit Master text styles</a:t>
            </a:r>
          </a:p>
        </p:txBody>
      </p:sp>
      <p:sp>
        <p:nvSpPr>
          <p:cNvPr id="14" name="Rectangle 13">
            <a:extLst>
              <a:ext uri="{FF2B5EF4-FFF2-40B4-BE49-F238E27FC236}">
                <a16:creationId xmlns=""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 xmlns:a16="http://schemas.microsoft.com/office/drawing/2014/main" id="{5782D47D-B0DC-4C40-BCC6-BBBA32584A38}"/>
              </a:ext>
            </a:extLst>
          </p:cNvPr>
          <p:cNvSpPr>
            <a:spLocks noGrp="1"/>
          </p:cNvSpPr>
          <p:nvPr>
            <p:ph type="dt" sz="half" idx="10"/>
          </p:nvPr>
        </p:nvSpPr>
        <p:spPr/>
        <p:txBody>
          <a:bodyPr/>
          <a:lstStyle/>
          <a:p>
            <a:fld id="{7E74ECCD-A9BB-4C40-8999-9FDE0B2AF02D}" type="datetime1">
              <a:rPr lang="en-US" smtClean="0"/>
              <a:pPr/>
              <a:t>1/3/2022</a:t>
            </a:fld>
            <a:endParaRPr lang="en-US" dirty="0"/>
          </a:p>
        </p:txBody>
      </p:sp>
      <p:sp>
        <p:nvSpPr>
          <p:cNvPr id="9" name="Footer Placeholder 8">
            <a:extLst>
              <a:ext uri="{FF2B5EF4-FFF2-40B4-BE49-F238E27FC236}">
                <a16:creationId xmlns="" xmlns:a16="http://schemas.microsoft.com/office/drawing/2014/main" id="{4690D34E-7EBD-44B2-83CA-4C126A18D7EF}"/>
              </a:ext>
            </a:extLst>
          </p:cNvPr>
          <p:cNvSpPr>
            <a:spLocks noGrp="1"/>
          </p:cNvSpPr>
          <p:nvPr>
            <p:ph type="ftr" sz="quarter" idx="11"/>
          </p:nvPr>
        </p:nvSpPr>
        <p:spPr/>
        <p:txBody>
          <a:bodyPr/>
          <a:lstStyle/>
          <a:p>
            <a:r>
              <a:rPr lang="en-US" dirty="0"/>
              <a:t>Footer</a:t>
            </a:r>
          </a:p>
        </p:txBody>
      </p:sp>
      <p:sp>
        <p:nvSpPr>
          <p:cNvPr id="10" name="Slide Number Placeholder 9">
            <a:extLst>
              <a:ext uri="{FF2B5EF4-FFF2-40B4-BE49-F238E27FC236}">
                <a16:creationId xmlns=""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 xmlns:a16="http://schemas.microsoft.com/office/drawing/2014/main" id="{8AF8A515-AA94-45D1-9223-5C2272618D85}"/>
              </a:ext>
            </a:extLst>
          </p:cNvPr>
          <p:cNvSpPr>
            <a:spLocks noGrp="1"/>
          </p:cNvSpPr>
          <p:nvPr>
            <p:ph type="dt" sz="half" idx="10"/>
          </p:nvPr>
        </p:nvSpPr>
        <p:spPr/>
        <p:txBody>
          <a:bodyPr/>
          <a:lstStyle/>
          <a:p>
            <a:fld id="{B9A11315-80A2-4A6F-99BC-2337EDBA509A}" type="datetime1">
              <a:rPr lang="en-US" smtClean="0"/>
              <a:pPr/>
              <a:t>1/3/2022</a:t>
            </a:fld>
            <a:endParaRPr lang="en-US" dirty="0"/>
          </a:p>
        </p:txBody>
      </p:sp>
      <p:sp>
        <p:nvSpPr>
          <p:cNvPr id="11" name="Footer Placeholder 10">
            <a:extLst>
              <a:ext uri="{FF2B5EF4-FFF2-40B4-BE49-F238E27FC236}">
                <a16:creationId xmlns="" xmlns:a16="http://schemas.microsoft.com/office/drawing/2014/main" id="{D052F5BC-98E0-4D60-AD67-9547738B7DD4}"/>
              </a:ext>
            </a:extLst>
          </p:cNvPr>
          <p:cNvSpPr>
            <a:spLocks noGrp="1"/>
          </p:cNvSpPr>
          <p:nvPr>
            <p:ph type="ftr" sz="quarter" idx="11"/>
          </p:nvPr>
        </p:nvSpPr>
        <p:spPr/>
        <p:txBody>
          <a:bodyPr/>
          <a:lstStyle/>
          <a:p>
            <a:r>
              <a:rPr lang="en-US" dirty="0"/>
              <a:t>Footer</a:t>
            </a:r>
          </a:p>
        </p:txBody>
      </p:sp>
      <p:sp>
        <p:nvSpPr>
          <p:cNvPr id="12" name="Slide Number Placeholder 11">
            <a:extLst>
              <a:ext uri="{FF2B5EF4-FFF2-40B4-BE49-F238E27FC236}">
                <a16:creationId xmlns=""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Date Placeholder 5">
            <a:extLst>
              <a:ext uri="{FF2B5EF4-FFF2-40B4-BE49-F238E27FC236}">
                <a16:creationId xmlns="" xmlns:a16="http://schemas.microsoft.com/office/drawing/2014/main" id="{7392073F-158F-44A3-8913-917AFFC1BC20}"/>
              </a:ext>
            </a:extLst>
          </p:cNvPr>
          <p:cNvSpPr>
            <a:spLocks noGrp="1"/>
          </p:cNvSpPr>
          <p:nvPr>
            <p:ph type="dt" sz="half" idx="10"/>
          </p:nvPr>
        </p:nvSpPr>
        <p:spPr/>
        <p:txBody>
          <a:bodyPr/>
          <a:lstStyle/>
          <a:p>
            <a:fld id="{5323FCEE-D38D-4315-8661-B8B16CE6B114}" type="datetime1">
              <a:rPr lang="en-US" smtClean="0"/>
              <a:pPr/>
              <a:t>1/3/2022</a:t>
            </a:fld>
            <a:endParaRPr lang="en-US" dirty="0"/>
          </a:p>
        </p:txBody>
      </p:sp>
      <p:sp>
        <p:nvSpPr>
          <p:cNvPr id="7" name="Footer Placeholder 6">
            <a:extLst>
              <a:ext uri="{FF2B5EF4-FFF2-40B4-BE49-F238E27FC236}">
                <a16:creationId xmlns="" xmlns:a16="http://schemas.microsoft.com/office/drawing/2014/main" id="{EED72207-24CA-42B7-A975-2F8E41CBA904}"/>
              </a:ext>
            </a:extLst>
          </p:cNvPr>
          <p:cNvSpPr>
            <a:spLocks noGrp="1"/>
          </p:cNvSpPr>
          <p:nvPr>
            <p:ph type="ftr" sz="quarter" idx="11"/>
          </p:nvPr>
        </p:nvSpPr>
        <p:spPr/>
        <p:txBody>
          <a:bodyPr/>
          <a:lstStyle/>
          <a:p>
            <a:r>
              <a:rPr lang="en-US" dirty="0"/>
              <a:t>Footer</a:t>
            </a:r>
          </a:p>
        </p:txBody>
      </p:sp>
      <p:sp>
        <p:nvSpPr>
          <p:cNvPr id="8" name="Slide Number Placeholder 7">
            <a:extLst>
              <a:ext uri="{FF2B5EF4-FFF2-40B4-BE49-F238E27FC236}">
                <a16:creationId xmlns=""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7909053-E1DD-4959-BC7A-C98D3D2614DC}" type="datetime1">
              <a:rPr lang="en-US" noProof="0" smtClean="0"/>
              <a:pPr/>
              <a:t>1/3/2022</a:t>
            </a:fld>
            <a:endParaRPr lang="en-US" noProof="0" dirty="0"/>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10F8E8D-DF54-49BE-BDBC-401B280C4E3C}" type="datetime1">
              <a:rPr lang="en-US" noProof="0" smtClean="0"/>
              <a:pPr/>
              <a:t>1/3/2022</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A017FF9C-6A7E-4A79-81BB-438E8EA9676A}"/>
              </a:ext>
              <a:ext uri="{C183D7F6-B498-43B3-948B-1728B52AA6E4}">
                <adec:decorative xmlns:adec="http://schemas.microsoft.com/office/drawing/2017/decorative" xmlns="" val="0"/>
              </a:ext>
            </a:extLst>
          </p:cNvPr>
          <p:cNvSpPr>
            <a:spLocks noGrp="1"/>
          </p:cNvSpPr>
          <p:nvPr>
            <p:ph type="ctrTitle"/>
          </p:nvPr>
        </p:nvSpPr>
        <p:spPr>
          <a:xfrm>
            <a:off x="6903719" y="705394"/>
            <a:ext cx="4813663" cy="2442755"/>
          </a:xfrm>
        </p:spPr>
        <p:txBody>
          <a:bodyPr>
            <a:noAutofit/>
          </a:bodyPr>
          <a:lstStyle/>
          <a:p>
            <a:pPr algn="ctr"/>
            <a:r>
              <a:rPr lang="en-US" sz="2000" i="1" dirty="0" smtClean="0">
                <a:solidFill>
                  <a:schemeClr val="tx1"/>
                </a:solidFill>
              </a:rPr>
              <a:t>Research Proposal </a:t>
            </a:r>
            <a:br>
              <a:rPr lang="en-US" sz="2000" i="1" dirty="0" smtClean="0">
                <a:solidFill>
                  <a:schemeClr val="tx1"/>
                </a:solidFill>
              </a:rPr>
            </a:br>
            <a:r>
              <a:rPr lang="en-US" sz="2000" i="1" dirty="0" smtClean="0">
                <a:solidFill>
                  <a:schemeClr val="tx1"/>
                </a:solidFill>
              </a:rPr>
              <a:t>on</a:t>
            </a:r>
            <a:r>
              <a:rPr lang="en-US" sz="3200" dirty="0" smtClean="0"/>
              <a:t/>
            </a:r>
            <a:br>
              <a:rPr lang="en-US" sz="3200" dirty="0" smtClean="0"/>
            </a:br>
            <a:r>
              <a:rPr lang="en-US" sz="3200" dirty="0"/>
              <a:t>“EFFECTIVE CLASSIFICATION BASED FEATURE EXTRACTION MODULE FOR BIG DATA USING SPARK MLIB”</a:t>
            </a:r>
          </a:p>
        </p:txBody>
      </p:sp>
      <p:sp>
        <p:nvSpPr>
          <p:cNvPr id="4" name="Subtitle 3">
            <a:extLst>
              <a:ext uri="{FF2B5EF4-FFF2-40B4-BE49-F238E27FC236}">
                <a16:creationId xmlns="" xmlns:a16="http://schemas.microsoft.com/office/drawing/2014/main" id="{FFFB5E3C-FE17-44EA-B59B-183125D08F7C}"/>
              </a:ext>
            </a:extLst>
          </p:cNvPr>
          <p:cNvSpPr>
            <a:spLocks noGrp="1"/>
          </p:cNvSpPr>
          <p:nvPr>
            <p:ph type="subTitle" idx="1"/>
          </p:nvPr>
        </p:nvSpPr>
        <p:spPr>
          <a:xfrm>
            <a:off x="7191102" y="5083262"/>
            <a:ext cx="4526280" cy="1279652"/>
          </a:xfrm>
        </p:spPr>
        <p:txBody>
          <a:bodyPr>
            <a:noAutofit/>
          </a:bodyPr>
          <a:lstStyle/>
          <a:p>
            <a:pPr algn="ctr"/>
            <a:r>
              <a:rPr lang="en-US" sz="2000" b="1" cap="none" spc="-50" dirty="0" smtClean="0">
                <a:solidFill>
                  <a:schemeClr val="tx1"/>
                </a:solidFill>
                <a:ea typeface="+mj-ea"/>
                <a:cs typeface="+mj-cs"/>
              </a:rPr>
              <a:t>Presented By</a:t>
            </a:r>
          </a:p>
          <a:p>
            <a:pPr algn="ctr"/>
            <a:r>
              <a:rPr lang="en-US" sz="2000" b="1" cap="none" spc="-50" dirty="0" smtClean="0">
                <a:solidFill>
                  <a:schemeClr val="tx1"/>
                </a:solidFill>
                <a:ea typeface="+mj-ea"/>
                <a:cs typeface="+mj-cs"/>
              </a:rPr>
              <a:t>Mr. Abhimanyu Dutonde</a:t>
            </a:r>
          </a:p>
          <a:p>
            <a:pPr algn="ctr"/>
            <a:r>
              <a:rPr lang="en-US" sz="2000" b="1" cap="none" spc="-50" dirty="0" smtClean="0">
                <a:solidFill>
                  <a:schemeClr val="tx1"/>
                </a:solidFill>
                <a:ea typeface="+mj-ea"/>
                <a:cs typeface="+mj-cs"/>
              </a:rPr>
              <a:t>Research Scholar</a:t>
            </a:r>
            <a:r>
              <a:rPr lang="en-US" sz="2000" b="1" i="1" cap="none" spc="-50" dirty="0" smtClean="0">
                <a:solidFill>
                  <a:schemeClr val="tx1"/>
                </a:solidFill>
                <a:ea typeface="+mj-ea"/>
                <a:cs typeface="+mj-cs"/>
              </a:rPr>
              <a:t> </a:t>
            </a:r>
            <a:endParaRPr lang="en-US" sz="2000" b="1" i="1" cap="none" spc="-50" dirty="0">
              <a:solidFill>
                <a:schemeClr val="tx1"/>
              </a:solidFill>
              <a:ea typeface="+mj-ea"/>
              <a:cs typeface="+mj-cs"/>
            </a:endParaRPr>
          </a:p>
        </p:txBody>
      </p:sp>
      <p:pic>
        <p:nvPicPr>
          <p:cNvPr id="6" name="Picture Placeholder 5"/>
          <p:cNvPicPr>
            <a:picLocks noGrp="1" noChangeAspect="1"/>
          </p:cNvPicPr>
          <p:nvPr>
            <p:ph type="pic" sz="quarter" idx="13"/>
          </p:nvPr>
        </p:nvPicPr>
        <p:blipFill rotWithShape="1">
          <a:blip r:embed="rId3">
            <a:extLst>
              <a:ext uri="{28A0092B-C50C-407E-A947-70E740481C1C}">
                <a14:useLocalDpi xmlns="" xmlns:a14="http://schemas.microsoft.com/office/drawing/2010/main" val="0"/>
              </a:ext>
            </a:extLst>
          </a:blip>
          <a:srcRect l="-207" r="-41"/>
          <a:stretch/>
        </p:blipFill>
        <p:spPr/>
      </p:pic>
    </p:spTree>
    <p:extLst>
      <p:ext uri="{BB962C8B-B14F-4D97-AF65-F5344CB8AC3E}">
        <p14:creationId xmlns="" xmlns:p14="http://schemas.microsoft.com/office/powerpoint/2010/main" val="4172296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tx1"/>
                </a:solidFill>
              </a:rPr>
              <a:t>Conclusion</a:t>
            </a:r>
            <a:endParaRPr lang="en-US" dirty="0">
              <a:solidFill>
                <a:schemeClr val="tx1"/>
              </a:solidFill>
            </a:endParaRPr>
          </a:p>
        </p:txBody>
      </p:sp>
      <p:sp>
        <p:nvSpPr>
          <p:cNvPr id="3" name="Content Placeholder 2"/>
          <p:cNvSpPr>
            <a:spLocks noGrp="1"/>
          </p:cNvSpPr>
          <p:nvPr>
            <p:ph idx="1"/>
          </p:nvPr>
        </p:nvSpPr>
        <p:spPr/>
        <p:txBody>
          <a:bodyPr>
            <a:normAutofit lnSpcReduction="10000"/>
          </a:bodyPr>
          <a:lstStyle/>
          <a:p>
            <a:r>
              <a:rPr lang="en-US" dirty="0" smtClean="0"/>
              <a:t>We aim to provide feature selection solution for Big RAW Data-set using  </a:t>
            </a:r>
            <a:r>
              <a:rPr lang="en-US" dirty="0" smtClean="0"/>
              <a:t>combine multi-strategy feature selection and grouped feature extraction </a:t>
            </a:r>
            <a:r>
              <a:rPr lang="en-US" dirty="0" smtClean="0"/>
              <a:t>.</a:t>
            </a:r>
          </a:p>
          <a:p>
            <a:r>
              <a:rPr lang="en-US" dirty="0" smtClean="0"/>
              <a:t>The proposed method incorporates the advantages of removing both irrelevant and redundant information of the </a:t>
            </a:r>
            <a:r>
              <a:rPr lang="en-US" dirty="0" smtClean="0"/>
              <a:t>data</a:t>
            </a:r>
          </a:p>
          <a:p>
            <a:r>
              <a:rPr lang="en-US" dirty="0" smtClean="0"/>
              <a:t>By using Spark we aim to provide fast clustering so that the time require to cluster RAWS dataset  will be reduce.</a:t>
            </a:r>
            <a:endParaRPr lang="en-US" dirty="0"/>
          </a:p>
        </p:txBody>
      </p:sp>
      <p:sp>
        <p:nvSpPr>
          <p:cNvPr id="4" name="Picture Placeholder 3"/>
          <p:cNvSpPr>
            <a:spLocks noGrp="1"/>
          </p:cNvSpPr>
          <p:nvPr>
            <p:ph type="pic" sz="quarter" idx="13"/>
          </p:nvPr>
        </p:nvSpPr>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75DA682D-7AC5-48E0-993B-AB3F027355C3}"/>
              </a:ext>
            </a:extLst>
          </p:cNvPr>
          <p:cNvSpPr>
            <a:spLocks noGrp="1"/>
          </p:cNvSpPr>
          <p:nvPr>
            <p:ph type="title"/>
          </p:nvPr>
        </p:nvSpPr>
        <p:spPr>
          <a:xfrm>
            <a:off x="1097280" y="286603"/>
            <a:ext cx="10058400" cy="1450757"/>
          </a:xfrm>
        </p:spPr>
        <p:txBody>
          <a:bodyPr>
            <a:normAutofit/>
          </a:bodyPr>
          <a:lstStyle/>
          <a:p>
            <a:r>
              <a:rPr lang="en-US" dirty="0" smtClean="0"/>
              <a:t>References</a:t>
            </a:r>
            <a:endParaRPr lang="en-IN" dirty="0"/>
          </a:p>
        </p:txBody>
      </p:sp>
      <p:sp>
        <p:nvSpPr>
          <p:cNvPr id="6" name="Content Placeholder 6">
            <a:extLst>
              <a:ext uri="{FF2B5EF4-FFF2-40B4-BE49-F238E27FC236}">
                <a16:creationId xmlns="" xmlns:a16="http://schemas.microsoft.com/office/drawing/2014/main" id="{F3D22D53-586E-4F80-B549-03B4A942D854}"/>
              </a:ext>
            </a:extLst>
          </p:cNvPr>
          <p:cNvSpPr>
            <a:spLocks noGrp="1"/>
          </p:cNvSpPr>
          <p:nvPr>
            <p:ph idx="1"/>
          </p:nvPr>
        </p:nvSpPr>
        <p:spPr>
          <a:xfrm>
            <a:off x="1097280" y="1436914"/>
            <a:ext cx="10476411" cy="5120640"/>
          </a:xfrm>
        </p:spPr>
        <p:txBody>
          <a:bodyPr vert="horz" lIns="0" tIns="45720" rIns="0" bIns="45720" rtlCol="0">
            <a:normAutofit/>
          </a:bodyPr>
          <a:lstStyle/>
          <a:p>
            <a:pPr marL="0" indent="0">
              <a:buNone/>
            </a:pPr>
            <a:r>
              <a:rPr lang="en-US" dirty="0" smtClean="0">
                <a:latin typeface="+mj-lt"/>
              </a:rPr>
              <a:t> </a:t>
            </a:r>
          </a:p>
        </p:txBody>
      </p:sp>
    </p:spTree>
    <p:extLst>
      <p:ext uri="{BB962C8B-B14F-4D97-AF65-F5344CB8AC3E}">
        <p14:creationId xmlns="" xmlns:p14="http://schemas.microsoft.com/office/powerpoint/2010/main" val="3805885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39E3965E-AC41-4711-9D10-E25ABB132D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 xmlns:a16="http://schemas.microsoft.com/office/drawing/2014/main" id="{1F5DC8C3-BA5F-4EED-BB9A-A14272BD82A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 xmlns:a16="http://schemas.microsoft.com/office/drawing/2014/main" id="{FBDCECDC-EEE3-4128-AA5E-82A8C08796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9600" dirty="0">
                <a:solidFill>
                  <a:srgbClr val="FFFFFF"/>
                </a:solidFill>
                <a:latin typeface="+mj-lt"/>
              </a:rPr>
              <a:t>Thank you</a:t>
            </a:r>
          </a:p>
        </p:txBody>
      </p:sp>
      <p:sp>
        <p:nvSpPr>
          <p:cNvPr id="19" name="Rectangle 18">
            <a:extLst>
              <a:ext uri="{FF2B5EF4-FFF2-40B4-BE49-F238E27FC236}">
                <a16:creationId xmlns="" xmlns:a16="http://schemas.microsoft.com/office/drawing/2014/main" id="{4260EDE0-989C-4E16-AF94-F652294D82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 xmlns:a16="http://schemas.microsoft.com/office/drawing/2014/main" id="{D4305886-8ACA-4ED6-AA5B-215F6D741CF0}"/>
              </a:ext>
            </a:extLst>
          </p:cNvPr>
          <p:cNvSpPr>
            <a:spLocks noGrp="1"/>
          </p:cNvSpPr>
          <p:nvPr>
            <p:ph idx="1"/>
          </p:nvPr>
        </p:nvSpPr>
        <p:spPr>
          <a:xfrm>
            <a:off x="1100051" y="5225240"/>
            <a:ext cx="10058400" cy="1143000"/>
          </a:xfrm>
        </p:spPr>
        <p:txBody>
          <a:bodyPr vert="horz" lIns="91440" tIns="45720" rIns="91440" bIns="45720" rtlCol="0">
            <a:normAutofit/>
          </a:bodyPr>
          <a:lstStyle/>
          <a:p>
            <a:pPr marL="0" indent="0">
              <a:buNone/>
            </a:pPr>
            <a:r>
              <a:rPr lang="en-US" sz="2400" cap="all" spc="200" dirty="0">
                <a:solidFill>
                  <a:srgbClr val="FFFFFF"/>
                </a:solidFill>
              </a:rPr>
              <a:t>Questions?</a:t>
            </a:r>
          </a:p>
        </p:txBody>
      </p:sp>
    </p:spTree>
    <p:extLst>
      <p:ext uri="{BB962C8B-B14F-4D97-AF65-F5344CB8AC3E}">
        <p14:creationId xmlns="" xmlns:p14="http://schemas.microsoft.com/office/powerpoint/2010/main" val="4127971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10A5C30F-185D-413F-9005-B41DD0FA0924}"/>
              </a:ext>
            </a:extLst>
          </p:cNvPr>
          <p:cNvSpPr>
            <a:spLocks noGrp="1"/>
          </p:cNvSpPr>
          <p:nvPr>
            <p:ph type="title"/>
          </p:nvPr>
        </p:nvSpPr>
        <p:spPr/>
        <p:txBody>
          <a:bodyPr/>
          <a:lstStyle/>
          <a:p>
            <a:r>
              <a:rPr lang="en-US" dirty="0" smtClean="0"/>
              <a:t>Outline </a:t>
            </a:r>
            <a:endParaRPr lang="en-US" dirty="0"/>
          </a:p>
        </p:txBody>
      </p:sp>
      <p:sp>
        <p:nvSpPr>
          <p:cNvPr id="10" name="Content Placeholder 9">
            <a:extLst>
              <a:ext uri="{FF2B5EF4-FFF2-40B4-BE49-F238E27FC236}">
                <a16:creationId xmlns="" xmlns:a16="http://schemas.microsoft.com/office/drawing/2014/main" id="{40FC70B0-5D08-4BDC-852E-3FD7214DA9BD}"/>
              </a:ext>
            </a:extLst>
          </p:cNvPr>
          <p:cNvSpPr>
            <a:spLocks noGrp="1"/>
          </p:cNvSpPr>
          <p:nvPr>
            <p:ph idx="1"/>
          </p:nvPr>
        </p:nvSpPr>
        <p:spPr>
          <a:xfrm>
            <a:off x="5993407" y="723900"/>
            <a:ext cx="5186597" cy="5990409"/>
          </a:xfrm>
        </p:spPr>
        <p:txBody>
          <a:bodyPr numCol="2">
            <a:normAutofit/>
          </a:bodyPr>
          <a:lstStyle/>
          <a:p>
            <a:pPr marL="0" indent="0">
              <a:spcBef>
                <a:spcPts val="0"/>
              </a:spcBef>
              <a:spcAft>
                <a:spcPts val="0"/>
              </a:spcAft>
              <a:buNone/>
            </a:pPr>
            <a:r>
              <a:rPr lang="en-US" b="1" dirty="0" smtClean="0"/>
              <a:t>Introduction </a:t>
            </a:r>
            <a:endParaRPr lang="en-US" b="1" dirty="0"/>
          </a:p>
          <a:p>
            <a:pPr marL="0" indent="0">
              <a:spcBef>
                <a:spcPts val="0"/>
              </a:spcBef>
              <a:spcAft>
                <a:spcPts val="0"/>
              </a:spcAft>
              <a:buNone/>
            </a:pPr>
            <a:r>
              <a:rPr lang="en-US" b="1" dirty="0" smtClean="0"/>
              <a:t>Literature </a:t>
            </a:r>
            <a:r>
              <a:rPr lang="en-US" b="1" dirty="0"/>
              <a:t>Survey</a:t>
            </a:r>
          </a:p>
          <a:p>
            <a:pPr marL="0" indent="0">
              <a:spcBef>
                <a:spcPts val="0"/>
              </a:spcBef>
              <a:spcAft>
                <a:spcPts val="0"/>
              </a:spcAft>
              <a:buNone/>
            </a:pPr>
            <a:r>
              <a:rPr lang="en-US" b="1" dirty="0" smtClean="0"/>
              <a:t>Research Gap  </a:t>
            </a:r>
            <a:endParaRPr lang="en-US" b="1" dirty="0"/>
          </a:p>
          <a:p>
            <a:pPr marL="0" indent="0">
              <a:spcBef>
                <a:spcPts val="0"/>
              </a:spcBef>
              <a:spcAft>
                <a:spcPts val="0"/>
              </a:spcAft>
              <a:buNone/>
            </a:pPr>
            <a:r>
              <a:rPr lang="en-US" b="1" dirty="0" smtClean="0"/>
              <a:t>Problem Definition</a:t>
            </a:r>
          </a:p>
          <a:p>
            <a:pPr marL="0" indent="0">
              <a:spcBef>
                <a:spcPts val="0"/>
              </a:spcBef>
              <a:spcAft>
                <a:spcPts val="0"/>
              </a:spcAft>
              <a:buNone/>
            </a:pPr>
            <a:r>
              <a:rPr lang="en-US" b="1" dirty="0" smtClean="0"/>
              <a:t>Research Methodology</a:t>
            </a:r>
            <a:endParaRPr lang="en-US" b="1" dirty="0"/>
          </a:p>
          <a:p>
            <a:pPr marL="0" indent="0">
              <a:spcBef>
                <a:spcPts val="0"/>
              </a:spcBef>
              <a:spcAft>
                <a:spcPts val="0"/>
              </a:spcAft>
              <a:buNone/>
            </a:pPr>
            <a:r>
              <a:rPr lang="en-US" b="1" dirty="0" smtClean="0"/>
              <a:t>Conclusion</a:t>
            </a:r>
            <a:endParaRPr lang="en-US" b="1" dirty="0"/>
          </a:p>
          <a:p>
            <a:pPr marL="0" indent="0">
              <a:spcBef>
                <a:spcPts val="0"/>
              </a:spcBef>
              <a:spcAft>
                <a:spcPts val="0"/>
              </a:spcAft>
              <a:buNone/>
            </a:pPr>
            <a:r>
              <a:rPr lang="en-US" b="1" dirty="0" smtClean="0"/>
              <a:t>References</a:t>
            </a:r>
            <a:endParaRPr lang="en-US" b="1" dirty="0"/>
          </a:p>
          <a:p>
            <a:pPr marL="533400" indent="0">
              <a:spcBef>
                <a:spcPts val="0"/>
              </a:spcBef>
              <a:spcAft>
                <a:spcPts val="0"/>
              </a:spcAft>
              <a:buNone/>
            </a:pPr>
            <a:endParaRPr lang="en-US" sz="1600" dirty="0">
              <a:latin typeface="+mj-lt"/>
            </a:endParaRPr>
          </a:p>
          <a:p>
            <a:pPr marL="533400" indent="0">
              <a:spcBef>
                <a:spcPts val="0"/>
              </a:spcBef>
              <a:spcAft>
                <a:spcPts val="0"/>
              </a:spcAft>
              <a:buNone/>
            </a:pPr>
            <a:endParaRPr lang="en-US" sz="1600" dirty="0">
              <a:latin typeface="+mj-lt"/>
            </a:endParaRPr>
          </a:p>
        </p:txBody>
      </p:sp>
    </p:spTree>
    <p:extLst>
      <p:ext uri="{BB962C8B-B14F-4D97-AF65-F5344CB8AC3E}">
        <p14:creationId xmlns="" xmlns:p14="http://schemas.microsoft.com/office/powerpoint/2010/main" val="2667318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91097BE-A044-49F5-B5CA-AE183B956585}"/>
              </a:ext>
            </a:extLst>
          </p:cNvPr>
          <p:cNvSpPr>
            <a:spLocks noGrp="1"/>
          </p:cNvSpPr>
          <p:nvPr>
            <p:ph type="title"/>
          </p:nvPr>
        </p:nvSpPr>
        <p:spPr/>
        <p:txBody>
          <a:bodyPr/>
          <a:lstStyle/>
          <a:p>
            <a:r>
              <a:rPr lang="en-US" dirty="0" smtClean="0"/>
              <a:t>Introduction </a:t>
            </a:r>
            <a:endParaRPr lang="en-US" dirty="0"/>
          </a:p>
        </p:txBody>
      </p:sp>
      <p:sp>
        <p:nvSpPr>
          <p:cNvPr id="8" name="Content Placeholder 7">
            <a:extLst>
              <a:ext uri="{FF2B5EF4-FFF2-40B4-BE49-F238E27FC236}">
                <a16:creationId xmlns="" xmlns:a16="http://schemas.microsoft.com/office/drawing/2014/main" id="{411E9392-71EA-4293-909F-1FE7DD38E31D}"/>
              </a:ext>
            </a:extLst>
          </p:cNvPr>
          <p:cNvSpPr>
            <a:spLocks noGrp="1"/>
          </p:cNvSpPr>
          <p:nvPr>
            <p:ph idx="1"/>
          </p:nvPr>
        </p:nvSpPr>
        <p:spPr>
          <a:xfrm>
            <a:off x="5917151" y="496388"/>
            <a:ext cx="6179055" cy="5377939"/>
          </a:xfrm>
        </p:spPr>
        <p:txBody>
          <a:bodyPr>
            <a:normAutofit fontScale="77500" lnSpcReduction="20000"/>
          </a:bodyPr>
          <a:lstStyle/>
          <a:p>
            <a:r>
              <a:rPr lang="en-US" dirty="0" smtClean="0"/>
              <a:t>High-dimensional data analysis is a challenge for researchers and engineers in the fields of machine learning and data mining</a:t>
            </a:r>
            <a:r>
              <a:rPr lang="en-US" dirty="0" smtClean="0"/>
              <a:t>. </a:t>
            </a:r>
          </a:p>
          <a:p>
            <a:r>
              <a:rPr lang="en-US" dirty="0" smtClean="0"/>
              <a:t>Feature selection provides an effective way to solve this problem by removing irrelevant and redundant data, which can reduce computation time, improve learning accuracy, and facilitate a better understanding for the learning model or </a:t>
            </a:r>
            <a:r>
              <a:rPr lang="en-US" dirty="0" smtClean="0"/>
              <a:t>data</a:t>
            </a:r>
          </a:p>
          <a:p>
            <a:r>
              <a:rPr lang="en-US" dirty="0" smtClean="0"/>
              <a:t>we combine multi-strategy feature selection and grouped feature extraction and propose a novel fast hybrid dimension reduction method, incorporating their advantages of removing irrelevant and redundant </a:t>
            </a:r>
            <a:r>
              <a:rPr lang="en-US" dirty="0" smtClean="0"/>
              <a:t>information</a:t>
            </a:r>
            <a:endParaRPr lang="en-US" dirty="0" smtClean="0"/>
          </a:p>
          <a:p>
            <a:r>
              <a:rPr lang="en-US" dirty="0"/>
              <a:t>Principal Component Analysis (PCA) based feature extraction is carried out to remove redundant information</a:t>
            </a:r>
            <a:r>
              <a:rPr lang="en-US" dirty="0" smtClean="0"/>
              <a:t>.</a:t>
            </a:r>
          </a:p>
          <a:p>
            <a:r>
              <a:rPr lang="en-US" dirty="0"/>
              <a:t>The runtime results of different methods show that the proposed hybrid method is consistently much </a:t>
            </a:r>
            <a:r>
              <a:rPr lang="en-US" dirty="0" smtClean="0"/>
              <a:t>faster and show better feature extraction results</a:t>
            </a:r>
            <a:endParaRPr lang="en-US" dirty="0" smtClean="0"/>
          </a:p>
          <a:p>
            <a:endParaRPr lang="en-US" dirty="0"/>
          </a:p>
        </p:txBody>
      </p:sp>
      <p:grpSp>
        <p:nvGrpSpPr>
          <p:cNvPr id="10" name="Group 9" descr="Info">
            <a:extLst>
              <a:ext uri="{FF2B5EF4-FFF2-40B4-BE49-F238E27FC236}">
                <a16:creationId xmlns="" xmlns:a16="http://schemas.microsoft.com/office/drawing/2014/main" id="{04EACC33-3BBF-4195-8927-841FEBB364AD}"/>
              </a:ext>
            </a:extLst>
          </p:cNvPr>
          <p:cNvGrpSpPr/>
          <p:nvPr/>
        </p:nvGrpSpPr>
        <p:grpSpPr>
          <a:xfrm>
            <a:off x="4637454" y="2530474"/>
            <a:ext cx="803276" cy="803276"/>
            <a:chOff x="4914764" y="3319462"/>
            <a:chExt cx="619125" cy="619125"/>
          </a:xfrm>
          <a:solidFill>
            <a:schemeClr val="bg1"/>
          </a:solidFill>
        </p:grpSpPr>
        <p:sp>
          <p:nvSpPr>
            <p:cNvPr id="11" name="Freeform: Shape 10">
              <a:extLst>
                <a:ext uri="{FF2B5EF4-FFF2-40B4-BE49-F238E27FC236}">
                  <a16:creationId xmlns="" xmlns:a16="http://schemas.microsoft.com/office/drawing/2014/main" id="{400D0FC6-FE6C-422D-87EC-3F2A40F92771}"/>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 xmlns:a16="http://schemas.microsoft.com/office/drawing/2014/main" id="{EADF13BE-BF58-43E3-9534-281EFDABF65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 xmlns:a16="http://schemas.microsoft.com/office/drawing/2014/main" id="{914EC720-9A79-4D18-8746-AE0BDD325E79}"/>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endParaRPr lang="en-US" dirty="0"/>
            </a:p>
          </p:txBody>
        </p:sp>
      </p:grpSp>
      <p:sp>
        <p:nvSpPr>
          <p:cNvPr id="2" name="Rectangle 1"/>
          <p:cNvSpPr/>
          <p:nvPr/>
        </p:nvSpPr>
        <p:spPr>
          <a:xfrm>
            <a:off x="4457794" y="2403066"/>
            <a:ext cx="1162594" cy="1058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1056707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CE09A200-4838-4284-BD1E-19701CABB5FE}"/>
              </a:ext>
            </a:extLst>
          </p:cNvPr>
          <p:cNvSpPr>
            <a:spLocks noGrp="1"/>
          </p:cNvSpPr>
          <p:nvPr>
            <p:ph type="title"/>
          </p:nvPr>
        </p:nvSpPr>
        <p:spPr>
          <a:xfrm>
            <a:off x="1097280" y="286604"/>
            <a:ext cx="10058400" cy="757106"/>
          </a:xfrm>
        </p:spPr>
        <p:txBody>
          <a:bodyPr>
            <a:normAutofit/>
          </a:bodyPr>
          <a:lstStyle/>
          <a:p>
            <a:pPr>
              <a:spcBef>
                <a:spcPts val="0"/>
              </a:spcBef>
            </a:pPr>
            <a:r>
              <a:rPr lang="en-US" dirty="0"/>
              <a:t>Literature Survey</a:t>
            </a:r>
          </a:p>
        </p:txBody>
      </p:sp>
      <p:graphicFrame>
        <p:nvGraphicFramePr>
          <p:cNvPr id="3" name="Content Placeholder 2"/>
          <p:cNvGraphicFramePr>
            <a:graphicFrameLocks noGrp="1"/>
          </p:cNvGraphicFramePr>
          <p:nvPr>
            <p:ph idx="1"/>
            <p:extLst>
              <p:ext uri="{D42A27DB-BD31-4B8C-83A1-F6EECF244321}">
                <p14:modId xmlns="" xmlns:p14="http://schemas.microsoft.com/office/powerpoint/2010/main" val="2643887436"/>
              </p:ext>
            </p:extLst>
          </p:nvPr>
        </p:nvGraphicFramePr>
        <p:xfrm>
          <a:off x="1097280" y="1154546"/>
          <a:ext cx="10651375" cy="7680960"/>
        </p:xfrm>
        <a:graphic>
          <a:graphicData uri="http://schemas.openxmlformats.org/drawingml/2006/table">
            <a:tbl>
              <a:tblPr firstRow="1" bandRow="1">
                <a:tableStyleId>{5C22544A-7EE6-4342-B048-85BDC9FD1C3A}</a:tableStyleId>
              </a:tblPr>
              <a:tblGrid>
                <a:gridCol w="496738">
                  <a:extLst>
                    <a:ext uri="{9D8B030D-6E8A-4147-A177-3AD203B41FA5}">
                      <a16:colId xmlns="" xmlns:a16="http://schemas.microsoft.com/office/drawing/2014/main" val="4139097274"/>
                    </a:ext>
                  </a:extLst>
                </a:gridCol>
                <a:gridCol w="3763812">
                  <a:extLst>
                    <a:ext uri="{9D8B030D-6E8A-4147-A177-3AD203B41FA5}">
                      <a16:colId xmlns="" xmlns:a16="http://schemas.microsoft.com/office/drawing/2014/main" val="1042656401"/>
                    </a:ext>
                  </a:extLst>
                </a:gridCol>
                <a:gridCol w="2130275">
                  <a:extLst>
                    <a:ext uri="{9D8B030D-6E8A-4147-A177-3AD203B41FA5}">
                      <a16:colId xmlns="" xmlns:a16="http://schemas.microsoft.com/office/drawing/2014/main" val="744773211"/>
                    </a:ext>
                  </a:extLst>
                </a:gridCol>
                <a:gridCol w="2130275">
                  <a:extLst>
                    <a:ext uri="{9D8B030D-6E8A-4147-A177-3AD203B41FA5}">
                      <a16:colId xmlns="" xmlns:a16="http://schemas.microsoft.com/office/drawing/2014/main" val="3156675321"/>
                    </a:ext>
                  </a:extLst>
                </a:gridCol>
                <a:gridCol w="2130275">
                  <a:extLst>
                    <a:ext uri="{9D8B030D-6E8A-4147-A177-3AD203B41FA5}">
                      <a16:colId xmlns="" xmlns:a16="http://schemas.microsoft.com/office/drawing/2014/main" val="2785141743"/>
                    </a:ext>
                  </a:extLst>
                </a:gridCol>
              </a:tblGrid>
              <a:tr h="507999">
                <a:tc>
                  <a:txBody>
                    <a:bodyPr/>
                    <a:lstStyle/>
                    <a:p>
                      <a:r>
                        <a:rPr lang="en-US" sz="1400" i="0" dirty="0" smtClean="0">
                          <a:latin typeface="Times New Roman" pitchFamily="18" charset="0"/>
                          <a:cs typeface="Times New Roman" pitchFamily="18" charset="0"/>
                        </a:rPr>
                        <a:t>Sr. No.</a:t>
                      </a:r>
                      <a:endParaRPr lang="en-US" sz="1400" i="0" dirty="0">
                        <a:latin typeface="Times New Roman" pitchFamily="18" charset="0"/>
                        <a:cs typeface="Times New Roman" pitchFamily="18" charset="0"/>
                      </a:endParaRPr>
                    </a:p>
                  </a:txBody>
                  <a:tcPr/>
                </a:tc>
                <a:tc>
                  <a:txBody>
                    <a:bodyPr/>
                    <a:lstStyle/>
                    <a:p>
                      <a:pPr algn="ctr"/>
                      <a:r>
                        <a:rPr lang="en-US" sz="1400" i="0" dirty="0" smtClean="0">
                          <a:latin typeface="Times New Roman" pitchFamily="18" charset="0"/>
                          <a:cs typeface="Times New Roman" pitchFamily="18" charset="0"/>
                        </a:rPr>
                        <a:t>Title</a:t>
                      </a:r>
                      <a:r>
                        <a:rPr lang="en-US" sz="1400" i="0" baseline="0" dirty="0" smtClean="0">
                          <a:latin typeface="Times New Roman" pitchFamily="18" charset="0"/>
                          <a:cs typeface="Times New Roman" pitchFamily="18" charset="0"/>
                        </a:rPr>
                        <a:t> of the Paper</a:t>
                      </a:r>
                      <a:endParaRPr lang="en-US" sz="1400" i="0" dirty="0">
                        <a:latin typeface="Times New Roman" pitchFamily="18" charset="0"/>
                        <a:cs typeface="Times New Roman" pitchFamily="18" charset="0"/>
                      </a:endParaRPr>
                    </a:p>
                  </a:txBody>
                  <a:tcPr/>
                </a:tc>
                <a:tc>
                  <a:txBody>
                    <a:bodyPr/>
                    <a:lstStyle/>
                    <a:p>
                      <a:pPr algn="ctr"/>
                      <a:r>
                        <a:rPr lang="en-US" sz="1400" i="0" dirty="0" smtClean="0">
                          <a:latin typeface="Times New Roman" pitchFamily="18" charset="0"/>
                          <a:cs typeface="Times New Roman" pitchFamily="18" charset="0"/>
                        </a:rPr>
                        <a:t>Authors</a:t>
                      </a:r>
                      <a:endParaRPr lang="en-US" sz="1400" i="0" dirty="0">
                        <a:latin typeface="Times New Roman" pitchFamily="18" charset="0"/>
                        <a:cs typeface="Times New Roman" pitchFamily="18" charset="0"/>
                      </a:endParaRPr>
                    </a:p>
                  </a:txBody>
                  <a:tcPr/>
                </a:tc>
                <a:tc>
                  <a:txBody>
                    <a:bodyPr/>
                    <a:lstStyle/>
                    <a:p>
                      <a:pPr algn="ctr"/>
                      <a:r>
                        <a:rPr lang="en-US" sz="1400" i="0" dirty="0" smtClean="0">
                          <a:latin typeface="Times New Roman" pitchFamily="18" charset="0"/>
                          <a:cs typeface="Times New Roman" pitchFamily="18" charset="0"/>
                        </a:rPr>
                        <a:t>Name of Journal /Year/ISSN No./Volume Number</a:t>
                      </a:r>
                      <a:endParaRPr lang="en-US" sz="1400" i="0" dirty="0">
                        <a:latin typeface="Times New Roman" pitchFamily="18" charset="0"/>
                        <a:cs typeface="Times New Roman" pitchFamily="18" charset="0"/>
                      </a:endParaRPr>
                    </a:p>
                  </a:txBody>
                  <a:tcPr/>
                </a:tc>
                <a:tc>
                  <a:txBody>
                    <a:bodyPr/>
                    <a:lstStyle/>
                    <a:p>
                      <a:pPr algn="ctr"/>
                      <a:r>
                        <a:rPr lang="en-US" sz="1400" i="0" dirty="0" smtClean="0">
                          <a:latin typeface="Times New Roman" pitchFamily="18" charset="0"/>
                          <a:cs typeface="Times New Roman" pitchFamily="18" charset="0"/>
                        </a:rPr>
                        <a:t>Proposed Concept and</a:t>
                      </a:r>
                      <a:r>
                        <a:rPr lang="en-US" sz="1400" i="0" baseline="0" dirty="0" smtClean="0">
                          <a:latin typeface="Times New Roman" pitchFamily="18" charset="0"/>
                          <a:cs typeface="Times New Roman" pitchFamily="18" charset="0"/>
                        </a:rPr>
                        <a:t> Details</a:t>
                      </a:r>
                      <a:endParaRPr lang="en-US" sz="1400" i="0" dirty="0">
                        <a:latin typeface="Times New Roman" pitchFamily="18" charset="0"/>
                        <a:cs typeface="Times New Roman" pitchFamily="18" charset="0"/>
                      </a:endParaRPr>
                    </a:p>
                  </a:txBody>
                  <a:tcPr/>
                </a:tc>
                <a:extLst>
                  <a:ext uri="{0D108BD9-81ED-4DB2-BD59-A6C34878D82A}">
                    <a16:rowId xmlns="" xmlns:a16="http://schemas.microsoft.com/office/drawing/2014/main" val="2886596655"/>
                  </a:ext>
                </a:extLst>
              </a:tr>
              <a:tr h="644698">
                <a:tc>
                  <a:txBody>
                    <a:bodyPr/>
                    <a:lstStyle/>
                    <a:p>
                      <a:pPr algn="ctr"/>
                      <a:r>
                        <a:rPr lang="en-IN" dirty="0" smtClean="0"/>
                        <a:t>1.</a:t>
                      </a:r>
                      <a:endParaRPr lang="en-IN" dirty="0"/>
                    </a:p>
                  </a:txBody>
                  <a:tcPr/>
                </a:tc>
                <a:tc>
                  <a:txBody>
                    <a:bodyPr/>
                    <a:lstStyle/>
                    <a:p>
                      <a:r>
                        <a:rPr lang="en-US" sz="1800" kern="1200" dirty="0" smtClean="0">
                          <a:solidFill>
                            <a:schemeClr val="dk1"/>
                          </a:solidFill>
                          <a:latin typeface="+mn-lt"/>
                          <a:ea typeface="+mn-ea"/>
                          <a:cs typeface="+mn-cs"/>
                        </a:rPr>
                        <a:t>Feature selection based on Fisher score </a:t>
                      </a:r>
                      <a:endParaRPr lang="en-IN" dirty="0"/>
                    </a:p>
                  </a:txBody>
                  <a:tcPr/>
                </a:tc>
                <a:tc>
                  <a:txBody>
                    <a:bodyPr/>
                    <a:lstStyle/>
                    <a:p>
                      <a:r>
                        <a:rPr lang="en-US" sz="1800" kern="1200" dirty="0" err="1" smtClean="0">
                          <a:solidFill>
                            <a:schemeClr val="dk1"/>
                          </a:solidFill>
                          <a:latin typeface="+mn-lt"/>
                          <a:ea typeface="+mn-ea"/>
                          <a:cs typeface="+mn-cs"/>
                        </a:rPr>
                        <a:t>Malina</a:t>
                      </a:r>
                      <a:r>
                        <a:rPr lang="en-US" sz="1800" kern="1200" dirty="0" smtClean="0">
                          <a:solidFill>
                            <a:schemeClr val="dk1"/>
                          </a:solidFill>
                          <a:latin typeface="+mn-lt"/>
                          <a:ea typeface="+mn-ea"/>
                          <a:cs typeface="+mn-cs"/>
                        </a:rPr>
                        <a:t>,</a:t>
                      </a:r>
                      <a:endParaRPr lang="en-IN" dirty="0"/>
                    </a:p>
                  </a:txBody>
                  <a:tcPr/>
                </a:tc>
                <a:tc>
                  <a:txBody>
                    <a:bodyPr/>
                    <a:lstStyle/>
                    <a:p>
                      <a:r>
                        <a:rPr lang="en-US" sz="1800" kern="1200" dirty="0" smtClean="0">
                          <a:solidFill>
                            <a:schemeClr val="dk1"/>
                          </a:solidFill>
                          <a:latin typeface="+mn-lt"/>
                          <a:ea typeface="+mn-ea"/>
                          <a:cs typeface="+mn-cs"/>
                        </a:rPr>
                        <a:t>IEEE Transactions 1981</a:t>
                      </a:r>
                      <a:endParaRPr lang="en-IN" dirty="0"/>
                    </a:p>
                  </a:txBody>
                  <a:tcPr/>
                </a:tc>
                <a:tc>
                  <a:txBody>
                    <a:bodyPr/>
                    <a:lstStyle/>
                    <a:p>
                      <a:r>
                        <a:rPr lang="en-US" sz="1800" kern="1200" dirty="0" smtClean="0">
                          <a:solidFill>
                            <a:schemeClr val="dk1"/>
                          </a:solidFill>
                          <a:latin typeface="+mn-lt"/>
                          <a:ea typeface="+mn-ea"/>
                          <a:cs typeface="+mn-cs"/>
                        </a:rPr>
                        <a:t>feature select base methods which can  effectively remove the irrelevant features</a:t>
                      </a:r>
                      <a:endParaRPr lang="en-IN" dirty="0"/>
                    </a:p>
                  </a:txBody>
                  <a:tcPr/>
                </a:tc>
                <a:extLst>
                  <a:ext uri="{0D108BD9-81ED-4DB2-BD59-A6C34878D82A}">
                    <a16:rowId xmlns="" xmlns:a16="http://schemas.microsoft.com/office/drawing/2014/main" val="3818870697"/>
                  </a:ext>
                </a:extLst>
              </a:tr>
              <a:tr h="1112058">
                <a:tc>
                  <a:txBody>
                    <a:bodyPr/>
                    <a:lstStyle/>
                    <a:p>
                      <a:pPr algn="ctr"/>
                      <a:r>
                        <a:rPr lang="en-IN" dirty="0" smtClean="0"/>
                        <a:t>2</a:t>
                      </a:r>
                      <a:endParaRPr lang="en-IN" dirty="0"/>
                    </a:p>
                  </a:txBody>
                  <a:tcPr/>
                </a:tc>
                <a:tc>
                  <a:txBody>
                    <a:bodyPr/>
                    <a:lstStyle/>
                    <a:p>
                      <a:r>
                        <a:rPr lang="en-US" sz="1800" kern="1200" dirty="0" smtClean="0">
                          <a:solidFill>
                            <a:schemeClr val="dk1"/>
                          </a:solidFill>
                          <a:latin typeface="+mn-lt"/>
                          <a:ea typeface="+mn-ea"/>
                          <a:cs typeface="+mn-cs"/>
                        </a:rPr>
                        <a:t>A Fast Clustering Based Feature Subset Selection Using Affinity Propagation Algorithm</a:t>
                      </a:r>
                      <a:endParaRPr lang="en-IN" dirty="0"/>
                    </a:p>
                  </a:txBody>
                  <a:tcPr/>
                </a:tc>
                <a:tc>
                  <a:txBody>
                    <a:bodyPr/>
                    <a:lstStyle/>
                    <a:p>
                      <a:r>
                        <a:rPr lang="en-US" sz="1800" kern="1200" dirty="0" smtClean="0">
                          <a:solidFill>
                            <a:schemeClr val="dk1"/>
                          </a:solidFill>
                          <a:latin typeface="+mn-lt"/>
                          <a:ea typeface="+mn-ea"/>
                          <a:cs typeface="+mn-cs"/>
                        </a:rPr>
                        <a:t>Mr. M. </a:t>
                      </a:r>
                      <a:r>
                        <a:rPr lang="en-US" sz="1800" kern="1200" dirty="0" err="1" smtClean="0">
                          <a:solidFill>
                            <a:schemeClr val="dk1"/>
                          </a:solidFill>
                          <a:latin typeface="+mn-lt"/>
                          <a:ea typeface="+mn-ea"/>
                          <a:cs typeface="+mn-cs"/>
                        </a:rPr>
                        <a:t>Senthil</a:t>
                      </a:r>
                      <a:r>
                        <a:rPr lang="en-US" sz="1800" kern="1200" dirty="0" smtClean="0">
                          <a:solidFill>
                            <a:schemeClr val="dk1"/>
                          </a:solidFill>
                          <a:latin typeface="+mn-lt"/>
                          <a:ea typeface="+mn-ea"/>
                          <a:cs typeface="+mn-cs"/>
                        </a:rPr>
                        <a:t> Kumar, Ms. V. </a:t>
                      </a:r>
                      <a:r>
                        <a:rPr lang="en-US" sz="1800" kern="1200" dirty="0" err="1" smtClean="0">
                          <a:solidFill>
                            <a:schemeClr val="dk1"/>
                          </a:solidFill>
                          <a:latin typeface="+mn-lt"/>
                          <a:ea typeface="+mn-ea"/>
                          <a:cs typeface="+mn-cs"/>
                        </a:rPr>
                        <a:t>Latha</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Jothi</a:t>
                      </a:r>
                      <a:r>
                        <a:rPr lang="en-US" sz="1800" kern="1200" dirty="0" smtClean="0">
                          <a:solidFill>
                            <a:schemeClr val="dk1"/>
                          </a:solidFill>
                          <a:latin typeface="+mn-lt"/>
                          <a:ea typeface="+mn-ea"/>
                          <a:cs typeface="+mn-cs"/>
                        </a:rPr>
                        <a:t> M.E </a:t>
                      </a:r>
                      <a:endParaRPr lang="en-IN" dirty="0"/>
                    </a:p>
                  </a:txBody>
                  <a:tcPr/>
                </a:tc>
                <a:tc>
                  <a:txBody>
                    <a:bodyPr/>
                    <a:lstStyle/>
                    <a:p>
                      <a:r>
                        <a:rPr lang="en-US" sz="1800" kern="1200" smtClean="0">
                          <a:solidFill>
                            <a:schemeClr val="dk1"/>
                          </a:solidFill>
                          <a:latin typeface="+mn-lt"/>
                          <a:ea typeface="+mn-ea"/>
                          <a:cs typeface="+mn-cs"/>
                        </a:rPr>
                        <a:t>International Journal of Innovative Research in Computer and Communication Engineering 2014</a:t>
                      </a:r>
                      <a:endParaRPr lang="en-IN" dirty="0"/>
                    </a:p>
                  </a:txBody>
                  <a:tcPr/>
                </a:tc>
                <a:tc>
                  <a:txBody>
                    <a:bodyPr/>
                    <a:lstStyle/>
                    <a:p>
                      <a:r>
                        <a:rPr lang="en-US" sz="1800" kern="1200" dirty="0" smtClean="0">
                          <a:solidFill>
                            <a:schemeClr val="dk1"/>
                          </a:solidFill>
                          <a:latin typeface="+mn-lt"/>
                          <a:ea typeface="+mn-ea"/>
                          <a:cs typeface="+mn-cs"/>
                        </a:rPr>
                        <a:t>Traditional approaches for clustering data are based on metric similarities</a:t>
                      </a:r>
                      <a:endParaRPr lang="en-IN" dirty="0"/>
                    </a:p>
                  </a:txBody>
                  <a:tcPr/>
                </a:tc>
                <a:extLst>
                  <a:ext uri="{0D108BD9-81ED-4DB2-BD59-A6C34878D82A}">
                    <a16:rowId xmlns="" xmlns:a16="http://schemas.microsoft.com/office/drawing/2014/main" val="535876819"/>
                  </a:ext>
                </a:extLst>
              </a:tr>
              <a:tr h="370840">
                <a:tc>
                  <a:txBody>
                    <a:bodyPr/>
                    <a:lstStyle/>
                    <a:p>
                      <a:pPr algn="ctr"/>
                      <a:r>
                        <a:rPr lang="en-IN" dirty="0" smtClean="0"/>
                        <a:t>3</a:t>
                      </a:r>
                      <a:endParaRPr lang="en-IN" dirty="0"/>
                    </a:p>
                  </a:txBody>
                  <a:tcPr/>
                </a:tc>
                <a:tc>
                  <a:txBody>
                    <a:bodyPr/>
                    <a:lstStyle/>
                    <a:p>
                      <a:r>
                        <a:rPr lang="en-US" sz="1800" kern="1200" dirty="0" smtClean="0">
                          <a:solidFill>
                            <a:schemeClr val="dk1"/>
                          </a:solidFill>
                          <a:latin typeface="+mn-lt"/>
                          <a:ea typeface="+mn-ea"/>
                          <a:cs typeface="+mn-cs"/>
                        </a:rPr>
                        <a:t>Feature Subset Selection Algorithm over Multiple Dataset</a:t>
                      </a:r>
                      <a:endParaRPr lang="en-IN" dirty="0"/>
                    </a:p>
                  </a:txBody>
                  <a:tcPr/>
                </a:tc>
                <a:tc>
                  <a:txBody>
                    <a:bodyPr/>
                    <a:lstStyle/>
                    <a:p>
                      <a:r>
                        <a:rPr lang="en-US" sz="1800" kern="1200" dirty="0" err="1" smtClean="0">
                          <a:solidFill>
                            <a:schemeClr val="dk1"/>
                          </a:solidFill>
                          <a:latin typeface="+mn-lt"/>
                          <a:ea typeface="+mn-ea"/>
                          <a:cs typeface="+mn-cs"/>
                        </a:rPr>
                        <a:t>Priyanka</a:t>
                      </a:r>
                      <a:r>
                        <a:rPr lang="en-US" sz="1800" kern="1200" dirty="0" smtClean="0">
                          <a:solidFill>
                            <a:schemeClr val="dk1"/>
                          </a:solidFill>
                          <a:latin typeface="+mn-lt"/>
                          <a:ea typeface="+mn-ea"/>
                          <a:cs typeface="+mn-cs"/>
                        </a:rPr>
                        <a:t> M G </a:t>
                      </a:r>
                      <a:endParaRPr lang="en-IN" dirty="0"/>
                    </a:p>
                  </a:txBody>
                  <a:tcPr/>
                </a:tc>
                <a:tc>
                  <a:txBody>
                    <a:bodyPr/>
                    <a:lstStyle/>
                    <a:p>
                      <a:r>
                        <a:rPr lang="en-US" sz="1800" kern="1200" dirty="0" smtClean="0">
                          <a:solidFill>
                            <a:schemeClr val="dk1"/>
                          </a:solidFill>
                          <a:latin typeface="+mn-lt"/>
                          <a:ea typeface="+mn-ea"/>
                          <a:cs typeface="+mn-cs"/>
                        </a:rPr>
                        <a:t>Proceedings of IRF International Conference 2014</a:t>
                      </a:r>
                      <a:endParaRPr lang="en-IN" dirty="0"/>
                    </a:p>
                  </a:txBody>
                  <a:tcPr/>
                </a:tc>
                <a:tc>
                  <a:txBody>
                    <a:bodyPr/>
                    <a:lstStyle/>
                    <a:p>
                      <a:r>
                        <a:rPr lang="en-US" sz="1800" kern="1200" dirty="0" smtClean="0">
                          <a:solidFill>
                            <a:schemeClr val="dk1"/>
                          </a:solidFill>
                          <a:latin typeface="+mn-lt"/>
                          <a:ea typeface="+mn-ea"/>
                          <a:cs typeface="+mn-cs"/>
                        </a:rPr>
                        <a:t>fast clustering based feature subset selection algorithm</a:t>
                      </a:r>
                      <a:endParaRPr lang="en-IN" dirty="0"/>
                    </a:p>
                  </a:txBody>
                  <a:tcPr/>
                </a:tc>
                <a:extLst>
                  <a:ext uri="{0D108BD9-81ED-4DB2-BD59-A6C34878D82A}">
                    <a16:rowId xmlns="" xmlns:a16="http://schemas.microsoft.com/office/drawing/2014/main" val="3619912578"/>
                  </a:ext>
                </a:extLst>
              </a:tr>
              <a:tr h="370840">
                <a:tc>
                  <a:txBody>
                    <a:bodyPr/>
                    <a:lstStyle/>
                    <a:p>
                      <a:pPr algn="ctr"/>
                      <a:r>
                        <a:rPr lang="en-IN" dirty="0" smtClean="0"/>
                        <a:t>4</a:t>
                      </a:r>
                      <a:endParaRPr lang="en-IN" dirty="0"/>
                    </a:p>
                  </a:txBody>
                  <a:tcPr/>
                </a:tc>
                <a:tc>
                  <a:txBody>
                    <a:bodyPr/>
                    <a:lstStyle/>
                    <a:p>
                      <a:r>
                        <a:rPr lang="en-US" sz="1800" kern="1200" dirty="0" smtClean="0">
                          <a:solidFill>
                            <a:schemeClr val="dk1"/>
                          </a:solidFill>
                          <a:latin typeface="+mn-lt"/>
                          <a:ea typeface="+mn-ea"/>
                          <a:cs typeface="+mn-cs"/>
                        </a:rPr>
                        <a:t>Unsupervised feature selection based on the </a:t>
                      </a:r>
                      <a:r>
                        <a:rPr lang="en-US" sz="1800" kern="1200" dirty="0" err="1" smtClean="0">
                          <a:solidFill>
                            <a:schemeClr val="dk1"/>
                          </a:solidFill>
                          <a:latin typeface="+mn-lt"/>
                          <a:ea typeface="+mn-ea"/>
                          <a:cs typeface="+mn-cs"/>
                        </a:rPr>
                        <a:t>Morisita</a:t>
                      </a:r>
                      <a:r>
                        <a:rPr lang="en-US" sz="1800" kern="1200" dirty="0" smtClean="0">
                          <a:solidFill>
                            <a:schemeClr val="dk1"/>
                          </a:solidFill>
                          <a:latin typeface="+mn-lt"/>
                          <a:ea typeface="+mn-ea"/>
                          <a:cs typeface="+mn-cs"/>
                        </a:rPr>
                        <a:t> estimator of intrinsic dimension</a:t>
                      </a:r>
                      <a:endParaRPr lang="en-IN" dirty="0"/>
                    </a:p>
                  </a:txBody>
                  <a:tcPr/>
                </a:tc>
                <a:tc>
                  <a:txBody>
                    <a:bodyPr/>
                    <a:lstStyle/>
                    <a:p>
                      <a:r>
                        <a:rPr lang="en-US" sz="1800" kern="1200" dirty="0" err="1" smtClean="0">
                          <a:solidFill>
                            <a:schemeClr val="dk1"/>
                          </a:solidFill>
                          <a:latin typeface="+mn-lt"/>
                          <a:ea typeface="+mn-ea"/>
                          <a:cs typeface="+mn-cs"/>
                        </a:rPr>
                        <a:t>Golay</a:t>
                      </a:r>
                      <a:r>
                        <a:rPr lang="en-US" sz="1800" kern="1200" dirty="0" smtClean="0">
                          <a:solidFill>
                            <a:schemeClr val="dk1"/>
                          </a:solidFill>
                          <a:latin typeface="+mn-lt"/>
                          <a:ea typeface="+mn-ea"/>
                          <a:cs typeface="+mn-cs"/>
                        </a:rPr>
                        <a:t> &amp; </a:t>
                      </a:r>
                      <a:r>
                        <a:rPr lang="en-US" sz="1800" kern="1200" dirty="0" err="1" smtClean="0">
                          <a:solidFill>
                            <a:schemeClr val="dk1"/>
                          </a:solidFill>
                          <a:latin typeface="+mn-lt"/>
                          <a:ea typeface="+mn-ea"/>
                          <a:cs typeface="+mn-cs"/>
                        </a:rPr>
                        <a:t>Kanevski</a:t>
                      </a:r>
                      <a:endParaRPr lang="en-IN" dirty="0"/>
                    </a:p>
                  </a:txBody>
                  <a:tcPr/>
                </a:tc>
                <a:tc>
                  <a:txBody>
                    <a:bodyPr/>
                    <a:lstStyle/>
                    <a:p>
                      <a:r>
                        <a:rPr lang="en-US" sz="1800" kern="1200" dirty="0" smtClean="0">
                          <a:solidFill>
                            <a:schemeClr val="dk1"/>
                          </a:solidFill>
                          <a:latin typeface="+mn-lt"/>
                          <a:ea typeface="+mn-ea"/>
                          <a:cs typeface="+mn-cs"/>
                        </a:rPr>
                        <a:t>Knowledge-Based Systems 2017</a:t>
                      </a:r>
                      <a:endParaRPr lang="en-IN" dirty="0"/>
                    </a:p>
                  </a:txBody>
                  <a:tcPr/>
                </a:tc>
                <a:tc>
                  <a:txBody>
                    <a:bodyPr/>
                    <a:lstStyle/>
                    <a:p>
                      <a:r>
                        <a:rPr lang="en-US" sz="1800" kern="1200" dirty="0" smtClean="0">
                          <a:solidFill>
                            <a:schemeClr val="dk1"/>
                          </a:solidFill>
                          <a:latin typeface="+mn-lt"/>
                          <a:ea typeface="+mn-ea"/>
                          <a:cs typeface="+mn-cs"/>
                        </a:rPr>
                        <a:t>dimensionality reduction filter out some noise and redundant information by reducing the original high-dimensional space to the low-dimensional intrinsic space </a:t>
                      </a:r>
                      <a:endParaRPr lang="en-IN" dirty="0"/>
                    </a:p>
                  </a:txBody>
                  <a:tcPr/>
                </a:tc>
                <a:extLst>
                  <a:ext uri="{0D108BD9-81ED-4DB2-BD59-A6C34878D82A}">
                    <a16:rowId xmlns="" xmlns:a16="http://schemas.microsoft.com/office/drawing/2014/main" val="1154967685"/>
                  </a:ext>
                </a:extLst>
              </a:tr>
            </a:tbl>
          </a:graphicData>
        </a:graphic>
      </p:graphicFrame>
    </p:spTree>
    <p:extLst>
      <p:ext uri="{BB962C8B-B14F-4D97-AF65-F5344CB8AC3E}">
        <p14:creationId xmlns="" xmlns:p14="http://schemas.microsoft.com/office/powerpoint/2010/main" val="426657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416A0E3C-60E6-4F39-BC55-5F7C224E1F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 xmlns:a16="http://schemas.microsoft.com/office/drawing/2014/main" id="{C5025DAC-8B93-4160-B017-3A274A5828C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 xmlns:a16="http://schemas.microsoft.com/office/drawing/2014/main" id="{67B74F2B-9534-4540-96B0-5C8E958B9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 xmlns:a16="http://schemas.microsoft.com/office/drawing/2014/main" id="{8146B020-2B12-4533-AB98-A078339B314A}"/>
              </a:ext>
            </a:extLst>
          </p:cNvPr>
          <p:cNvSpPr>
            <a:spLocks noGrp="1"/>
          </p:cNvSpPr>
          <p:nvPr>
            <p:ph type="title"/>
          </p:nvPr>
        </p:nvSpPr>
        <p:spPr>
          <a:xfrm>
            <a:off x="4833258" y="286603"/>
            <a:ext cx="7249886" cy="1099541"/>
          </a:xfrm>
        </p:spPr>
        <p:txBody>
          <a:bodyPr vert="horz" lIns="91440" tIns="45720" rIns="91440" bIns="45720" rtlCol="0" anchor="b">
            <a:normAutofit/>
          </a:bodyPr>
          <a:lstStyle/>
          <a:p>
            <a:r>
              <a:rPr lang="en-US" sz="4800" dirty="0" smtClean="0">
                <a:solidFill>
                  <a:schemeClr val="tx1">
                    <a:lumMod val="75000"/>
                    <a:lumOff val="25000"/>
                  </a:schemeClr>
                </a:solidFill>
              </a:rPr>
              <a:t>Research Gap Identification</a:t>
            </a:r>
            <a:endParaRPr lang="en-US" sz="4800" dirty="0">
              <a:solidFill>
                <a:schemeClr val="tx1">
                  <a:lumMod val="75000"/>
                  <a:lumOff val="25000"/>
                </a:schemeClr>
              </a:solidFill>
            </a:endParaRPr>
          </a:p>
        </p:txBody>
      </p:sp>
      <p:cxnSp>
        <p:nvCxnSpPr>
          <p:cNvPr id="21" name="Straight Connector 20">
            <a:extLst>
              <a:ext uri="{FF2B5EF4-FFF2-40B4-BE49-F238E27FC236}">
                <a16:creationId xmlns="" xmlns:a16="http://schemas.microsoft.com/office/drawing/2014/main" id="{33BECB2B-2CFA-412C-880F-C4B60974936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 xmlns:a16="http://schemas.microsoft.com/office/drawing/2014/main" id="{F3D22D53-586E-4F80-B549-03B4A942D854}"/>
              </a:ext>
            </a:extLst>
          </p:cNvPr>
          <p:cNvSpPr>
            <a:spLocks noGrp="1"/>
          </p:cNvSpPr>
          <p:nvPr>
            <p:ph idx="1"/>
          </p:nvPr>
        </p:nvSpPr>
        <p:spPr>
          <a:xfrm>
            <a:off x="4833258" y="2108201"/>
            <a:ext cx="7119256" cy="4770270"/>
          </a:xfrm>
        </p:spPr>
        <p:txBody>
          <a:bodyPr vert="horz" lIns="0" tIns="45720" rIns="0" bIns="45720" rtlCol="0">
            <a:normAutofit/>
          </a:bodyPr>
          <a:lstStyle/>
          <a:p>
            <a:r>
              <a:rPr lang="en-US" dirty="0" smtClean="0">
                <a:latin typeface="+mj-lt"/>
              </a:rPr>
              <a:t>Classification is done on small size of dataset in most of earlier research work so that accurate detection and classification cannot be achieved </a:t>
            </a:r>
            <a:endParaRPr lang="en-US" dirty="0">
              <a:latin typeface="+mj-lt"/>
            </a:endParaRPr>
          </a:p>
          <a:p>
            <a:r>
              <a:rPr lang="en-US" dirty="0" smtClean="0">
                <a:latin typeface="+mj-lt"/>
              </a:rPr>
              <a:t>Previous work carried out only on leaf images of cotton plant. But disease can affect at any stage of cotton such as seedling, cotton balls, mature cotton leaves.</a:t>
            </a:r>
          </a:p>
          <a:p>
            <a:r>
              <a:rPr lang="en-US" dirty="0" smtClean="0">
                <a:latin typeface="+mj-lt"/>
              </a:rPr>
              <a:t>Disease detection and classification is performed on multiple diseases of multiple plants. But Identification of all the type of diseases of single crop is not achieved.</a:t>
            </a:r>
          </a:p>
        </p:txBody>
      </p:sp>
      <p:pic>
        <p:nvPicPr>
          <p:cNvPr id="3" name="Picture Placeholder 2"/>
          <p:cNvPicPr>
            <a:picLocks noGrp="1" noChangeAspect="1"/>
          </p:cNvPicPr>
          <p:nvPr>
            <p:ph type="pic" sz="quarter" idx="13"/>
          </p:nvPr>
        </p:nvPicPr>
        <p:blipFill rotWithShape="1">
          <a:blip r:embed="rId3">
            <a:extLst>
              <a:ext uri="{28A0092B-C50C-407E-A947-70E740481C1C}">
                <a14:useLocalDpi xmlns="" xmlns:a14="http://schemas.microsoft.com/office/drawing/2010/main" val="0"/>
              </a:ext>
            </a:extLst>
          </a:blip>
          <a:srcRect t="6559" b="8008"/>
          <a:stretch/>
        </p:blipFill>
        <p:spPr/>
      </p:pic>
    </p:spTree>
    <p:extLst>
      <p:ext uri="{BB962C8B-B14F-4D97-AF65-F5344CB8AC3E}">
        <p14:creationId xmlns="" xmlns:p14="http://schemas.microsoft.com/office/powerpoint/2010/main" val="1807676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CE09A200-4838-4284-BD1E-19701CABB5FE}"/>
              </a:ext>
            </a:extLst>
          </p:cNvPr>
          <p:cNvSpPr>
            <a:spLocks noGrp="1"/>
          </p:cNvSpPr>
          <p:nvPr>
            <p:ph type="title"/>
          </p:nvPr>
        </p:nvSpPr>
        <p:spPr>
          <a:xfrm>
            <a:off x="1097280" y="286603"/>
            <a:ext cx="10058400" cy="1450757"/>
          </a:xfrm>
        </p:spPr>
        <p:txBody>
          <a:bodyPr>
            <a:normAutofit/>
          </a:bodyPr>
          <a:lstStyle/>
          <a:p>
            <a:r>
              <a:rPr lang="en-US" dirty="0" smtClean="0"/>
              <a:t>Research Gap Identification </a:t>
            </a:r>
            <a:endParaRPr lang="en-IN" dirty="0"/>
          </a:p>
        </p:txBody>
      </p:sp>
      <p:sp>
        <p:nvSpPr>
          <p:cNvPr id="7" name="Content Placeholder 7">
            <a:extLst>
              <a:ext uri="{FF2B5EF4-FFF2-40B4-BE49-F238E27FC236}">
                <a16:creationId xmlns="" xmlns:a16="http://schemas.microsoft.com/office/drawing/2014/main" id="{411E9392-71EA-4293-909F-1FE7DD38E31D}"/>
              </a:ext>
            </a:extLst>
          </p:cNvPr>
          <p:cNvSpPr>
            <a:spLocks noGrp="1"/>
          </p:cNvSpPr>
          <p:nvPr>
            <p:ph idx="1"/>
          </p:nvPr>
        </p:nvSpPr>
        <p:spPr>
          <a:xfrm>
            <a:off x="1449977" y="2495005"/>
            <a:ext cx="9901645" cy="3135085"/>
          </a:xfrm>
        </p:spPr>
        <p:txBody>
          <a:bodyPr>
            <a:noAutofit/>
          </a:bodyPr>
          <a:lstStyle/>
          <a:p>
            <a:r>
              <a:rPr lang="en-US" sz="2400" dirty="0">
                <a:latin typeface="+mj-lt"/>
              </a:rPr>
              <a:t>Less work is done using hybrid of two or more algorithms. So future work can be carried out using hybrid of two or more algorithms.</a:t>
            </a:r>
          </a:p>
          <a:p>
            <a:r>
              <a:rPr lang="en-US" sz="2400" dirty="0" smtClean="0">
                <a:latin typeface="+mj-lt"/>
              </a:rPr>
              <a:t>Accuracy </a:t>
            </a:r>
            <a:r>
              <a:rPr lang="en-US" sz="2400" dirty="0">
                <a:latin typeface="+mj-lt"/>
              </a:rPr>
              <a:t>can be improved by using other local features together with global feature.</a:t>
            </a:r>
          </a:p>
          <a:p>
            <a:r>
              <a:rPr lang="en-US" sz="2400" dirty="0">
                <a:latin typeface="+mj-lt"/>
              </a:rPr>
              <a:t>SVM  is use as classifier for accurate classification in many research work.</a:t>
            </a:r>
          </a:p>
          <a:p>
            <a:r>
              <a:rPr lang="en-US" sz="2400" dirty="0">
                <a:latin typeface="+mj-lt"/>
              </a:rPr>
              <a:t>In earlier research focus on increasing the recognition rate and classification accuracy </a:t>
            </a:r>
          </a:p>
          <a:p>
            <a:endParaRPr lang="en-US" sz="2400" dirty="0"/>
          </a:p>
        </p:txBody>
      </p:sp>
    </p:spTree>
    <p:extLst>
      <p:ext uri="{BB962C8B-B14F-4D97-AF65-F5344CB8AC3E}">
        <p14:creationId xmlns="" xmlns:p14="http://schemas.microsoft.com/office/powerpoint/2010/main" val="796331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 xmlns:a16="http://schemas.microsoft.com/office/drawing/2014/main" id="{416A0E3C-60E6-4F39-BC55-5F7C224E1F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a:extLst>
              <a:ext uri="{FF2B5EF4-FFF2-40B4-BE49-F238E27FC236}">
                <a16:creationId xmlns="" xmlns:a16="http://schemas.microsoft.com/office/drawing/2014/main" id="{C5025DAC-8B93-4160-B017-3A274A5828C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 xmlns:a16="http://schemas.microsoft.com/office/drawing/2014/main" id="{990D0034-F768-41E7-85D4-F38C4DE857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6" name="Title 5">
            <a:extLst>
              <a:ext uri="{FF2B5EF4-FFF2-40B4-BE49-F238E27FC236}">
                <a16:creationId xmlns="" xmlns:a16="http://schemas.microsoft.com/office/drawing/2014/main" id="{8146B020-2B12-4533-AB98-A078339B314A}"/>
              </a:ext>
            </a:extLst>
          </p:cNvPr>
          <p:cNvSpPr>
            <a:spLocks noGrp="1"/>
          </p:cNvSpPr>
          <p:nvPr>
            <p:ph type="title"/>
          </p:nvPr>
        </p:nvSpPr>
        <p:spPr>
          <a:xfrm>
            <a:off x="437888" y="1235301"/>
            <a:ext cx="5068952" cy="1223652"/>
          </a:xfrm>
        </p:spPr>
        <p:txBody>
          <a:bodyPr vert="horz" lIns="91440" tIns="45720" rIns="91440" bIns="45720" rtlCol="0" anchor="b">
            <a:normAutofit/>
          </a:bodyPr>
          <a:lstStyle/>
          <a:p>
            <a:pPr algn="ctr"/>
            <a:r>
              <a:rPr lang="en-US" sz="4800" dirty="0" smtClean="0">
                <a:solidFill>
                  <a:schemeClr val="tx1"/>
                </a:solidFill>
              </a:rPr>
              <a:t>Research Objective </a:t>
            </a:r>
            <a:endParaRPr lang="en-US" sz="4800" dirty="0">
              <a:solidFill>
                <a:schemeClr val="tx1"/>
              </a:solidFill>
            </a:endParaRPr>
          </a:p>
        </p:txBody>
      </p:sp>
      <p:cxnSp>
        <p:nvCxnSpPr>
          <p:cNvPr id="31" name="Straight Connector 30">
            <a:extLst>
              <a:ext uri="{FF2B5EF4-FFF2-40B4-BE49-F238E27FC236}">
                <a16:creationId xmlns="" xmlns:a16="http://schemas.microsoft.com/office/drawing/2014/main" id="{5A0A5CF6-407C-4691-8122-49DF69D0020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 xmlns:a16="http://schemas.microsoft.com/office/drawing/2014/main" id="{F3D22D53-586E-4F80-B549-03B4A942D854}"/>
              </a:ext>
            </a:extLst>
          </p:cNvPr>
          <p:cNvSpPr>
            <a:spLocks noGrp="1"/>
          </p:cNvSpPr>
          <p:nvPr>
            <p:ph idx="1"/>
          </p:nvPr>
        </p:nvSpPr>
        <p:spPr>
          <a:xfrm>
            <a:off x="176628" y="2830042"/>
            <a:ext cx="6080481" cy="4067145"/>
          </a:xfrm>
        </p:spPr>
        <p:txBody>
          <a:bodyPr vert="horz" lIns="0" tIns="45720" rIns="0" bIns="45720" rtlCol="0">
            <a:normAutofit fontScale="85000" lnSpcReduction="20000"/>
          </a:bodyPr>
          <a:lstStyle/>
          <a:p>
            <a:pPr algn="just"/>
            <a:r>
              <a:rPr lang="en-US" dirty="0">
                <a:latin typeface="+mj-lt"/>
              </a:rPr>
              <a:t>One objective for both feature subset selection and feature extraction methods is to avoid overfitting the data in order to make further analysis possible. The simplest is feature selection, in which the number of gene probes in an experiment is reduced by selecting only the most significant according to some criterion such as high levels of activity.</a:t>
            </a:r>
          </a:p>
          <a:p>
            <a:pPr algn="just"/>
            <a:r>
              <a:rPr lang="en-US" dirty="0">
                <a:latin typeface="+mj-lt"/>
              </a:rPr>
              <a:t>Second Objective is improving the classification accuracy by removing both irrelevant and redundant information of the data</a:t>
            </a:r>
            <a:r>
              <a:rPr lang="en-US" dirty="0" smtClean="0">
                <a:latin typeface="+mj-lt"/>
              </a:rPr>
              <a:t>.</a:t>
            </a:r>
          </a:p>
          <a:p>
            <a:pPr algn="just"/>
            <a:r>
              <a:rPr lang="en-US" dirty="0">
                <a:latin typeface="+mj-lt"/>
              </a:rPr>
              <a:t>Third objective is to demonstrate that standard FS methods can be designed in these Big Data platforms and still can prove to be useful when dealing with big datasets, boosting both performance and </a:t>
            </a:r>
            <a:r>
              <a:rPr lang="en-US" dirty="0" smtClean="0">
                <a:latin typeface="+mj-lt"/>
              </a:rPr>
              <a:t>accuracy.</a:t>
            </a:r>
            <a:endParaRPr lang="en-US" dirty="0">
              <a:latin typeface="+mj-lt"/>
            </a:endParaRPr>
          </a:p>
        </p:txBody>
      </p:sp>
      <p:pic>
        <p:nvPicPr>
          <p:cNvPr id="9" name="Picture Placeholder 8" descr="A picture containing object that represents mission, goal&#10;">
            <a:extLst>
              <a:ext uri="{FF2B5EF4-FFF2-40B4-BE49-F238E27FC236}">
                <a16:creationId xmlns="" xmlns:a16="http://schemas.microsoft.com/office/drawing/2014/main" id="{8CFBDF6E-78AD-4FBA-9B07-1F98608A8B28}"/>
              </a:ext>
            </a:extLst>
          </p:cNvPr>
          <p:cNvPicPr>
            <a:picLocks noGrp="1" noChangeAspect="1"/>
          </p:cNvPicPr>
          <p:nvPr>
            <p:ph type="pic" sz="quarter" idx="13"/>
          </p:nvPr>
        </p:nvPicPr>
        <p:blipFill rotWithShape="1">
          <a:blip r:embed="rId3" cstate="screen">
            <a:extLst>
              <a:ext uri="{28A0092B-C50C-407E-A947-70E740481C1C}">
                <a14:useLocalDpi xmlns="" xmlns:a14="http://schemas.microsoft.com/office/drawing/2010/main"/>
              </a:ext>
            </a:extLst>
          </a:blip>
          <a:srcRect t="30701" r="2" b="2295"/>
          <a:stretch/>
        </p:blipFill>
        <p:spPr>
          <a:xfrm>
            <a:off x="6424926" y="10"/>
            <a:ext cx="5767073" cy="6857990"/>
          </a:xfrm>
          <a:prstGeom prst="rect">
            <a:avLst/>
          </a:prstGeom>
        </p:spPr>
      </p:pic>
      <p:cxnSp>
        <p:nvCxnSpPr>
          <p:cNvPr id="3" name="Straight Connector 2"/>
          <p:cNvCxnSpPr/>
          <p:nvPr/>
        </p:nvCxnSpPr>
        <p:spPr>
          <a:xfrm>
            <a:off x="3425567" y="2633962"/>
            <a:ext cx="1799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93224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75DA682D-7AC5-48E0-993B-AB3F027355C3}"/>
              </a:ext>
            </a:extLst>
          </p:cNvPr>
          <p:cNvSpPr>
            <a:spLocks noGrp="1"/>
          </p:cNvSpPr>
          <p:nvPr>
            <p:ph type="title"/>
          </p:nvPr>
        </p:nvSpPr>
        <p:spPr>
          <a:xfrm>
            <a:off x="1097280" y="286603"/>
            <a:ext cx="10058400" cy="1450757"/>
          </a:xfrm>
        </p:spPr>
        <p:txBody>
          <a:bodyPr>
            <a:normAutofit/>
          </a:bodyPr>
          <a:lstStyle/>
          <a:p>
            <a:r>
              <a:rPr lang="en-US" dirty="0" smtClean="0"/>
              <a:t>Proposed Methodology</a:t>
            </a:r>
            <a:endParaRPr lang="en-IN" dirty="0"/>
          </a:p>
        </p:txBody>
      </p:sp>
      <p:sp>
        <p:nvSpPr>
          <p:cNvPr id="6" name="Content Placeholder 6">
            <a:extLst>
              <a:ext uri="{FF2B5EF4-FFF2-40B4-BE49-F238E27FC236}">
                <a16:creationId xmlns="" xmlns:a16="http://schemas.microsoft.com/office/drawing/2014/main" id="{F3D22D53-586E-4F80-B549-03B4A942D854}"/>
              </a:ext>
            </a:extLst>
          </p:cNvPr>
          <p:cNvSpPr>
            <a:spLocks noGrp="1"/>
          </p:cNvSpPr>
          <p:nvPr>
            <p:ph idx="1"/>
          </p:nvPr>
        </p:nvSpPr>
        <p:spPr>
          <a:xfrm>
            <a:off x="1097279" y="1737360"/>
            <a:ext cx="10476411" cy="5120640"/>
          </a:xfrm>
        </p:spPr>
        <p:txBody>
          <a:bodyPr vert="horz" lIns="0" tIns="45720" rIns="0" bIns="45720" rtlCol="0">
            <a:normAutofit/>
          </a:bodyPr>
          <a:lstStyle/>
          <a:p>
            <a:pPr marL="0" indent="0">
              <a:buNone/>
            </a:pPr>
            <a:r>
              <a:rPr lang="en-US" dirty="0" smtClean="0">
                <a:latin typeface="+mj-lt"/>
              </a:rPr>
              <a:t> </a:t>
            </a:r>
            <a:endParaRPr lang="en-US" dirty="0">
              <a:latin typeface="+mj-lt"/>
            </a:endParaRPr>
          </a:p>
          <a:p>
            <a:r>
              <a:rPr lang="en-US" sz="2400" dirty="0">
                <a:latin typeface="+mj-lt"/>
              </a:rPr>
              <a:t>The spark.ml package aims to provide a uniform set of high-level APIs built on top of Data Frames that help users create and tune practical machine learning </a:t>
            </a:r>
            <a:r>
              <a:rPr lang="en-US" sz="2400" dirty="0" smtClean="0">
                <a:latin typeface="+mj-lt"/>
              </a:rPr>
              <a:t>pipelines</a:t>
            </a:r>
          </a:p>
          <a:p>
            <a:r>
              <a:rPr lang="en-US" sz="2400" dirty="0">
                <a:latin typeface="+mj-lt"/>
              </a:rPr>
              <a:t>FS methods can be broadly categorized as:</a:t>
            </a:r>
          </a:p>
          <a:p>
            <a:pPr lvl="1"/>
            <a:r>
              <a:rPr lang="en-US" sz="2400" dirty="0">
                <a:latin typeface="+mj-lt"/>
              </a:rPr>
              <a:t>Wrapper methods, which use an evaluation function dependent on a learning algorithm. They are aimed at optimizing a predictor as part of the learning process.</a:t>
            </a:r>
          </a:p>
          <a:p>
            <a:pPr lvl="1"/>
            <a:r>
              <a:rPr lang="en-US" sz="2400" dirty="0">
                <a:latin typeface="+mj-lt"/>
              </a:rPr>
              <a:t>Filtering methods, which use other selection techniques as </a:t>
            </a:r>
            <a:r>
              <a:rPr lang="en-US" sz="2400" dirty="0" err="1">
                <a:latin typeface="+mj-lt"/>
              </a:rPr>
              <a:t>separability</a:t>
            </a:r>
            <a:r>
              <a:rPr lang="en-US" sz="2400" dirty="0">
                <a:latin typeface="+mj-lt"/>
              </a:rPr>
              <a:t> measures or statistical dependences. They only consider the general characteristics of the dataset, being independent of any predictor</a:t>
            </a:r>
            <a:r>
              <a:rPr lang="en-US" sz="2400" dirty="0" smtClean="0">
                <a:latin typeface="+mj-lt"/>
              </a:rPr>
              <a:t>.</a:t>
            </a:r>
          </a:p>
          <a:p>
            <a:pPr lvl="1"/>
            <a:r>
              <a:rPr lang="en-US" sz="2400" dirty="0">
                <a:latin typeface="+mj-lt"/>
              </a:rPr>
              <a:t>Embedded methods, which use a search procedure which is implicit in the classifier/</a:t>
            </a:r>
            <a:r>
              <a:rPr lang="en-US" sz="2400" dirty="0" err="1">
                <a:latin typeface="+mj-lt"/>
              </a:rPr>
              <a:t>regressor</a:t>
            </a:r>
            <a:r>
              <a:rPr lang="en-US" sz="2400" dirty="0">
                <a:latin typeface="+mj-lt"/>
              </a:rPr>
              <a:t>.  </a:t>
            </a:r>
          </a:p>
          <a:p>
            <a:endParaRPr lang="en-US" sz="2400" b="1" dirty="0">
              <a:latin typeface="+mj-lt"/>
            </a:endParaRPr>
          </a:p>
        </p:txBody>
      </p:sp>
    </p:spTree>
    <p:extLst>
      <p:ext uri="{BB962C8B-B14F-4D97-AF65-F5344CB8AC3E}">
        <p14:creationId xmlns="" xmlns:p14="http://schemas.microsoft.com/office/powerpoint/2010/main" val="380154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416A0E3C-60E6-4F39-BC55-5F7C224E1F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 xmlns:a16="http://schemas.microsoft.com/office/drawing/2014/main" id="{C5025DAC-8B93-4160-B017-3A274A5828C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 xmlns:a16="http://schemas.microsoft.com/office/drawing/2014/main" id="{67B74F2B-9534-4540-96B0-5C8E958B9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 xmlns:a16="http://schemas.microsoft.com/office/drawing/2014/main" id="{36DB04AA-2B2C-4162-AD6D-1FF802682C3D}"/>
              </a:ext>
            </a:extLst>
          </p:cNvPr>
          <p:cNvSpPr>
            <a:spLocks noGrp="1"/>
          </p:cNvSpPr>
          <p:nvPr>
            <p:ph type="title"/>
          </p:nvPr>
        </p:nvSpPr>
        <p:spPr>
          <a:xfrm>
            <a:off x="5172074" y="286603"/>
            <a:ext cx="6244863" cy="322997"/>
          </a:xfrm>
        </p:spPr>
        <p:txBody>
          <a:bodyPr vert="horz" lIns="91440" tIns="45720" rIns="91440" bIns="45720" rtlCol="0" anchor="b">
            <a:normAutofit fontScale="90000"/>
          </a:bodyPr>
          <a:lstStyle/>
          <a:p>
            <a:r>
              <a:rPr lang="en-US" sz="4800" dirty="0" smtClean="0">
                <a:solidFill>
                  <a:schemeClr val="tx1">
                    <a:lumMod val="75000"/>
                    <a:lumOff val="25000"/>
                  </a:schemeClr>
                </a:solidFill>
              </a:rPr>
              <a:t>Proposed Methodology</a:t>
            </a:r>
            <a:endParaRPr lang="en-US" sz="4800" dirty="0">
              <a:solidFill>
                <a:schemeClr val="tx1">
                  <a:lumMod val="75000"/>
                  <a:lumOff val="25000"/>
                </a:schemeClr>
              </a:solidFill>
            </a:endParaRPr>
          </a:p>
        </p:txBody>
      </p:sp>
      <p:pic>
        <p:nvPicPr>
          <p:cNvPr id="11" name="Picture Placeholder 10" descr="A picture containing sky, water, outdoor, person. It also reflects philosophy, peace&#10;&#10;">
            <a:extLst>
              <a:ext uri="{FF2B5EF4-FFF2-40B4-BE49-F238E27FC236}">
                <a16:creationId xmlns="" xmlns:a16="http://schemas.microsoft.com/office/drawing/2014/main" id="{94B2FFE9-6D1F-4DC1-8532-95405973ABE7}"/>
              </a:ext>
            </a:extLst>
          </p:cNvPr>
          <p:cNvPicPr>
            <a:picLocks noGrp="1" noChangeAspect="1"/>
          </p:cNvPicPr>
          <p:nvPr>
            <p:ph type="pic" sz="quarter" idx="13"/>
          </p:nvPr>
        </p:nvPicPr>
        <p:blipFill rotWithShape="1">
          <a:blip r:embed="rId3" cstate="print">
            <a:extLst>
              <a:ext uri="{28A0092B-C50C-407E-A947-70E740481C1C}">
                <a14:useLocalDpi xmlns="" xmlns:a14="http://schemas.microsoft.com/office/drawing/2010/main" val="0"/>
              </a:ext>
            </a:extLst>
          </a:blip>
          <a:srcRect/>
          <a:stretch/>
        </p:blipFill>
        <p:spPr>
          <a:xfrm>
            <a:off x="20" y="10"/>
            <a:ext cx="4580077" cy="6857990"/>
          </a:xfrm>
          <a:prstGeom prst="rect">
            <a:avLst/>
          </a:prstGeom>
        </p:spPr>
      </p:pic>
      <p:cxnSp>
        <p:nvCxnSpPr>
          <p:cNvPr id="22" name="Straight Connector 21">
            <a:extLst>
              <a:ext uri="{FF2B5EF4-FFF2-40B4-BE49-F238E27FC236}">
                <a16:creationId xmlns="" xmlns:a16="http://schemas.microsoft.com/office/drawing/2014/main" id="{33BECB2B-2CFA-412C-880F-C4B60974936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 name="Picture 2"/>
          <p:cNvPicPr>
            <a:picLocks noChangeAspect="1" noChangeArrowheads="1"/>
          </p:cNvPicPr>
          <p:nvPr/>
        </p:nvPicPr>
        <p:blipFill>
          <a:blip r:embed="rId4"/>
          <a:srcRect/>
          <a:stretch>
            <a:fillRect/>
          </a:stretch>
        </p:blipFill>
        <p:spPr bwMode="auto">
          <a:xfrm>
            <a:off x="5578186" y="691573"/>
            <a:ext cx="6272068" cy="6286500"/>
          </a:xfrm>
          <a:prstGeom prst="rect">
            <a:avLst/>
          </a:prstGeom>
          <a:noFill/>
          <a:ln w="9525">
            <a:noFill/>
            <a:miter lim="800000"/>
            <a:headEnd/>
            <a:tailEnd/>
          </a:ln>
          <a:effectLst/>
        </p:spPr>
      </p:pic>
    </p:spTree>
    <p:extLst>
      <p:ext uri="{BB962C8B-B14F-4D97-AF65-F5344CB8AC3E}">
        <p14:creationId xmlns="" xmlns:p14="http://schemas.microsoft.com/office/powerpoint/2010/main" val="2596897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E879E6-8FFE-4154-8F2A-F7518B89B376}">
  <ds:schemaRefs>
    <ds:schemaRef ds:uri="http://schemas.microsoft.com/office/2006/metadata/properties"/>
    <ds:schemaRef ds:uri="http://schemas.microsoft.com/office/2006/documentManagement/type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71af3243-3dd4-4a8d-8c0d-dd76da1f02a5"/>
    <ds:schemaRef ds:uri="http://www.w3.org/XML/1998/namespace"/>
    <ds:schemaRef ds:uri="http://purl.org/dc/terms/"/>
  </ds:schemaRefs>
</ds:datastoreItem>
</file>

<file path=customXml/itemProps3.xml><?xml version="1.0" encoding="utf-8"?>
<ds:datastoreItem xmlns:ds="http://schemas.openxmlformats.org/officeDocument/2006/customXml" ds:itemID="{7E0A2CB4-6869-426F-8BC4-A32C90CBE2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0</TotalTime>
  <Words>762</Words>
  <Application>Microsoft Office PowerPoint</Application>
  <PresentationFormat>Custom</PresentationFormat>
  <Paragraphs>78</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RetrospectVTI</vt:lpstr>
      <vt:lpstr>Research Proposal  on “EFFECTIVE CLASSIFICATION BASED FEATURE EXTRACTION MODULE FOR BIG DATA USING SPARK MLIB”</vt:lpstr>
      <vt:lpstr>Outline </vt:lpstr>
      <vt:lpstr>Introduction </vt:lpstr>
      <vt:lpstr>Literature Survey</vt:lpstr>
      <vt:lpstr>Research Gap Identification</vt:lpstr>
      <vt:lpstr>Research Gap Identification </vt:lpstr>
      <vt:lpstr>Research Objective </vt:lpstr>
      <vt:lpstr>Proposed Methodology</vt:lpstr>
      <vt:lpstr>Proposed Methodology</vt:lpstr>
      <vt:lpstr>Conclusion</vt:lpstr>
      <vt:lpstr>References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2021-10-29T16:00:36Z</dcterms:created>
  <dcterms:modified xsi:type="dcterms:W3CDTF">2022-01-03T17:47:22Z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