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5" r:id="rId3"/>
    <p:sldMasterId id="2147483720" r:id="rId4"/>
    <p:sldMasterId id="2147483735" r:id="rId5"/>
  </p:sldMasterIdLst>
  <p:notesMasterIdLst>
    <p:notesMasterId r:id="rId38"/>
  </p:notesMasterIdLst>
  <p:sldIdLst>
    <p:sldId id="256" r:id="rId6"/>
    <p:sldId id="257" r:id="rId7"/>
    <p:sldId id="258" r:id="rId8"/>
    <p:sldId id="261" r:id="rId9"/>
    <p:sldId id="265" r:id="rId10"/>
    <p:sldId id="284" r:id="rId11"/>
    <p:sldId id="264" r:id="rId12"/>
    <p:sldId id="282" r:id="rId13"/>
    <p:sldId id="276" r:id="rId14"/>
    <p:sldId id="277" r:id="rId15"/>
    <p:sldId id="260" r:id="rId16"/>
    <p:sldId id="262" r:id="rId17"/>
    <p:sldId id="263" r:id="rId18"/>
    <p:sldId id="278" r:id="rId19"/>
    <p:sldId id="267" r:id="rId20"/>
    <p:sldId id="269" r:id="rId21"/>
    <p:sldId id="279" r:id="rId22"/>
    <p:sldId id="270" r:id="rId23"/>
    <p:sldId id="272" r:id="rId24"/>
    <p:sldId id="280" r:id="rId25"/>
    <p:sldId id="273" r:id="rId26"/>
    <p:sldId id="274" r:id="rId27"/>
    <p:sldId id="275" r:id="rId28"/>
    <p:sldId id="259" r:id="rId29"/>
    <p:sldId id="292" r:id="rId30"/>
    <p:sldId id="281" r:id="rId31"/>
    <p:sldId id="290" r:id="rId32"/>
    <p:sldId id="289" r:id="rId33"/>
    <p:sldId id="291" r:id="rId34"/>
    <p:sldId id="285" r:id="rId35"/>
    <p:sldId id="288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2" autoAdjust="0"/>
    <p:restoredTop sz="94434" autoAdjust="0"/>
  </p:normalViewPr>
  <p:slideViewPr>
    <p:cSldViewPr snapToGrid="0">
      <p:cViewPr varScale="1">
        <p:scale>
          <a:sx n="41" d="100"/>
          <a:sy n="41" d="100"/>
        </p:scale>
        <p:origin x="4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vani\Documents\Somil\mcts\data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MCTS AI vs AI Turnouts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Player 1 Wins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5000 vs 5000</c:v>
                </c:pt>
                <c:pt idx="1">
                  <c:v>5000 vs 1000</c:v>
                </c:pt>
                <c:pt idx="2">
                  <c:v>5000 vs 500</c:v>
                </c:pt>
                <c:pt idx="3">
                  <c:v>1000 vs 1000</c:v>
                </c:pt>
                <c:pt idx="4">
                  <c:v>1000 vs 500</c:v>
                </c:pt>
                <c:pt idx="5">
                  <c:v>500 vs 500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40</c:v>
                </c:pt>
                <c:pt idx="1">
                  <c:v>55</c:v>
                </c:pt>
                <c:pt idx="2">
                  <c:v>80</c:v>
                </c:pt>
                <c:pt idx="3">
                  <c:v>41</c:v>
                </c:pt>
                <c:pt idx="4">
                  <c:v>65</c:v>
                </c:pt>
                <c:pt idx="5">
                  <c:v>51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5000 vs 5000</c:v>
                </c:pt>
                <c:pt idx="1">
                  <c:v>5000 vs 1000</c:v>
                </c:pt>
                <c:pt idx="2">
                  <c:v>5000 vs 500</c:v>
                </c:pt>
                <c:pt idx="3">
                  <c:v>1000 vs 1000</c:v>
                </c:pt>
                <c:pt idx="4">
                  <c:v>1000 vs 500</c:v>
                </c:pt>
                <c:pt idx="5">
                  <c:v>500 vs 500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15</c:v>
                </c:pt>
                <c:pt idx="1">
                  <c:v>5</c:v>
                </c:pt>
                <c:pt idx="2">
                  <c:v>5</c:v>
                </c:pt>
                <c:pt idx="3">
                  <c:v>14</c:v>
                </c:pt>
                <c:pt idx="4">
                  <c:v>1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Player 2 Wins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5000 vs 5000</c:v>
                </c:pt>
                <c:pt idx="1">
                  <c:v>5000 vs 1000</c:v>
                </c:pt>
                <c:pt idx="2">
                  <c:v>5000 vs 500</c:v>
                </c:pt>
                <c:pt idx="3">
                  <c:v>1000 vs 1000</c:v>
                </c:pt>
                <c:pt idx="4">
                  <c:v>1000 vs 500</c:v>
                </c:pt>
                <c:pt idx="5">
                  <c:v>500 vs 500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45</c:v>
                </c:pt>
                <c:pt idx="1">
                  <c:v>40</c:v>
                </c:pt>
                <c:pt idx="2">
                  <c:v>15</c:v>
                </c:pt>
                <c:pt idx="3">
                  <c:v>45</c:v>
                </c:pt>
                <c:pt idx="4">
                  <c:v>34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964736"/>
        <c:axId val="171965296"/>
      </c:barChart>
      <c:catAx>
        <c:axId val="171964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 of MCTS Playouts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65296"/>
        <c:crosses val="autoZero"/>
        <c:auto val="1"/>
        <c:lblAlgn val="ctr"/>
        <c:lblOffset val="100"/>
        <c:noMultiLvlLbl val="0"/>
      </c:catAx>
      <c:valAx>
        <c:axId val="17196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6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Elapsed for Initial </a:t>
            </a:r>
            <a:r>
              <a:rPr lang="en-US" dirty="0" smtClean="0"/>
              <a:t>Move for Different Iteration Magnitudes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Time Elapsed for Initial Move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7150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Sheet2!$A$2:$A$5</c:f>
              <c:numCache>
                <c:formatCode>General</c:formatCode>
                <c:ptCount val="4"/>
                <c:pt idx="0">
                  <c:v>500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</c:numCache>
            </c:numRef>
          </c:xVal>
          <c:yVal>
            <c:numRef>
              <c:f>Sheet2!$B$2:$B$5</c:f>
              <c:numCache>
                <c:formatCode>General</c:formatCode>
                <c:ptCount val="4"/>
                <c:pt idx="0">
                  <c:v>0.30599999999999999</c:v>
                </c:pt>
                <c:pt idx="1">
                  <c:v>1.014</c:v>
                </c:pt>
                <c:pt idx="2">
                  <c:v>2.5910000000000002</c:v>
                </c:pt>
                <c:pt idx="3">
                  <c:v>5.24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947344"/>
        <c:axId val="60180784"/>
      </c:scatterChart>
      <c:valAx>
        <c:axId val="21494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Playout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80784"/>
        <c:crosses val="autoZero"/>
        <c:crossBetween val="midCat"/>
      </c:valAx>
      <c:valAx>
        <c:axId val="6018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 Elapsed for Initial Move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947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75CD46-8682-46E1-80EE-AABC684148F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3C58B-D1DA-484A-8E17-9CF76A406520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Build / Update </a:t>
          </a:r>
          <a:r>
            <a:rPr lang="en-US" dirty="0" err="1" smtClean="0">
              <a:solidFill>
                <a:schemeClr val="tx2">
                  <a:lumMod val="10000"/>
                </a:schemeClr>
              </a:solidFill>
            </a:rPr>
            <a:t>GameBoard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A1A878F1-C87F-428D-A3F0-212F0FDA0DD4}" type="parTrans" cxnId="{206A8C14-A1E3-4CB5-B623-41A5ABFA8B25}">
      <dgm:prSet/>
      <dgm:spPr/>
      <dgm:t>
        <a:bodyPr/>
        <a:lstStyle/>
        <a:p>
          <a:endParaRPr lang="en-US">
            <a:solidFill>
              <a:schemeClr val="tx2">
                <a:lumMod val="10000"/>
              </a:schemeClr>
            </a:solidFill>
          </a:endParaRPr>
        </a:p>
      </dgm:t>
    </dgm:pt>
    <dgm:pt modelId="{A7EB6B7D-066F-42AE-A3C8-6A290127BCC8}" type="sibTrans" cxnId="{206A8C14-A1E3-4CB5-B623-41A5ABFA8B25}">
      <dgm:prSet/>
      <dgm:spPr/>
      <dgm:t>
        <a:bodyPr/>
        <a:lstStyle/>
        <a:p>
          <a:endParaRPr lang="en-US">
            <a:solidFill>
              <a:schemeClr val="tx2">
                <a:lumMod val="10000"/>
              </a:schemeClr>
            </a:solidFill>
          </a:endParaRPr>
        </a:p>
      </dgm:t>
    </dgm:pt>
    <dgm:pt modelId="{17E27F28-A21C-407C-99E3-824AF927A60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Run MCTS with </a:t>
          </a:r>
          <a:r>
            <a:rPr lang="en-US" dirty="0" err="1" smtClean="0">
              <a:solidFill>
                <a:schemeClr val="tx2">
                  <a:lumMod val="10000"/>
                </a:schemeClr>
              </a:solidFill>
            </a:rPr>
            <a:t>GameBoard</a:t>
          </a: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 as parameter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C896FA54-A554-43BE-9CB6-668CA988B1A9}" type="parTrans" cxnId="{F49722F9-56B6-4A7D-A486-E85D0C0D344A}">
      <dgm:prSet/>
      <dgm:spPr/>
      <dgm:t>
        <a:bodyPr/>
        <a:lstStyle/>
        <a:p>
          <a:endParaRPr lang="en-US">
            <a:solidFill>
              <a:schemeClr val="tx2">
                <a:lumMod val="10000"/>
              </a:schemeClr>
            </a:solidFill>
          </a:endParaRPr>
        </a:p>
      </dgm:t>
    </dgm:pt>
    <dgm:pt modelId="{53B2F84F-DB38-4B89-9983-0697D300D5D6}" type="sibTrans" cxnId="{F49722F9-56B6-4A7D-A486-E85D0C0D344A}">
      <dgm:prSet/>
      <dgm:spPr/>
      <dgm:t>
        <a:bodyPr/>
        <a:lstStyle/>
        <a:p>
          <a:endParaRPr lang="en-US">
            <a:solidFill>
              <a:schemeClr val="tx2">
                <a:lumMod val="10000"/>
              </a:schemeClr>
            </a:solidFill>
          </a:endParaRPr>
        </a:p>
      </dgm:t>
    </dgm:pt>
    <dgm:pt modelId="{0B17D534-FD78-4887-860E-ACC09741D068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Return value of each possible move (1-7)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F5A0633B-3F60-46C2-82DB-E65B7B727155}" type="parTrans" cxnId="{C0698E52-3903-4903-8FD6-9A49212F68DB}">
      <dgm:prSet/>
      <dgm:spPr/>
      <dgm:t>
        <a:bodyPr/>
        <a:lstStyle/>
        <a:p>
          <a:endParaRPr lang="en-US">
            <a:solidFill>
              <a:schemeClr val="tx2">
                <a:lumMod val="10000"/>
              </a:schemeClr>
            </a:solidFill>
          </a:endParaRPr>
        </a:p>
      </dgm:t>
    </dgm:pt>
    <dgm:pt modelId="{9A3703F7-D41E-4F61-8920-FD5D444D6501}" type="sibTrans" cxnId="{C0698E52-3903-4903-8FD6-9A49212F68DB}">
      <dgm:prSet/>
      <dgm:spPr/>
      <dgm:t>
        <a:bodyPr/>
        <a:lstStyle/>
        <a:p>
          <a:endParaRPr lang="en-US">
            <a:solidFill>
              <a:schemeClr val="tx2">
                <a:lumMod val="10000"/>
              </a:schemeClr>
            </a:solidFill>
          </a:endParaRPr>
        </a:p>
      </dgm:t>
    </dgm:pt>
    <dgm:pt modelId="{2CA91F0D-DE32-40D1-ABB6-7BC11E3B5996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Execute Move &amp; Check for win/tie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80926C9B-7EF4-443D-954F-5B818FAD006E}" type="parTrans" cxnId="{22136384-F2D0-43B1-988F-9C5AA5A05F90}">
      <dgm:prSet/>
      <dgm:spPr/>
      <dgm:t>
        <a:bodyPr/>
        <a:lstStyle/>
        <a:p>
          <a:endParaRPr lang="en-US">
            <a:solidFill>
              <a:schemeClr val="tx2">
                <a:lumMod val="10000"/>
              </a:schemeClr>
            </a:solidFill>
          </a:endParaRPr>
        </a:p>
      </dgm:t>
    </dgm:pt>
    <dgm:pt modelId="{67E13EEB-B660-4252-BC55-DB4DC75ED06A}" type="sibTrans" cxnId="{22136384-F2D0-43B1-988F-9C5AA5A05F90}">
      <dgm:prSet/>
      <dgm:spPr/>
      <dgm:t>
        <a:bodyPr/>
        <a:lstStyle/>
        <a:p>
          <a:endParaRPr lang="en-US">
            <a:solidFill>
              <a:schemeClr val="tx2">
                <a:lumMod val="10000"/>
              </a:schemeClr>
            </a:solidFill>
          </a:endParaRPr>
        </a:p>
      </dgm:t>
    </dgm:pt>
    <dgm:pt modelId="{763D7D36-F817-4C2F-A553-B015FC2E1F38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Change player turn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45A48CF3-8E30-49BA-A2D9-0CCCE64B38DD}" type="parTrans" cxnId="{538E4AE1-FA9D-43E0-BBD6-95911D1A3744}">
      <dgm:prSet/>
      <dgm:spPr/>
      <dgm:t>
        <a:bodyPr/>
        <a:lstStyle/>
        <a:p>
          <a:endParaRPr lang="en-US">
            <a:solidFill>
              <a:schemeClr val="tx2">
                <a:lumMod val="10000"/>
              </a:schemeClr>
            </a:solidFill>
          </a:endParaRPr>
        </a:p>
      </dgm:t>
    </dgm:pt>
    <dgm:pt modelId="{8A5C278F-FE4A-4975-BC64-90BD108DBC84}" type="sibTrans" cxnId="{538E4AE1-FA9D-43E0-BBD6-95911D1A3744}">
      <dgm:prSet/>
      <dgm:spPr/>
      <dgm:t>
        <a:bodyPr/>
        <a:lstStyle/>
        <a:p>
          <a:endParaRPr lang="en-US">
            <a:solidFill>
              <a:schemeClr val="tx2">
                <a:lumMod val="10000"/>
              </a:schemeClr>
            </a:solidFill>
          </a:endParaRPr>
        </a:p>
      </dgm:t>
    </dgm:pt>
    <dgm:pt modelId="{83DD3070-6B1C-40C0-87CE-16993C1CF5E9}" type="pres">
      <dgm:prSet presAssocID="{F275CD46-8682-46E1-80EE-AABC684148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19BABE-ADA9-46F8-82B9-99BDECEC1444}" type="pres">
      <dgm:prSet presAssocID="{F275CD46-8682-46E1-80EE-AABC684148F5}" presName="cycle" presStyleCnt="0"/>
      <dgm:spPr/>
    </dgm:pt>
    <dgm:pt modelId="{48D37835-77AC-44FA-9C2D-699FA63B80B9}" type="pres">
      <dgm:prSet presAssocID="{08A3C58B-D1DA-484A-8E17-9CF76A406520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540AA-2B91-4A0E-A2B6-6724FBECE2A7}" type="pres">
      <dgm:prSet presAssocID="{A7EB6B7D-066F-42AE-A3C8-6A290127BCC8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70C8510D-1791-467C-80D7-1B1E0EFF6085}" type="pres">
      <dgm:prSet presAssocID="{17E27F28-A21C-407C-99E3-824AF927A60A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A3F9C-1821-4A06-A94C-920C272378EC}" type="pres">
      <dgm:prSet presAssocID="{0B17D534-FD78-4887-860E-ACC09741D068}" presName="nodeFollowingNodes" presStyleLbl="node1" presStyleIdx="2" presStyleCnt="5" custRadScaleRad="97948" custRadScaleInc="-120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02635-FA36-481F-B481-5438C286A857}" type="pres">
      <dgm:prSet presAssocID="{2CA91F0D-DE32-40D1-ABB6-7BC11E3B5996}" presName="nodeFollowingNodes" presStyleLbl="node1" presStyleIdx="3" presStyleCnt="5" custRadScaleRad="98080" custRadScaleInc="10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B1312-E981-4366-B6E4-8F3F0986A7E3}" type="pres">
      <dgm:prSet presAssocID="{763D7D36-F817-4C2F-A553-B015FC2E1F38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698E52-3903-4903-8FD6-9A49212F68DB}" srcId="{F275CD46-8682-46E1-80EE-AABC684148F5}" destId="{0B17D534-FD78-4887-860E-ACC09741D068}" srcOrd="2" destOrd="0" parTransId="{F5A0633B-3F60-46C2-82DB-E65B7B727155}" sibTransId="{9A3703F7-D41E-4F61-8920-FD5D444D6501}"/>
    <dgm:cxn modelId="{A8B9B6D3-C017-4D03-B734-487AA65E0774}" type="presOf" srcId="{F275CD46-8682-46E1-80EE-AABC684148F5}" destId="{83DD3070-6B1C-40C0-87CE-16993C1CF5E9}" srcOrd="0" destOrd="0" presId="urn:microsoft.com/office/officeart/2005/8/layout/cycle3"/>
    <dgm:cxn modelId="{22136384-F2D0-43B1-988F-9C5AA5A05F90}" srcId="{F275CD46-8682-46E1-80EE-AABC684148F5}" destId="{2CA91F0D-DE32-40D1-ABB6-7BC11E3B5996}" srcOrd="3" destOrd="0" parTransId="{80926C9B-7EF4-443D-954F-5B818FAD006E}" sibTransId="{67E13EEB-B660-4252-BC55-DB4DC75ED06A}"/>
    <dgm:cxn modelId="{EC60EFD6-3013-4A49-A5B6-844B93C9A914}" type="presOf" srcId="{2CA91F0D-DE32-40D1-ABB6-7BC11E3B5996}" destId="{8B702635-FA36-481F-B481-5438C286A857}" srcOrd="0" destOrd="0" presId="urn:microsoft.com/office/officeart/2005/8/layout/cycle3"/>
    <dgm:cxn modelId="{538E4AE1-FA9D-43E0-BBD6-95911D1A3744}" srcId="{F275CD46-8682-46E1-80EE-AABC684148F5}" destId="{763D7D36-F817-4C2F-A553-B015FC2E1F38}" srcOrd="4" destOrd="0" parTransId="{45A48CF3-8E30-49BA-A2D9-0CCCE64B38DD}" sibTransId="{8A5C278F-FE4A-4975-BC64-90BD108DBC84}"/>
    <dgm:cxn modelId="{5F132AD0-D4ED-4A98-912B-1CDEE755CFBA}" type="presOf" srcId="{08A3C58B-D1DA-484A-8E17-9CF76A406520}" destId="{48D37835-77AC-44FA-9C2D-699FA63B80B9}" srcOrd="0" destOrd="0" presId="urn:microsoft.com/office/officeart/2005/8/layout/cycle3"/>
    <dgm:cxn modelId="{7A7923E1-3857-43DF-AC48-E710EF1A2024}" type="presOf" srcId="{17E27F28-A21C-407C-99E3-824AF927A60A}" destId="{70C8510D-1791-467C-80D7-1B1E0EFF6085}" srcOrd="0" destOrd="0" presId="urn:microsoft.com/office/officeart/2005/8/layout/cycle3"/>
    <dgm:cxn modelId="{7615495A-F47E-4233-8181-7209FB0C6D83}" type="presOf" srcId="{763D7D36-F817-4C2F-A553-B015FC2E1F38}" destId="{E47B1312-E981-4366-B6E4-8F3F0986A7E3}" srcOrd="0" destOrd="0" presId="urn:microsoft.com/office/officeart/2005/8/layout/cycle3"/>
    <dgm:cxn modelId="{206A8C14-A1E3-4CB5-B623-41A5ABFA8B25}" srcId="{F275CD46-8682-46E1-80EE-AABC684148F5}" destId="{08A3C58B-D1DA-484A-8E17-9CF76A406520}" srcOrd="0" destOrd="0" parTransId="{A1A878F1-C87F-428D-A3F0-212F0FDA0DD4}" sibTransId="{A7EB6B7D-066F-42AE-A3C8-6A290127BCC8}"/>
    <dgm:cxn modelId="{F49722F9-56B6-4A7D-A486-E85D0C0D344A}" srcId="{F275CD46-8682-46E1-80EE-AABC684148F5}" destId="{17E27F28-A21C-407C-99E3-824AF927A60A}" srcOrd="1" destOrd="0" parTransId="{C896FA54-A554-43BE-9CB6-668CA988B1A9}" sibTransId="{53B2F84F-DB38-4B89-9983-0697D300D5D6}"/>
    <dgm:cxn modelId="{3E21DF65-8DFF-47EB-A1B9-02A91ADAF46E}" type="presOf" srcId="{A7EB6B7D-066F-42AE-A3C8-6A290127BCC8}" destId="{D56540AA-2B91-4A0E-A2B6-6724FBECE2A7}" srcOrd="0" destOrd="0" presId="urn:microsoft.com/office/officeart/2005/8/layout/cycle3"/>
    <dgm:cxn modelId="{FF25B30B-E240-41B1-B4B5-E3BC1D9C3114}" type="presOf" srcId="{0B17D534-FD78-4887-860E-ACC09741D068}" destId="{277A3F9C-1821-4A06-A94C-920C272378EC}" srcOrd="0" destOrd="0" presId="urn:microsoft.com/office/officeart/2005/8/layout/cycle3"/>
    <dgm:cxn modelId="{90E1FCBC-CD12-4CC8-A9AD-75F070F735DE}" type="presParOf" srcId="{83DD3070-6B1C-40C0-87CE-16993C1CF5E9}" destId="{2C19BABE-ADA9-46F8-82B9-99BDECEC1444}" srcOrd="0" destOrd="0" presId="urn:microsoft.com/office/officeart/2005/8/layout/cycle3"/>
    <dgm:cxn modelId="{8F186760-42EF-4134-97C1-B2AAC637DA25}" type="presParOf" srcId="{2C19BABE-ADA9-46F8-82B9-99BDECEC1444}" destId="{48D37835-77AC-44FA-9C2D-699FA63B80B9}" srcOrd="0" destOrd="0" presId="urn:microsoft.com/office/officeart/2005/8/layout/cycle3"/>
    <dgm:cxn modelId="{985A4D48-D0AF-411D-9D8B-82EA187C70EF}" type="presParOf" srcId="{2C19BABE-ADA9-46F8-82B9-99BDECEC1444}" destId="{D56540AA-2B91-4A0E-A2B6-6724FBECE2A7}" srcOrd="1" destOrd="0" presId="urn:microsoft.com/office/officeart/2005/8/layout/cycle3"/>
    <dgm:cxn modelId="{02C4413F-61C9-4C0E-A2E3-D2EEE8BA7BEF}" type="presParOf" srcId="{2C19BABE-ADA9-46F8-82B9-99BDECEC1444}" destId="{70C8510D-1791-467C-80D7-1B1E0EFF6085}" srcOrd="2" destOrd="0" presId="urn:microsoft.com/office/officeart/2005/8/layout/cycle3"/>
    <dgm:cxn modelId="{C36DD03F-0D44-4A09-BC15-9EF5E40078D6}" type="presParOf" srcId="{2C19BABE-ADA9-46F8-82B9-99BDECEC1444}" destId="{277A3F9C-1821-4A06-A94C-920C272378EC}" srcOrd="3" destOrd="0" presId="urn:microsoft.com/office/officeart/2005/8/layout/cycle3"/>
    <dgm:cxn modelId="{434CC64B-60B2-4D73-B5A2-C0B9D90F076D}" type="presParOf" srcId="{2C19BABE-ADA9-46F8-82B9-99BDECEC1444}" destId="{8B702635-FA36-481F-B481-5438C286A857}" srcOrd="4" destOrd="0" presId="urn:microsoft.com/office/officeart/2005/8/layout/cycle3"/>
    <dgm:cxn modelId="{6DD63E8E-359C-472B-9472-80019C97791D}" type="presParOf" srcId="{2C19BABE-ADA9-46F8-82B9-99BDECEC1444}" destId="{E47B1312-E981-4366-B6E4-8F3F0986A7E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540AA-2B91-4A0E-A2B6-6724FBECE2A7}">
      <dsp:nvSpPr>
        <dsp:cNvPr id="0" name=""/>
        <dsp:cNvSpPr/>
      </dsp:nvSpPr>
      <dsp:spPr>
        <a:xfrm>
          <a:off x="1471321" y="-39909"/>
          <a:ext cx="6204220" cy="6204220"/>
        </a:xfrm>
        <a:prstGeom prst="circularArrow">
          <a:avLst>
            <a:gd name="adj1" fmla="val 5544"/>
            <a:gd name="adj2" fmla="val 330680"/>
            <a:gd name="adj3" fmla="val 13756227"/>
            <a:gd name="adj4" fmla="val 1739796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37835-77AC-44FA-9C2D-699FA63B80B9}">
      <dsp:nvSpPr>
        <dsp:cNvPr id="0" name=""/>
        <dsp:cNvSpPr/>
      </dsp:nvSpPr>
      <dsp:spPr>
        <a:xfrm>
          <a:off x="3108504" y="568"/>
          <a:ext cx="2929854" cy="1464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>
                  <a:lumMod val="10000"/>
                </a:schemeClr>
              </a:solidFill>
            </a:rPr>
            <a:t>Build / Update </a:t>
          </a:r>
          <a:r>
            <a:rPr lang="en-US" sz="2600" kern="1200" dirty="0" err="1" smtClean="0">
              <a:solidFill>
                <a:schemeClr val="tx2">
                  <a:lumMod val="10000"/>
                </a:schemeClr>
              </a:solidFill>
            </a:rPr>
            <a:t>GameBoard</a:t>
          </a:r>
          <a:endParaRPr lang="en-US" sz="26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3180016" y="72080"/>
        <a:ext cx="2786830" cy="1321903"/>
      </dsp:txXfrm>
    </dsp:sp>
    <dsp:sp modelId="{70C8510D-1791-467C-80D7-1B1E0EFF6085}">
      <dsp:nvSpPr>
        <dsp:cNvPr id="0" name=""/>
        <dsp:cNvSpPr/>
      </dsp:nvSpPr>
      <dsp:spPr>
        <a:xfrm>
          <a:off x="5624736" y="1828718"/>
          <a:ext cx="2929854" cy="1464927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>
                  <a:lumMod val="10000"/>
                </a:schemeClr>
              </a:solidFill>
            </a:rPr>
            <a:t>Run MCTS with </a:t>
          </a:r>
          <a:r>
            <a:rPr lang="en-US" sz="2600" kern="1200" dirty="0" err="1" smtClean="0">
              <a:solidFill>
                <a:schemeClr val="tx2">
                  <a:lumMod val="10000"/>
                </a:schemeClr>
              </a:solidFill>
            </a:rPr>
            <a:t>GameBoard</a:t>
          </a:r>
          <a:r>
            <a:rPr lang="en-US" sz="2600" kern="1200" dirty="0" smtClean="0">
              <a:solidFill>
                <a:schemeClr val="tx2">
                  <a:lumMod val="10000"/>
                </a:schemeClr>
              </a:solidFill>
            </a:rPr>
            <a:t> as parameter</a:t>
          </a:r>
          <a:endParaRPr lang="en-US" sz="26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696248" y="1900230"/>
        <a:ext cx="2786830" cy="1321903"/>
      </dsp:txXfrm>
    </dsp:sp>
    <dsp:sp modelId="{277A3F9C-1821-4A06-A94C-920C272378EC}">
      <dsp:nvSpPr>
        <dsp:cNvPr id="0" name=""/>
        <dsp:cNvSpPr/>
      </dsp:nvSpPr>
      <dsp:spPr>
        <a:xfrm>
          <a:off x="4883668" y="4534231"/>
          <a:ext cx="2929854" cy="1464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>
                  <a:lumMod val="10000"/>
                </a:schemeClr>
              </a:solidFill>
            </a:rPr>
            <a:t>Return value of each possible move (1-7)</a:t>
          </a:r>
          <a:endParaRPr lang="en-US" sz="26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4955180" y="4605743"/>
        <a:ext cx="2786830" cy="1321903"/>
      </dsp:txXfrm>
    </dsp:sp>
    <dsp:sp modelId="{8B702635-FA36-481F-B481-5438C286A857}">
      <dsp:nvSpPr>
        <dsp:cNvPr id="0" name=""/>
        <dsp:cNvSpPr/>
      </dsp:nvSpPr>
      <dsp:spPr>
        <a:xfrm>
          <a:off x="1360298" y="4563950"/>
          <a:ext cx="2929854" cy="1464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>
                  <a:lumMod val="10000"/>
                </a:schemeClr>
              </a:solidFill>
            </a:rPr>
            <a:t>Execute Move &amp; Check for win/tie</a:t>
          </a:r>
          <a:endParaRPr lang="en-US" sz="26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431810" y="4635462"/>
        <a:ext cx="2786830" cy="1321903"/>
      </dsp:txXfrm>
    </dsp:sp>
    <dsp:sp modelId="{E47B1312-E981-4366-B6E4-8F3F0986A7E3}">
      <dsp:nvSpPr>
        <dsp:cNvPr id="0" name=""/>
        <dsp:cNvSpPr/>
      </dsp:nvSpPr>
      <dsp:spPr>
        <a:xfrm>
          <a:off x="592271" y="1828718"/>
          <a:ext cx="2929854" cy="1464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>
                  <a:lumMod val="10000"/>
                </a:schemeClr>
              </a:solidFill>
            </a:rPr>
            <a:t>Change player turn</a:t>
          </a:r>
          <a:endParaRPr lang="en-US" sz="26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663783" y="1900230"/>
        <a:ext cx="2786830" cy="1321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AC678-6B70-4E45-A1B3-7EE6B28ACA6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CE8D0-79E9-471D-B8F1-E1EAC0C7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CE8D0-79E9-471D-B8F1-E1EAC0C75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05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5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14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6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3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1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38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50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74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44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4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8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8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9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3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08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9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43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10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05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86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79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160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3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74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25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25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50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69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0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4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78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97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93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23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24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12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468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68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014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61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01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88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17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42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986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1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41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33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17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89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117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4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7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4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4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BB95D4-60C5-41C7-942A-81B8D210DA4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A2A8D8-B773-4C3A-AED0-E375B1AE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5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366" y="912165"/>
            <a:ext cx="11098666" cy="41754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Programming an Adaptive Artificial Intelligence using the Monte Carlo Tree Search Algorithm for Turn-Based Games</a:t>
            </a:r>
            <a:b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486" y="5448272"/>
            <a:ext cx="10572000" cy="43497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Somil Govani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9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96" y="511582"/>
            <a:ext cx="10571998" cy="970450"/>
          </a:xfrm>
        </p:spPr>
        <p:txBody>
          <a:bodyPr/>
          <a:lstStyle/>
          <a:p>
            <a:r>
              <a:rPr lang="en-US" sz="66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Monte Carlo Tree Search</a:t>
            </a:r>
            <a:endParaRPr lang="en-US" sz="66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7"/>
          <a:stretch/>
        </p:blipFill>
        <p:spPr bwMode="auto">
          <a:xfrm>
            <a:off x="7703713" y="2423261"/>
            <a:ext cx="2640852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9136"/>
          <a:stretch/>
        </p:blipFill>
        <p:spPr bwMode="auto">
          <a:xfrm>
            <a:off x="5823398" y="2423261"/>
            <a:ext cx="1880315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6" r="51405"/>
          <a:stretch/>
        </p:blipFill>
        <p:spPr bwMode="auto">
          <a:xfrm>
            <a:off x="3872248" y="2423263"/>
            <a:ext cx="2034862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0"/>
          <a:stretch/>
        </p:blipFill>
        <p:spPr bwMode="auto">
          <a:xfrm>
            <a:off x="1525462" y="2423262"/>
            <a:ext cx="2346786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Selection</a:t>
            </a:r>
            <a:endParaRPr lang="en-US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Starting from root node, recursively select child nodes until a node has no previously visited children</a:t>
            </a:r>
          </a:p>
          <a:p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477380" y="480031"/>
            <a:ext cx="695459" cy="695459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1229168" y="1451919"/>
            <a:ext cx="695459" cy="695459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12659" y="2557666"/>
            <a:ext cx="695459" cy="69545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35263" y="2557667"/>
            <a:ext cx="695459" cy="69545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619978" y="2561833"/>
            <a:ext cx="695459" cy="695459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709" y="2561033"/>
            <a:ext cx="695459" cy="69545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77380" y="1461440"/>
            <a:ext cx="695459" cy="69545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25592" y="1458000"/>
            <a:ext cx="695459" cy="69545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29167" y="3666843"/>
            <a:ext cx="695459" cy="695459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L</a:t>
            </a:r>
            <a:endParaRPr lang="en-US" sz="240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822779" y="1073642"/>
            <a:ext cx="756449" cy="480125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19978" y="2156899"/>
            <a:ext cx="219858" cy="46510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1576897" y="3257292"/>
            <a:ext cx="390811" cy="40955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10" idx="0"/>
          </p:cNvCxnSpPr>
          <p:nvPr/>
        </p:nvCxnSpPr>
        <p:spPr>
          <a:xfrm flipH="1">
            <a:off x="881439" y="2045530"/>
            <a:ext cx="449577" cy="51550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4"/>
            <a:endCxn id="11" idx="0"/>
          </p:cNvCxnSpPr>
          <p:nvPr/>
        </p:nvCxnSpPr>
        <p:spPr>
          <a:xfrm>
            <a:off x="2825110" y="1175490"/>
            <a:ext cx="0" cy="28595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5"/>
            <a:endCxn id="8" idx="0"/>
          </p:cNvCxnSpPr>
          <p:nvPr/>
        </p:nvCxnSpPr>
        <p:spPr>
          <a:xfrm>
            <a:off x="3070991" y="2055051"/>
            <a:ext cx="312002" cy="50261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5"/>
            <a:endCxn id="12" idx="1"/>
          </p:cNvCxnSpPr>
          <p:nvPr/>
        </p:nvCxnSpPr>
        <p:spPr>
          <a:xfrm>
            <a:off x="3070991" y="1073642"/>
            <a:ext cx="756449" cy="48620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5"/>
            <a:endCxn id="7" idx="0"/>
          </p:cNvCxnSpPr>
          <p:nvPr/>
        </p:nvCxnSpPr>
        <p:spPr>
          <a:xfrm>
            <a:off x="4319203" y="2051611"/>
            <a:ext cx="341186" cy="50605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4769" y="394791"/>
            <a:ext cx="12017231" cy="970450"/>
          </a:xfrm>
        </p:spPr>
        <p:txBody>
          <a:bodyPr/>
          <a:lstStyle/>
          <a:p>
            <a:r>
              <a:rPr lang="en-US" sz="54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Selection: Bandit Policy (UCB/UCT)</a:t>
            </a:r>
            <a:endParaRPr lang="en-US" sz="54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74769" y="2937064"/>
                <a:ext cx="7797254" cy="4126998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 smtClean="0"/>
                  <a:t>Balances </a:t>
                </a:r>
                <a:r>
                  <a:rPr lang="en-US" sz="2600" b="1" dirty="0" smtClean="0"/>
                  <a:t>exploration and exploitation</a:t>
                </a:r>
              </a:p>
              <a:p>
                <a:pPr lvl="1"/>
                <a:r>
                  <a:rPr lang="en-US" sz="2400" dirty="0" smtClean="0"/>
                  <a:t>UCB = Upper Confidence Bound (Bandit)</a:t>
                </a:r>
              </a:p>
              <a:p>
                <a:pPr lvl="1"/>
                <a:r>
                  <a:rPr lang="en-US" sz="2400" dirty="0" smtClean="0"/>
                  <a:t>UCT = Upper Confidence Trees (MCTS)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𝑎𝑟𝑚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𝑣𝑖𝑠𝑖𝑡𝑠</m:t>
                        </m:r>
                      </m:e>
                    </m:d>
                  </m:oMath>
                </a14:m>
                <a:endParaRPr lang="en-US" sz="26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𝑒𝑥𝑝𝑙𝑜𝑟𝑎𝑡𝑖𝑜𝑛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𝑔𝑒𝑛𝑒𝑟𝑎𝑙𝑙𝑦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2600" b="0" dirty="0" smtClean="0"/>
              </a:p>
              <a:p>
                <a:r>
                  <a:rPr lang="en-US" sz="26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visits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parent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node</m:t>
                    </m:r>
                  </m:oMath>
                </a14:m>
                <a:endParaRPr lang="en-US" sz="26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visits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child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node</m:t>
                    </m:r>
                  </m:oMath>
                </a14:m>
                <a:endParaRPr lang="en-US" sz="2600" b="0" dirty="0" smtClean="0">
                  <a:ea typeface="Cambria Math" panose="02040503050406030204" pitchFamily="18" charset="0"/>
                </a:endParaRPr>
              </a:p>
              <a:p>
                <a:endParaRPr lang="en-US" sz="2600" dirty="0" smtClean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769" y="2937064"/>
                <a:ext cx="7797254" cy="41269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40203" y="3194022"/>
                <a:ext cx="4082603" cy="2420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𝑈𝐶𝑇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203" y="3194022"/>
                <a:ext cx="4082603" cy="24200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5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select()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//Upper Confidence Bound (Bandit Policy) implemented to select most optimal node based on exploration-exploitation balance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selected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bestUCB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(Node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childNode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;}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//for the special case of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firstIteration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children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buffer prevents divide by 0 errors in the case of unvisited nodes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ucbValue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childNode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nodeWins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/ 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childNode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nodeVisits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buffer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//estimated value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+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(2/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(2)) *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(2 * Math.log(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nodeVisits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+1) / 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childNode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nodeVisits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buffer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endParaRPr lang="en-US" sz="16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+ </a:t>
            </a:r>
            <a:r>
              <a:rPr lang="en-US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randomNumb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buffer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//adds small number to break ties between similar/unvisited</a:t>
            </a:r>
            <a:endParaRPr lang="en-US" sz="1600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ucbValue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bestUCB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257300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selected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257300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bestUCB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ucbValue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selected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7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96" y="511582"/>
            <a:ext cx="10571998" cy="970450"/>
          </a:xfrm>
        </p:spPr>
        <p:txBody>
          <a:bodyPr/>
          <a:lstStyle/>
          <a:p>
            <a:r>
              <a:rPr lang="en-US" sz="66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Monte Carlo Tree Search</a:t>
            </a:r>
            <a:endParaRPr lang="en-US" sz="66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7"/>
          <a:stretch/>
        </p:blipFill>
        <p:spPr bwMode="auto">
          <a:xfrm>
            <a:off x="7703713" y="2423261"/>
            <a:ext cx="2640852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9136"/>
          <a:stretch/>
        </p:blipFill>
        <p:spPr bwMode="auto">
          <a:xfrm>
            <a:off x="5823398" y="2423261"/>
            <a:ext cx="1880315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6" r="51405"/>
          <a:stretch/>
        </p:blipFill>
        <p:spPr bwMode="auto">
          <a:xfrm>
            <a:off x="3872248" y="2423263"/>
            <a:ext cx="2034862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0"/>
          <a:stretch/>
        </p:blipFill>
        <p:spPr bwMode="auto">
          <a:xfrm>
            <a:off x="1525462" y="2423262"/>
            <a:ext cx="2346786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Expansion</a:t>
            </a:r>
            <a:endParaRPr lang="en-US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Starting from a node with previously unvisited children, create children and choose one</a:t>
            </a:r>
          </a:p>
          <a:p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00147" y="309301"/>
            <a:ext cx="585962" cy="585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1248460" y="1128170"/>
            <a:ext cx="585962" cy="585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6471" y="2059822"/>
            <a:ext cx="585962" cy="585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70194" y="2059823"/>
            <a:ext cx="585962" cy="585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7739" y="2063333"/>
            <a:ext cx="585962" cy="585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498" y="2062659"/>
            <a:ext cx="585962" cy="585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00147" y="1136192"/>
            <a:ext cx="585962" cy="585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51834" y="1133293"/>
            <a:ext cx="585962" cy="585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48460" y="2994365"/>
            <a:ext cx="585962" cy="585962"/>
          </a:xfrm>
          <a:prstGeom prst="ellipse">
            <a:avLst/>
          </a:prstGeom>
          <a:solidFill>
            <a:schemeClr val="tx1"/>
          </a:solidFill>
          <a:ln w="984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L</a:t>
            </a:r>
            <a:endParaRPr lang="en-US" sz="240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748610" y="809451"/>
            <a:ext cx="637350" cy="4045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77739" y="1722154"/>
            <a:ext cx="185242" cy="3918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1541441" y="2649296"/>
            <a:ext cx="329280" cy="3450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10" idx="0"/>
          </p:cNvCxnSpPr>
          <p:nvPr/>
        </p:nvCxnSpPr>
        <p:spPr>
          <a:xfrm flipH="1">
            <a:off x="955480" y="1628320"/>
            <a:ext cx="378793" cy="43434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4"/>
            <a:endCxn id="11" idx="0"/>
          </p:cNvCxnSpPr>
          <p:nvPr/>
        </p:nvCxnSpPr>
        <p:spPr>
          <a:xfrm>
            <a:off x="2593129" y="895263"/>
            <a:ext cx="0" cy="24092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5"/>
            <a:endCxn id="8" idx="0"/>
          </p:cNvCxnSpPr>
          <p:nvPr/>
        </p:nvCxnSpPr>
        <p:spPr>
          <a:xfrm>
            <a:off x="2800297" y="1636342"/>
            <a:ext cx="262879" cy="4234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5"/>
            <a:endCxn id="12" idx="1"/>
          </p:cNvCxnSpPr>
          <p:nvPr/>
        </p:nvCxnSpPr>
        <p:spPr>
          <a:xfrm>
            <a:off x="2800297" y="809451"/>
            <a:ext cx="637350" cy="40965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5"/>
            <a:endCxn id="7" idx="0"/>
          </p:cNvCxnSpPr>
          <p:nvPr/>
        </p:nvCxnSpPr>
        <p:spPr>
          <a:xfrm>
            <a:off x="3851984" y="1633443"/>
            <a:ext cx="287468" cy="42637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48460" y="3971755"/>
            <a:ext cx="585962" cy="585962"/>
          </a:xfrm>
          <a:prstGeom prst="ellipse">
            <a:avLst/>
          </a:prstGeom>
          <a:solidFill>
            <a:schemeClr val="tx1"/>
          </a:solidFill>
          <a:ln w="984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25" name="Straight Connector 24"/>
          <p:cNvCxnSpPr>
            <a:stCxn id="13" idx="4"/>
            <a:endCxn id="24" idx="0"/>
          </p:cNvCxnSpPr>
          <p:nvPr/>
        </p:nvCxnSpPr>
        <p:spPr>
          <a:xfrm>
            <a:off x="1541441" y="3580327"/>
            <a:ext cx="0" cy="391428"/>
          </a:xfrm>
          <a:prstGeom prst="line">
            <a:avLst/>
          </a:prstGeom>
          <a:ln w="984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expansion(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boardState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List&lt;Node&gt;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n-NO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GameBoard.</a:t>
            </a:r>
            <a:r>
              <a:rPr lang="nn-NO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columns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rows</a:t>
            </a:r>
            <a:r>
              <a:rPr lang="en-US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en-US" sz="18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en-US" sz="18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--)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boardState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'-'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//finds lower-most (if any) blanks spaces in each column to simulate </a:t>
            </a:r>
            <a:r>
              <a:rPr lang="en-US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move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1257300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714500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tempBoard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rows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columns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1714500" lvl="4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714500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boardClone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tempBoard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boardState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714500" lvl="4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714500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tempBoard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turn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children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tempBoard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1714500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257300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8001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96" y="511582"/>
            <a:ext cx="10571998" cy="970450"/>
          </a:xfrm>
        </p:spPr>
        <p:txBody>
          <a:bodyPr/>
          <a:lstStyle/>
          <a:p>
            <a:r>
              <a:rPr lang="en-US" sz="66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Monte Carlo Tree Search</a:t>
            </a:r>
            <a:endParaRPr lang="en-US" sz="66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7"/>
          <a:stretch/>
        </p:blipFill>
        <p:spPr bwMode="auto">
          <a:xfrm>
            <a:off x="7703713" y="2423261"/>
            <a:ext cx="2640852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9136"/>
          <a:stretch/>
        </p:blipFill>
        <p:spPr bwMode="auto">
          <a:xfrm>
            <a:off x="5823398" y="2423261"/>
            <a:ext cx="1880315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6" r="51405"/>
          <a:stretch/>
        </p:blipFill>
        <p:spPr bwMode="auto">
          <a:xfrm>
            <a:off x="3872248" y="2423263"/>
            <a:ext cx="2034862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0"/>
          <a:stretch/>
        </p:blipFill>
        <p:spPr bwMode="auto">
          <a:xfrm>
            <a:off x="1525462" y="2423262"/>
            <a:ext cx="2346786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Simulation</a:t>
            </a:r>
            <a:endParaRPr lang="en-US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4546" y="5532128"/>
            <a:ext cx="11500834" cy="1532586"/>
          </a:xfrm>
        </p:spPr>
        <p:txBody>
          <a:bodyPr/>
          <a:lstStyle/>
          <a:p>
            <a:r>
              <a:rPr lang="en-US" sz="2800" dirty="0" smtClean="0"/>
              <a:t>Starting from the child node created from expansion, simulate a random game until some end result (win, loss, tie) is reached  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2175982" y="318565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1298758" y="1001593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65788" y="1778694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68053" y="1778695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3413" y="1781623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10000" y="1781061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75982" y="1008284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53206" y="1005866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8758" y="2558207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L</a:t>
            </a:r>
            <a:endParaRPr lang="en-US" sz="240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715938" y="735746"/>
            <a:ext cx="531621" cy="33742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73413" y="1497042"/>
            <a:ext cx="154512" cy="3268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1543136" y="2270381"/>
            <a:ext cx="274656" cy="2878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10" idx="0"/>
          </p:cNvCxnSpPr>
          <p:nvPr/>
        </p:nvCxnSpPr>
        <p:spPr>
          <a:xfrm flipH="1">
            <a:off x="1054380" y="1418774"/>
            <a:ext cx="315956" cy="3622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4"/>
            <a:endCxn id="11" idx="0"/>
          </p:cNvCxnSpPr>
          <p:nvPr/>
        </p:nvCxnSpPr>
        <p:spPr>
          <a:xfrm>
            <a:off x="2420361" y="807323"/>
            <a:ext cx="0" cy="20096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5"/>
            <a:endCxn id="8" idx="0"/>
          </p:cNvCxnSpPr>
          <p:nvPr/>
        </p:nvCxnSpPr>
        <p:spPr>
          <a:xfrm>
            <a:off x="2593163" y="1425465"/>
            <a:ext cx="219270" cy="35323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5"/>
            <a:endCxn id="12" idx="1"/>
          </p:cNvCxnSpPr>
          <p:nvPr/>
        </p:nvCxnSpPr>
        <p:spPr>
          <a:xfrm>
            <a:off x="2593163" y="735746"/>
            <a:ext cx="531621" cy="34169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5"/>
            <a:endCxn id="7" idx="0"/>
          </p:cNvCxnSpPr>
          <p:nvPr/>
        </p:nvCxnSpPr>
        <p:spPr>
          <a:xfrm>
            <a:off x="3470387" y="1423047"/>
            <a:ext cx="239780" cy="35564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98758" y="3373459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25" name="Straight Connector 24"/>
          <p:cNvCxnSpPr>
            <a:stCxn id="13" idx="4"/>
            <a:endCxn id="24" idx="0"/>
          </p:cNvCxnSpPr>
          <p:nvPr/>
        </p:nvCxnSpPr>
        <p:spPr>
          <a:xfrm>
            <a:off x="1543136" y="3046965"/>
            <a:ext cx="0" cy="3264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506777" y="3900703"/>
            <a:ext cx="236200" cy="763871"/>
          </a:xfrm>
          <a:custGeom>
            <a:avLst/>
            <a:gdLst>
              <a:gd name="connsiteX0" fmla="*/ 0 w 451546"/>
              <a:gd name="connsiteY0" fmla="*/ 0 h 1635617"/>
              <a:gd name="connsiteX1" fmla="*/ 450761 w 451546"/>
              <a:gd name="connsiteY1" fmla="*/ 321972 h 1635617"/>
              <a:gd name="connsiteX2" fmla="*/ 115910 w 451546"/>
              <a:gd name="connsiteY2" fmla="*/ 759854 h 1635617"/>
              <a:gd name="connsiteX3" fmla="*/ 386366 w 451546"/>
              <a:gd name="connsiteY3" fmla="*/ 1043189 h 1635617"/>
              <a:gd name="connsiteX4" fmla="*/ 77273 w 451546"/>
              <a:gd name="connsiteY4" fmla="*/ 1416676 h 1635617"/>
              <a:gd name="connsiteX5" fmla="*/ 373487 w 451546"/>
              <a:gd name="connsiteY5" fmla="*/ 1635617 h 163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546" h="1635617">
                <a:moveTo>
                  <a:pt x="0" y="0"/>
                </a:moveTo>
                <a:cubicBezTo>
                  <a:pt x="215721" y="97665"/>
                  <a:pt x="431443" y="195330"/>
                  <a:pt x="450761" y="321972"/>
                </a:cubicBezTo>
                <a:cubicBezTo>
                  <a:pt x="470079" y="448614"/>
                  <a:pt x="126642" y="639651"/>
                  <a:pt x="115910" y="759854"/>
                </a:cubicBezTo>
                <a:cubicBezTo>
                  <a:pt x="105178" y="880057"/>
                  <a:pt x="392806" y="933719"/>
                  <a:pt x="386366" y="1043189"/>
                </a:cubicBezTo>
                <a:cubicBezTo>
                  <a:pt x="379927" y="1152659"/>
                  <a:pt x="79420" y="1317938"/>
                  <a:pt x="77273" y="1416676"/>
                </a:cubicBezTo>
                <a:cubicBezTo>
                  <a:pt x="75127" y="1515414"/>
                  <a:pt x="224307" y="1575515"/>
                  <a:pt x="373487" y="1635617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checkWin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boardState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//make sure node isn’t terminal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checkWin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boardState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checkTie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boardState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.expansion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children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firstIteration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//Expands a given node to create child nodes for the current players turn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.oppExpand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boardState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children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//Simulates all possible random opponent moves as children of players possible moves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//selects a player child node to continue simulation (randomly since none of these nodes have been visited yet as they are newly made)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visitedNodes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sz="1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checkWin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boardState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//make sure new node isn’t terminal</a:t>
            </a:r>
            <a:endParaRPr lang="en-US" sz="18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!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sz="1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checkWin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boardState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checkTie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boardState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//selects opponent child of player children </a:t>
            </a:r>
            <a:r>
              <a:rPr lang="en-US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randomly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6000" dirty="0" err="1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Minimax</a:t>
            </a:r>
            <a:r>
              <a:rPr lang="en-US" sz="60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Game Tree</a:t>
            </a:r>
            <a:endParaRPr lang="en-US" sz="60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99" y="2441228"/>
            <a:ext cx="6651034" cy="40110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tree of all possible move sequences</a:t>
            </a:r>
          </a:p>
          <a:p>
            <a:r>
              <a:rPr lang="en-US" sz="2800" dirty="0" smtClean="0"/>
              <a:t>Picks the branch that </a:t>
            </a:r>
            <a:r>
              <a:rPr lang="en-US" sz="2800" i="1" dirty="0" smtClean="0"/>
              <a:t>maximizes </a:t>
            </a:r>
            <a:r>
              <a:rPr lang="en-US" sz="2800" dirty="0" smtClean="0"/>
              <a:t>wins (current player) and </a:t>
            </a:r>
            <a:r>
              <a:rPr lang="en-US" sz="2800" i="1" dirty="0" smtClean="0"/>
              <a:t>minimizes </a:t>
            </a:r>
            <a:r>
              <a:rPr lang="en-US" sz="2800" dirty="0" smtClean="0"/>
              <a:t>losses (wins for other player)</a:t>
            </a:r>
          </a:p>
          <a:p>
            <a:r>
              <a:rPr lang="en-US" sz="2800" dirty="0" smtClean="0"/>
              <a:t>Even moderately complex games can overwhelm computers</a:t>
            </a:r>
          </a:p>
          <a:p>
            <a:endParaRPr lang="en-US" sz="2800" dirty="0"/>
          </a:p>
        </p:txBody>
      </p:sp>
      <p:pic>
        <p:nvPicPr>
          <p:cNvPr id="1026" name="Picture 2" descr="https://www.ocf.berkeley.edu/~yosenl/extras/alphabeta/alphabe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17" y="2441228"/>
            <a:ext cx="4662152" cy="3659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476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96" y="511582"/>
            <a:ext cx="10571998" cy="970450"/>
          </a:xfrm>
        </p:spPr>
        <p:txBody>
          <a:bodyPr/>
          <a:lstStyle/>
          <a:p>
            <a:r>
              <a:rPr lang="en-US" sz="66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Monte Carlo Tree Search</a:t>
            </a:r>
            <a:endParaRPr lang="en-US" sz="66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7"/>
          <a:stretch/>
        </p:blipFill>
        <p:spPr bwMode="auto">
          <a:xfrm>
            <a:off x="7703713" y="2423261"/>
            <a:ext cx="2640852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9136"/>
          <a:stretch/>
        </p:blipFill>
        <p:spPr bwMode="auto">
          <a:xfrm>
            <a:off x="5823398" y="2423261"/>
            <a:ext cx="1880315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6" r="51405"/>
          <a:stretch/>
        </p:blipFill>
        <p:spPr bwMode="auto">
          <a:xfrm>
            <a:off x="3872248" y="2423263"/>
            <a:ext cx="2034862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0"/>
          <a:stretch/>
        </p:blipFill>
        <p:spPr bwMode="auto">
          <a:xfrm>
            <a:off x="1525462" y="2423262"/>
            <a:ext cx="2346786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962" y="3044597"/>
            <a:ext cx="10561418" cy="1468800"/>
          </a:xfrm>
        </p:spPr>
        <p:txBody>
          <a:bodyPr/>
          <a:lstStyle/>
          <a:p>
            <a:r>
              <a:rPr lang="en-US" sz="8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Backpropagation</a:t>
            </a:r>
            <a:endParaRPr 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4546" y="5532128"/>
            <a:ext cx="11500834" cy="1532586"/>
          </a:xfrm>
        </p:spPr>
        <p:txBody>
          <a:bodyPr/>
          <a:lstStyle/>
          <a:p>
            <a:r>
              <a:rPr lang="en-US" sz="4400" dirty="0" smtClean="0"/>
              <a:t>Update each visited node with result</a:t>
            </a:r>
            <a:endParaRPr lang="en-US" sz="4400" dirty="0"/>
          </a:p>
        </p:txBody>
      </p:sp>
      <p:sp>
        <p:nvSpPr>
          <p:cNvPr id="5" name="Oval 4"/>
          <p:cNvSpPr/>
          <p:nvPr/>
        </p:nvSpPr>
        <p:spPr>
          <a:xfrm>
            <a:off x="2175982" y="318565"/>
            <a:ext cx="488758" cy="48875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1298758" y="1001593"/>
            <a:ext cx="488758" cy="48875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65788" y="1778694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68053" y="1778695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3413" y="1781623"/>
            <a:ext cx="488758" cy="48875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10000" y="1781061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75982" y="1008284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53206" y="1005866"/>
            <a:ext cx="488758" cy="48875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8758" y="2558207"/>
            <a:ext cx="488758" cy="48875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L</a:t>
            </a:r>
            <a:endParaRPr lang="en-US" sz="240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715938" y="735746"/>
            <a:ext cx="531621" cy="337425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73413" y="1497042"/>
            <a:ext cx="154512" cy="32686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1543136" y="2270381"/>
            <a:ext cx="274656" cy="28782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10" idx="0"/>
          </p:cNvCxnSpPr>
          <p:nvPr/>
        </p:nvCxnSpPr>
        <p:spPr>
          <a:xfrm flipH="1">
            <a:off x="1054380" y="1418774"/>
            <a:ext cx="315956" cy="3622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4"/>
            <a:endCxn id="11" idx="0"/>
          </p:cNvCxnSpPr>
          <p:nvPr/>
        </p:nvCxnSpPr>
        <p:spPr>
          <a:xfrm>
            <a:off x="2420361" y="807323"/>
            <a:ext cx="0" cy="20096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5"/>
            <a:endCxn id="8" idx="0"/>
          </p:cNvCxnSpPr>
          <p:nvPr/>
        </p:nvCxnSpPr>
        <p:spPr>
          <a:xfrm>
            <a:off x="2593163" y="1425465"/>
            <a:ext cx="219270" cy="35323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5"/>
            <a:endCxn id="12" idx="1"/>
          </p:cNvCxnSpPr>
          <p:nvPr/>
        </p:nvCxnSpPr>
        <p:spPr>
          <a:xfrm>
            <a:off x="2593163" y="735746"/>
            <a:ext cx="531621" cy="34169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5"/>
            <a:endCxn id="7" idx="0"/>
          </p:cNvCxnSpPr>
          <p:nvPr/>
        </p:nvCxnSpPr>
        <p:spPr>
          <a:xfrm>
            <a:off x="3470387" y="1423047"/>
            <a:ext cx="239780" cy="35564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98758" y="3373459"/>
            <a:ext cx="488758" cy="48875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25" name="Straight Connector 24"/>
          <p:cNvCxnSpPr>
            <a:stCxn id="13" idx="4"/>
            <a:endCxn id="24" idx="0"/>
          </p:cNvCxnSpPr>
          <p:nvPr/>
        </p:nvCxnSpPr>
        <p:spPr>
          <a:xfrm>
            <a:off x="1543136" y="3046965"/>
            <a:ext cx="0" cy="32649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3335" y="447188"/>
            <a:ext cx="11908665" cy="970450"/>
          </a:xfrm>
        </p:spPr>
        <p:txBody>
          <a:bodyPr/>
          <a:lstStyle/>
          <a:p>
            <a:r>
              <a:rPr lang="en-US" sz="54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Backpropagation: Stats to Update</a:t>
            </a:r>
            <a:endParaRPr lang="en-US" sz="54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4013" y="3007899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one visit to each node (to balance exploration for future selection)</a:t>
            </a:r>
          </a:p>
          <a:p>
            <a:r>
              <a:rPr lang="en-US" sz="2800" dirty="0" smtClean="0"/>
              <a:t>Update </a:t>
            </a:r>
            <a:r>
              <a:rPr lang="en-US" sz="2800" i="1" dirty="0" smtClean="0"/>
              <a:t>value</a:t>
            </a:r>
            <a:r>
              <a:rPr lang="en-US" sz="2800" dirty="0" smtClean="0"/>
              <a:t> of node based on result of specific sequence (to balance exploitation for future selection)</a:t>
            </a:r>
          </a:p>
          <a:p>
            <a:pPr lvl="1"/>
            <a:r>
              <a:rPr lang="en-US" sz="2400" dirty="0" smtClean="0"/>
              <a:t>Option 1: Consider a win as +1, and consider anything else as +0</a:t>
            </a:r>
          </a:p>
          <a:p>
            <a:pPr lvl="1"/>
            <a:r>
              <a:rPr lang="en-US" sz="2400" dirty="0" smtClean="0"/>
              <a:t>Option 2: Win (+1), Tie (+0), Loss (-1)</a:t>
            </a:r>
          </a:p>
          <a:p>
            <a:pPr lvl="1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 3</a:t>
            </a:r>
            <a:r>
              <a:rPr lang="en-US" sz="2400" b="1" dirty="0" smtClean="0"/>
              <a:t>: Win (+1), Tie (+0.5), Loss (+0)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15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checkWin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boardState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turn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visitedNode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visitedNodes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GameBoard.buildBoard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visitedNode.boardState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GameBoard.turn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visitedNode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nodeVisits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visitedNode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nodeWins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+=1;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//adds 1 for a win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checkWin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boardState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opp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visitedNode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visitedNodes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visitedNode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nodeVisits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visitedNode.nodeWins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-=0; //adds nothing for a loss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(Node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visitedNode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visitedNodes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visitedNode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nodeVisits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visitedNode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nodeWins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+=0.5;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//adds 0.5 for a tie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693239" y="914400"/>
            <a:ext cx="275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Won game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3238" y="3167390"/>
            <a:ext cx="275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Lost game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3237" y="5420380"/>
            <a:ext cx="275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Tied game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96" y="511582"/>
            <a:ext cx="10571998" cy="970450"/>
          </a:xfrm>
        </p:spPr>
        <p:txBody>
          <a:bodyPr/>
          <a:lstStyle/>
          <a:p>
            <a:r>
              <a:rPr lang="en-US" sz="66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Monte Carlo Tree Search</a:t>
            </a:r>
            <a:endParaRPr lang="en-US" sz="66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7"/>
          <a:stretch/>
        </p:blipFill>
        <p:spPr bwMode="auto">
          <a:xfrm>
            <a:off x="7703713" y="2423261"/>
            <a:ext cx="2640852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9136"/>
          <a:stretch/>
        </p:blipFill>
        <p:spPr bwMode="auto">
          <a:xfrm>
            <a:off x="5823398" y="2423261"/>
            <a:ext cx="1880315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6" r="51405"/>
          <a:stretch/>
        </p:blipFill>
        <p:spPr bwMode="auto">
          <a:xfrm>
            <a:off x="3872248" y="2423263"/>
            <a:ext cx="2034862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.stack.imgur.com/EieiQ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0"/>
          <a:stretch/>
        </p:blipFill>
        <p:spPr bwMode="auto">
          <a:xfrm>
            <a:off x="1525462" y="2423262"/>
            <a:ext cx="2346786" cy="399969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1668" y="679008"/>
            <a:ext cx="10571998" cy="970450"/>
          </a:xfrm>
        </p:spPr>
        <p:txBody>
          <a:bodyPr/>
          <a:lstStyle/>
          <a:p>
            <a:r>
              <a:rPr lang="en-US" sz="8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Choosing the Move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8408" y="2570016"/>
            <a:ext cx="10554574" cy="3636511"/>
          </a:xfrm>
        </p:spPr>
        <p:txBody>
          <a:bodyPr>
            <a:noAutofit/>
          </a:bodyPr>
          <a:lstStyle/>
          <a:p>
            <a:r>
              <a:rPr lang="en-US" sz="3600" dirty="0"/>
              <a:t>max child: select the root child with the highest </a:t>
            </a:r>
            <a:r>
              <a:rPr lang="en-US" sz="3600" dirty="0" smtClean="0"/>
              <a:t>reward</a:t>
            </a:r>
            <a:endParaRPr lang="en-US" sz="3600" dirty="0"/>
          </a:p>
          <a:p>
            <a:r>
              <a:rPr lang="en-US" sz="3600" dirty="0" smtClean="0"/>
              <a:t>robust </a:t>
            </a:r>
            <a:r>
              <a:rPr lang="en-US" sz="3600" dirty="0"/>
              <a:t>child: select the most visited root </a:t>
            </a:r>
            <a:r>
              <a:rPr lang="en-US" sz="3600" dirty="0" smtClean="0"/>
              <a:t>child</a:t>
            </a:r>
            <a:endParaRPr lang="en-US" sz="3600" dirty="0"/>
          </a:p>
          <a:p>
            <a:r>
              <a:rPr lang="en-US" sz="3600" b="1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max-robust </a:t>
            </a:r>
            <a:r>
              <a:rPr lang="en-US" sz="3600" b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child</a:t>
            </a:r>
            <a:r>
              <a:rPr lang="en-US" sz="3600" dirty="0"/>
              <a:t>: select the root child with both the </a:t>
            </a:r>
            <a:r>
              <a:rPr lang="en-US" sz="3600" dirty="0" smtClean="0"/>
              <a:t>highest visit </a:t>
            </a:r>
            <a:r>
              <a:rPr lang="en-US" sz="3600" dirty="0"/>
              <a:t>count and the highest </a:t>
            </a:r>
            <a:r>
              <a:rPr lang="en-US" sz="3600" dirty="0" smtClean="0"/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1339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1668" y="679008"/>
            <a:ext cx="10571998" cy="970450"/>
          </a:xfrm>
        </p:spPr>
        <p:txBody>
          <a:bodyPr/>
          <a:lstStyle/>
          <a:p>
            <a:r>
              <a:rPr lang="en-US" sz="9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Goal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7197" y="2531380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Program an artificial intelligence that uses the Monte Carlo Tree Search Algorithm to make decisions on a turn-by-turn basis for the game </a:t>
            </a:r>
            <a:r>
              <a:rPr lang="en-US" sz="4400" dirty="0" smtClean="0"/>
              <a:t>Connect Four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1668" y="679008"/>
            <a:ext cx="10571998" cy="970450"/>
          </a:xfrm>
        </p:spPr>
        <p:txBody>
          <a:bodyPr/>
          <a:lstStyle/>
          <a:p>
            <a:r>
              <a:rPr lang="en-US" sz="9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The Result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365" y="2761054"/>
            <a:ext cx="2924748" cy="3521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Player O's Turn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0: 76.0 228.0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1: 136.5 341.0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2: 100.5 275.0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3: 90.0 255.0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4: 84.5 244.0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5: 216.5 483.0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6: 49.5 174.0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760372" y="2761054"/>
            <a:ext cx="4809355" cy="35216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| - | - | - | - | - | - | -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| - | - | - | - | - | - | -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| - | - | - | X | - | - | -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| - | - | - | O | X | 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O</a:t>
            </a:r>
            <a:r>
              <a:rPr lang="en-US" sz="1400" b="1" dirty="0">
                <a:latin typeface="Consolas" panose="020B0609020204030204" pitchFamily="49" charset="0"/>
              </a:rPr>
              <a:t> | -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| - | - | X | X | O | O | -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pt-BR" sz="1400" b="1" dirty="0">
                <a:latin typeface="Consolas" panose="020B0609020204030204" pitchFamily="49" charset="0"/>
              </a:rPr>
              <a:t>| - | X | O | O | O | X | -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  <a:endParaRPr lang="en-US" sz="400" b="1" dirty="0"/>
          </a:p>
          <a:p>
            <a:pPr marL="0" indent="0">
              <a:buFont typeface="Wingdings 2" charset="2"/>
              <a:buNone/>
            </a:pP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107353" y="2398299"/>
            <a:ext cx="2924748" cy="35216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Player X's Turn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0: 2000.0 2000.0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642344" y="2579677"/>
            <a:ext cx="4809355" cy="35216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latin typeface="Consolas" panose="020B0609020204030204" pitchFamily="49" charset="0"/>
              </a:rPr>
              <a:t>| - | O | X | X | O | X | X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pt-BR" sz="1400" b="1" dirty="0">
                <a:latin typeface="Consolas" panose="020B0609020204030204" pitchFamily="49" charset="0"/>
              </a:rPr>
              <a:t>| - | X | O | </a:t>
            </a:r>
            <a:r>
              <a:rPr lang="pt-BR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400" b="1" dirty="0">
                <a:latin typeface="Consolas" panose="020B0609020204030204" pitchFamily="49" charset="0"/>
              </a:rPr>
              <a:t> | X | X | O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pt-BR" sz="1400" b="1" dirty="0">
                <a:latin typeface="Consolas" panose="020B0609020204030204" pitchFamily="49" charset="0"/>
              </a:rPr>
              <a:t>| - | O | </a:t>
            </a:r>
            <a:r>
              <a:rPr lang="pt-BR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400" b="1" dirty="0">
                <a:latin typeface="Consolas" panose="020B0609020204030204" pitchFamily="49" charset="0"/>
              </a:rPr>
              <a:t> | X | O | O | X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pt-BR" sz="1400" b="1" dirty="0">
                <a:latin typeface="Consolas" panose="020B0609020204030204" pitchFamily="49" charset="0"/>
              </a:rPr>
              <a:t>| - | </a:t>
            </a:r>
            <a:r>
              <a:rPr lang="pt-BR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400" b="1" dirty="0">
                <a:latin typeface="Consolas" panose="020B0609020204030204" pitchFamily="49" charset="0"/>
              </a:rPr>
              <a:t> | O | O | X | O | O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pt-BR" sz="1400" b="1" dirty="0">
                <a:latin typeface="Consolas" panose="020B0609020204030204" pitchFamily="49" charset="0"/>
              </a:rPr>
              <a:t>| </a:t>
            </a:r>
            <a:r>
              <a:rPr lang="pt-B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pt-BR" sz="1400" b="1" dirty="0">
                <a:latin typeface="Consolas" panose="020B0609020204030204" pitchFamily="49" charset="0"/>
              </a:rPr>
              <a:t> | X | X | X | O | O | O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pt-BR" sz="1400" b="1" dirty="0">
                <a:latin typeface="Consolas" panose="020B0609020204030204" pitchFamily="49" charset="0"/>
              </a:rPr>
              <a:t>| O | X | O | O | O | X | O |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2647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1668" y="679008"/>
            <a:ext cx="10571998" cy="970450"/>
          </a:xfrm>
        </p:spPr>
        <p:txBody>
          <a:bodyPr/>
          <a:lstStyle/>
          <a:p>
            <a:r>
              <a:rPr lang="en-US" sz="9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Testing the AI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28395"/>
              </p:ext>
            </p:extLst>
          </p:nvPr>
        </p:nvGraphicFramePr>
        <p:xfrm>
          <a:off x="326827" y="2441441"/>
          <a:ext cx="11196839" cy="381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81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1668" y="679008"/>
            <a:ext cx="10571998" cy="970450"/>
          </a:xfrm>
        </p:spPr>
        <p:txBody>
          <a:bodyPr/>
          <a:lstStyle/>
          <a:p>
            <a:r>
              <a:rPr lang="en-US" sz="9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Timing </a:t>
            </a:r>
            <a:r>
              <a:rPr lang="en-US" sz="9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the AI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80451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67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89" y="138662"/>
            <a:ext cx="12612710" cy="1329529"/>
          </a:xfrm>
        </p:spPr>
        <p:txBody>
          <a:bodyPr/>
          <a:lstStyle/>
          <a:p>
            <a:r>
              <a:rPr lang="en-US" sz="54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Monte Carlo Tree Search Algorithm</a:t>
            </a:r>
            <a:endParaRPr lang="en-US" sz="54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40" y="2273802"/>
            <a:ext cx="6573761" cy="4217150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Monte Carlo Method makes conclusions based on statistical samples</a:t>
            </a:r>
          </a:p>
          <a:p>
            <a:r>
              <a:rPr lang="en-US" sz="3200" dirty="0" smtClean="0"/>
              <a:t>MCTS samples game </a:t>
            </a:r>
            <a:r>
              <a:rPr lang="en-US" sz="3200" dirty="0" smtClean="0"/>
              <a:t>branches </a:t>
            </a:r>
            <a:r>
              <a:rPr lang="en-US" sz="3200" dirty="0" smtClean="0"/>
              <a:t>to reach conclusions</a:t>
            </a:r>
          </a:p>
          <a:p>
            <a:r>
              <a:rPr lang="en-US" sz="3200" dirty="0" smtClean="0"/>
              <a:t>Requires much less memory/time to sample incomplete tree</a:t>
            </a:r>
            <a:endParaRPr lang="en-US" sz="3200" dirty="0"/>
          </a:p>
        </p:txBody>
      </p:sp>
      <p:pic>
        <p:nvPicPr>
          <p:cNvPr id="2050" name="Picture 2" descr="http://deliveryimages.acm.org/10.1145/2100000/2093574/figs/f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r="15513"/>
          <a:stretch/>
        </p:blipFill>
        <p:spPr bwMode="auto">
          <a:xfrm>
            <a:off x="7070501" y="2489396"/>
            <a:ext cx="4507606" cy="3785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047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575976"/>
            <a:ext cx="10571998" cy="970450"/>
          </a:xfrm>
        </p:spPr>
        <p:txBody>
          <a:bodyPr/>
          <a:lstStyle/>
          <a:p>
            <a:r>
              <a:rPr lang="en-US" sz="88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endParaRPr lang="en-US" sz="88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Successes</a:t>
            </a:r>
            <a:endParaRPr lang="en-US" sz="32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792" y="2751138"/>
            <a:ext cx="5450793" cy="3868603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Program is functional, AI is difficult to beat</a:t>
            </a:r>
          </a:p>
          <a:p>
            <a:r>
              <a:rPr lang="en-US" sz="2800" dirty="0" smtClean="0"/>
              <a:t>AI is fast (relative to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Implementation is simple (doesn’t need any external information)</a:t>
            </a:r>
          </a:p>
          <a:p>
            <a:r>
              <a:rPr lang="en-US" sz="2800" dirty="0" smtClean="0"/>
              <a:t>Asymmetric tree is efficient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b="1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Areas of Development</a:t>
            </a:r>
            <a:endParaRPr lang="en-US" sz="3200" b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4585" y="2841291"/>
            <a:ext cx="6004585" cy="3109913"/>
          </a:xfrm>
        </p:spPr>
        <p:txBody>
          <a:bodyPr>
            <a:noAutofit/>
          </a:bodyPr>
          <a:lstStyle/>
          <a:p>
            <a:r>
              <a:rPr lang="en-US" sz="2400" dirty="0" smtClean="0"/>
              <a:t>Can still be sped up</a:t>
            </a:r>
          </a:p>
          <a:p>
            <a:r>
              <a:rPr lang="en-US" sz="2400" dirty="0" smtClean="0"/>
              <a:t>Some reasonable moves apparent to the human player are overlooked due to magnitude of permutations and natural sampling error</a:t>
            </a:r>
          </a:p>
          <a:p>
            <a:r>
              <a:rPr lang="en-US" sz="2400" dirty="0" smtClean="0"/>
              <a:t>Domain Knowledge – filter out implausible moves or urge very plausible moves to increase asymmetry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6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1668" y="679008"/>
            <a:ext cx="10571998" cy="970450"/>
          </a:xfrm>
        </p:spPr>
        <p:txBody>
          <a:bodyPr/>
          <a:lstStyle/>
          <a:p>
            <a:r>
              <a:rPr lang="en-US" sz="9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Bibliography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013" y="2415470"/>
            <a:ext cx="10554574" cy="3636511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/>
              <a:t>Browne, Cameron B. "A Survey of Monte Carlo Tree Search Methods." </a:t>
            </a:r>
            <a:r>
              <a:rPr lang="en-US" sz="4400" i="1" dirty="0"/>
              <a:t>IEEE Transactions on Computational Intelligence and AI in Games</a:t>
            </a:r>
            <a:r>
              <a:rPr lang="en-US" sz="4400" dirty="0"/>
              <a:t> 4.1 (2012). Print.</a:t>
            </a:r>
          </a:p>
          <a:p>
            <a:r>
              <a:rPr lang="en-US" sz="4400" dirty="0" err="1"/>
              <a:t>Chaslot</a:t>
            </a:r>
            <a:r>
              <a:rPr lang="en-US" sz="4400" dirty="0"/>
              <a:t>, Guillaume. </a:t>
            </a:r>
            <a:r>
              <a:rPr lang="en-US" sz="4400" i="1" dirty="0"/>
              <a:t>Monte-Carlo Tree Search: A New Framework for Game AI</a:t>
            </a:r>
            <a:r>
              <a:rPr lang="en-US" sz="4400" dirty="0"/>
              <a:t>. </a:t>
            </a:r>
            <a:r>
              <a:rPr lang="en-US" sz="4400" dirty="0" err="1"/>
              <a:t>Masstricht</a:t>
            </a:r>
            <a:r>
              <a:rPr lang="en-US" sz="4400" dirty="0"/>
              <a:t>: </a:t>
            </a:r>
            <a:r>
              <a:rPr lang="en-US" sz="4400" dirty="0" err="1"/>
              <a:t>Universiteit</a:t>
            </a:r>
            <a:r>
              <a:rPr lang="en-US" sz="4400" dirty="0"/>
              <a:t> Maastricht.  Print.</a:t>
            </a:r>
          </a:p>
          <a:p>
            <a:r>
              <a:rPr lang="en-US" sz="4400" dirty="0" err="1"/>
              <a:t>Kocsis</a:t>
            </a:r>
            <a:r>
              <a:rPr lang="en-US" sz="4400" dirty="0"/>
              <a:t>, </a:t>
            </a:r>
            <a:r>
              <a:rPr lang="en-US" sz="4400" dirty="0" err="1"/>
              <a:t>Levente</a:t>
            </a:r>
            <a:r>
              <a:rPr lang="en-US" sz="4400" dirty="0"/>
              <a:t>. </a:t>
            </a:r>
            <a:r>
              <a:rPr lang="en-US" sz="4400" i="1" dirty="0"/>
              <a:t>Bandit Based Monte-Carlo Planning</a:t>
            </a:r>
            <a:r>
              <a:rPr lang="en-US" sz="4400" dirty="0"/>
              <a:t>. Budapest: Computer and Automation Research Institute of the Hungarian Academy of Sciences. Print.</a:t>
            </a:r>
          </a:p>
          <a:p>
            <a:r>
              <a:rPr lang="en-US" sz="4400" dirty="0" err="1"/>
              <a:t>Remi</a:t>
            </a:r>
            <a:r>
              <a:rPr lang="en-US" sz="4400" dirty="0"/>
              <a:t> </a:t>
            </a:r>
            <a:r>
              <a:rPr lang="en-US" sz="4400" dirty="0" err="1"/>
              <a:t>Munos</a:t>
            </a:r>
            <a:r>
              <a:rPr lang="en-US" sz="4400" dirty="0"/>
              <a:t>. From Bandits to Monte-Carlo Tree Search: The Optimistic Principle Applied to Optimization and Planning. 2014.</a:t>
            </a:r>
          </a:p>
          <a:p>
            <a:r>
              <a:rPr lang="en-US" sz="4400" dirty="0"/>
              <a:t>Russell, Stuart J., Peter </a:t>
            </a:r>
            <a:r>
              <a:rPr lang="en-US" sz="4400" dirty="0" err="1"/>
              <a:t>Norvig</a:t>
            </a:r>
            <a:r>
              <a:rPr lang="en-US" sz="4400" dirty="0"/>
              <a:t>, and Ernest Davis. </a:t>
            </a:r>
            <a:r>
              <a:rPr lang="en-US" sz="4400" i="1" dirty="0"/>
              <a:t>Artificial Intelligence: A Modern Approach</a:t>
            </a:r>
            <a:r>
              <a:rPr lang="en-US" sz="4400" dirty="0"/>
              <a:t>. 3rd ed. Upper Saddle River: Prentice Hall, 2010. Print.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366" y="912165"/>
            <a:ext cx="11098666" cy="41754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Programming an Adaptive Artificial Intelligence using the Monte Carlo Tree Search Algorithm for Turn-Based Games</a:t>
            </a:r>
            <a:b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486" y="5448272"/>
            <a:ext cx="10572000" cy="43497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Somil Govani</a:t>
            </a:r>
            <a:endParaRPr lang="en-US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522300" y="5448272"/>
            <a:ext cx="3326263" cy="9031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17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07" y="730523"/>
            <a:ext cx="10571998" cy="970450"/>
          </a:xfrm>
        </p:spPr>
        <p:txBody>
          <a:bodyPr/>
          <a:lstStyle/>
          <a:p>
            <a:r>
              <a:rPr lang="en-US" sz="96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Connect Four</a:t>
            </a:r>
            <a:endParaRPr lang="en-US" sz="96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6" y="2170772"/>
            <a:ext cx="6985885" cy="4526243"/>
          </a:xfrm>
        </p:spPr>
        <p:txBody>
          <a:bodyPr>
            <a:noAutofit/>
          </a:bodyPr>
          <a:lstStyle/>
          <a:p>
            <a:r>
              <a:rPr lang="en-US" sz="2800" dirty="0" smtClean="0"/>
              <a:t>Classic two-player logic-based game</a:t>
            </a:r>
          </a:p>
          <a:p>
            <a:r>
              <a:rPr lang="en-US" sz="2800" dirty="0" smtClean="0"/>
              <a:t>4,531,985,219,092 possible board permutations</a:t>
            </a:r>
          </a:p>
          <a:p>
            <a:r>
              <a:rPr lang="en-US" sz="2800" dirty="0" smtClean="0"/>
              <a:t>Currently undetermined number of terminal board permutations</a:t>
            </a:r>
          </a:p>
          <a:p>
            <a:pPr lvl="1"/>
            <a:r>
              <a:rPr lang="en-US" sz="2400" dirty="0" smtClean="0"/>
              <a:t>Current estimate is around 2,000,000,000</a:t>
            </a:r>
          </a:p>
          <a:p>
            <a:r>
              <a:rPr lang="en-US" sz="2800" dirty="0" smtClean="0"/>
              <a:t>Tree too large for computer to find efficiently with </a:t>
            </a:r>
            <a:r>
              <a:rPr lang="en-US" sz="2800" dirty="0" err="1" smtClean="0"/>
              <a:t>minimax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20" t="11224" r="74581" b="49867"/>
          <a:stretch/>
        </p:blipFill>
        <p:spPr>
          <a:xfrm>
            <a:off x="7662931" y="2498501"/>
            <a:ext cx="4134118" cy="3555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5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1668" y="679008"/>
            <a:ext cx="10571998" cy="970450"/>
          </a:xfrm>
        </p:spPr>
        <p:txBody>
          <a:bodyPr/>
          <a:lstStyle/>
          <a:p>
            <a:r>
              <a:rPr lang="en-US" sz="9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Goal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7197" y="2531380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Program an artificial intelligence that uses the Monte Carlo Tree Search Algorithm to make decisions on a turn-by-turn basis for the game </a:t>
            </a:r>
            <a:r>
              <a:rPr lang="en-US" sz="4400" dirty="0" smtClean="0"/>
              <a:t>Connect Four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4164" y="537340"/>
            <a:ext cx="11235913" cy="970450"/>
          </a:xfrm>
        </p:spPr>
        <p:txBody>
          <a:bodyPr/>
          <a:lstStyle/>
          <a:p>
            <a:r>
              <a:rPr lang="en-US" sz="8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Practical </a:t>
            </a:r>
            <a:r>
              <a:rPr lang="en-US" sz="8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Applications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183" y="1907035"/>
            <a:ext cx="11998817" cy="549831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Improve knowledge on artificial intelligence in general</a:t>
            </a:r>
          </a:p>
          <a:p>
            <a:r>
              <a:rPr lang="en-US" sz="3000" dirty="0" smtClean="0"/>
              <a:t>Improve real-time strategy board or video games’ AI</a:t>
            </a:r>
          </a:p>
          <a:p>
            <a:r>
              <a:rPr lang="en-US" sz="3000" dirty="0" smtClean="0"/>
              <a:t>Simulate complex real life situations with perfect (or near perfect) information</a:t>
            </a:r>
          </a:p>
          <a:p>
            <a:pPr lvl="1"/>
            <a:r>
              <a:rPr lang="en-US" sz="2600" dirty="0" smtClean="0"/>
              <a:t>Stock simulations</a:t>
            </a:r>
          </a:p>
          <a:p>
            <a:pPr lvl="1"/>
            <a:r>
              <a:rPr lang="en-US" sz="2600" dirty="0" smtClean="0"/>
              <a:t>Robot decision making</a:t>
            </a:r>
          </a:p>
          <a:p>
            <a:pPr lvl="1"/>
            <a:r>
              <a:rPr lang="en-US" sz="2600" dirty="0" smtClean="0"/>
              <a:t>Amino and Nucleic Acid polymerization simulation in bioinformatics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Materials &amp; Tools</a:t>
            </a:r>
            <a:endParaRPr lang="en-US" sz="7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621532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 (JRE 1.7) Programming Language</a:t>
            </a:r>
          </a:p>
          <a:p>
            <a:pPr lvl="1"/>
            <a:r>
              <a:rPr lang="en-US" sz="3200" dirty="0" smtClean="0"/>
              <a:t>Objected-Oriented Approach</a:t>
            </a:r>
          </a:p>
          <a:p>
            <a:r>
              <a:rPr lang="en-US" sz="3600" dirty="0" smtClean="0"/>
              <a:t>Eclipse IDE Luna Release (4.4.0)</a:t>
            </a:r>
          </a:p>
          <a:p>
            <a:r>
              <a:rPr lang="en-US" sz="3600" dirty="0" smtClean="0"/>
              <a:t>No external libraries used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46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90919788"/>
              </p:ext>
            </p:extLst>
          </p:nvPr>
        </p:nvGraphicFramePr>
        <p:xfrm>
          <a:off x="499414" y="329891"/>
          <a:ext cx="9146863" cy="6252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ircular Arrow 12"/>
          <p:cNvSpPr/>
          <p:nvPr/>
        </p:nvSpPr>
        <p:spPr>
          <a:xfrm rot="5400000">
            <a:off x="8525815" y="2335541"/>
            <a:ext cx="1120462" cy="1120462"/>
          </a:xfrm>
          <a:prstGeom prst="circular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75065" y="2255674"/>
            <a:ext cx="1815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 for “x” number of iterations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0" y="5087799"/>
            <a:ext cx="1068303" cy="106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4" y="369914"/>
            <a:ext cx="11822805" cy="1124036"/>
          </a:xfrm>
        </p:spPr>
        <p:txBody>
          <a:bodyPr/>
          <a:lstStyle/>
          <a:p>
            <a:r>
              <a:rPr lang="en-US" sz="60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Programming the </a:t>
            </a:r>
            <a:r>
              <a:rPr lang="en-US" sz="6000" dirty="0" err="1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GameBoard</a:t>
            </a:r>
            <a:endParaRPr lang="en-US" sz="60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36" y="2982140"/>
            <a:ext cx="7011643" cy="4255786"/>
          </a:xfrm>
        </p:spPr>
        <p:txBody>
          <a:bodyPr>
            <a:noAutofit/>
          </a:bodyPr>
          <a:lstStyle/>
          <a:p>
            <a:r>
              <a:rPr lang="en-US" sz="3200" dirty="0" smtClean="0"/>
              <a:t>Stored piece position and type in multidimensional array</a:t>
            </a:r>
          </a:p>
          <a:p>
            <a:r>
              <a:rPr lang="en-US" sz="3200" dirty="0" smtClean="0"/>
              <a:t>Iterated for lowest possible row each time piece is ‘dropped’ (column is chosen)</a:t>
            </a:r>
          </a:p>
          <a:p>
            <a:r>
              <a:rPr lang="en-US" sz="3200" dirty="0" smtClean="0"/>
              <a:t>Capable of human or artificial input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439696" y="2524259"/>
            <a:ext cx="4752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| - | - | - | - | O | - | - | </a:t>
            </a:r>
          </a:p>
          <a:p>
            <a:r>
              <a:rPr lang="en-US" b="1" dirty="0">
                <a:latin typeface="Consolas" panose="020B0609020204030204" pitchFamily="49" charset="0"/>
              </a:rPr>
              <a:t>-----------------------------</a:t>
            </a:r>
          </a:p>
          <a:p>
            <a:r>
              <a:rPr lang="en-US" b="1" dirty="0">
                <a:latin typeface="Consolas" panose="020B0609020204030204" pitchFamily="49" charset="0"/>
              </a:rPr>
              <a:t>| - | - | - | - | X | - | - | </a:t>
            </a:r>
          </a:p>
          <a:p>
            <a:r>
              <a:rPr lang="en-US" b="1" dirty="0">
                <a:latin typeface="Consolas" panose="020B0609020204030204" pitchFamily="49" charset="0"/>
              </a:rPr>
              <a:t>-----------------------------</a:t>
            </a:r>
          </a:p>
          <a:p>
            <a:r>
              <a:rPr lang="en-US" b="1" dirty="0">
                <a:latin typeface="Consolas" panose="020B0609020204030204" pitchFamily="49" charset="0"/>
              </a:rPr>
              <a:t>| - |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O</a:t>
            </a:r>
            <a:r>
              <a:rPr lang="en-US" b="1" dirty="0">
                <a:latin typeface="Consolas" panose="020B0609020204030204" pitchFamily="49" charset="0"/>
              </a:rPr>
              <a:t> | - | O | X | - | - | </a:t>
            </a:r>
          </a:p>
          <a:p>
            <a:r>
              <a:rPr lang="en-US" b="1" dirty="0">
                <a:latin typeface="Consolas" panose="020B0609020204030204" pitchFamily="49" charset="0"/>
              </a:rPr>
              <a:t>-----------------------------</a:t>
            </a:r>
          </a:p>
          <a:p>
            <a:r>
              <a:rPr lang="en-US" b="1" dirty="0">
                <a:latin typeface="Consolas" panose="020B0609020204030204" pitchFamily="49" charset="0"/>
              </a:rPr>
              <a:t>| X |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O</a:t>
            </a:r>
            <a:r>
              <a:rPr lang="en-US" b="1" dirty="0">
                <a:latin typeface="Consolas" panose="020B0609020204030204" pitchFamily="49" charset="0"/>
              </a:rPr>
              <a:t> | - | X | X | - | - | </a:t>
            </a:r>
          </a:p>
          <a:p>
            <a:r>
              <a:rPr lang="en-US" b="1" dirty="0">
                <a:latin typeface="Consolas" panose="020B0609020204030204" pitchFamily="49" charset="0"/>
              </a:rPr>
              <a:t>-----------------------------</a:t>
            </a:r>
          </a:p>
          <a:p>
            <a:r>
              <a:rPr lang="en-US" b="1" dirty="0">
                <a:latin typeface="Consolas" panose="020B0609020204030204" pitchFamily="49" charset="0"/>
              </a:rPr>
              <a:t>| X |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O</a:t>
            </a:r>
            <a:r>
              <a:rPr lang="en-US" b="1" dirty="0">
                <a:latin typeface="Consolas" panose="020B0609020204030204" pitchFamily="49" charset="0"/>
              </a:rPr>
              <a:t> | - | O | O | - | - | </a:t>
            </a:r>
          </a:p>
          <a:p>
            <a:r>
              <a:rPr lang="en-US" b="1" dirty="0">
                <a:latin typeface="Consolas" panose="020B0609020204030204" pitchFamily="49" charset="0"/>
              </a:rPr>
              <a:t>-----------------------------</a:t>
            </a:r>
          </a:p>
          <a:p>
            <a:r>
              <a:rPr lang="en-US" b="1" dirty="0">
                <a:latin typeface="Consolas" panose="020B0609020204030204" pitchFamily="49" charset="0"/>
              </a:rPr>
              <a:t>| X |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O</a:t>
            </a:r>
            <a:r>
              <a:rPr lang="en-US" b="1" dirty="0">
                <a:latin typeface="Consolas" panose="020B0609020204030204" pitchFamily="49" charset="0"/>
              </a:rPr>
              <a:t> | - | O | X | - | - | </a:t>
            </a:r>
          </a:p>
          <a:p>
            <a:r>
              <a:rPr lang="en-US" b="1" dirty="0">
                <a:latin typeface="Consolas" panose="020B0609020204030204" pitchFamily="49" charset="0"/>
              </a:rPr>
              <a:t>-----------------------------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Player O wins!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32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1">
      <a:dk1>
        <a:srgbClr val="33CCFF"/>
      </a:dk1>
      <a:lt1>
        <a:sysClr val="window" lastClr="FFFFFF"/>
      </a:lt1>
      <a:dk2>
        <a:srgbClr val="005A7A"/>
      </a:dk2>
      <a:lt2>
        <a:srgbClr val="CDD0D1"/>
      </a:lt2>
      <a:accent1>
        <a:srgbClr val="FFC00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FF0000"/>
      </a:accent6>
      <a:hlink>
        <a:srgbClr val="FFC000"/>
      </a:hlink>
      <a:folHlink>
        <a:srgbClr val="FFC00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2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4.xml><?xml version="1.0" encoding="utf-8"?>
<a:theme xmlns:a="http://schemas.openxmlformats.org/drawingml/2006/main" name="3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5.xml><?xml version="1.0" encoding="utf-8"?>
<a:theme xmlns:a="http://schemas.openxmlformats.org/drawingml/2006/main" name="4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1794</TotalTime>
  <Words>1554</Words>
  <Application>Microsoft Office PowerPoint</Application>
  <PresentationFormat>Widescreen</PresentationFormat>
  <Paragraphs>246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Calibri</vt:lpstr>
      <vt:lpstr>Cambria Math</vt:lpstr>
      <vt:lpstr>Century Gothic</vt:lpstr>
      <vt:lpstr>Consolas</vt:lpstr>
      <vt:lpstr>Wingdings 2</vt:lpstr>
      <vt:lpstr>Quotable</vt:lpstr>
      <vt:lpstr>1_Quotable</vt:lpstr>
      <vt:lpstr>2_Quotable</vt:lpstr>
      <vt:lpstr>3_Quotable</vt:lpstr>
      <vt:lpstr>4_Quotable</vt:lpstr>
      <vt:lpstr>Programming an Adaptive Artificial Intelligence using the Monte Carlo Tree Search Algorithm for Turn-Based Games </vt:lpstr>
      <vt:lpstr>The Minimax Game Tree</vt:lpstr>
      <vt:lpstr>Monte Carlo Tree Search Algorithm</vt:lpstr>
      <vt:lpstr>Connect Four</vt:lpstr>
      <vt:lpstr>Goal</vt:lpstr>
      <vt:lpstr>Practical Applications</vt:lpstr>
      <vt:lpstr>Materials &amp; Tools</vt:lpstr>
      <vt:lpstr>PowerPoint Presentation</vt:lpstr>
      <vt:lpstr>Programming the GameBoard</vt:lpstr>
      <vt:lpstr>Monte Carlo Tree Search</vt:lpstr>
      <vt:lpstr>Selection</vt:lpstr>
      <vt:lpstr>Selection: Bandit Policy (UCB/UCT)</vt:lpstr>
      <vt:lpstr>PowerPoint Presentation</vt:lpstr>
      <vt:lpstr>Monte Carlo Tree Search</vt:lpstr>
      <vt:lpstr>Expansion</vt:lpstr>
      <vt:lpstr>PowerPoint Presentation</vt:lpstr>
      <vt:lpstr>Monte Carlo Tree Search</vt:lpstr>
      <vt:lpstr>Simulation</vt:lpstr>
      <vt:lpstr>PowerPoint Presentation</vt:lpstr>
      <vt:lpstr>Monte Carlo Tree Search</vt:lpstr>
      <vt:lpstr>Backpropagation</vt:lpstr>
      <vt:lpstr>Backpropagation: Stats to Update</vt:lpstr>
      <vt:lpstr>PowerPoint Presentation</vt:lpstr>
      <vt:lpstr>Monte Carlo Tree Search</vt:lpstr>
      <vt:lpstr>Choosing the Move</vt:lpstr>
      <vt:lpstr>Goal</vt:lpstr>
      <vt:lpstr>The Result</vt:lpstr>
      <vt:lpstr>Testing the AI</vt:lpstr>
      <vt:lpstr>Timing the AI</vt:lpstr>
      <vt:lpstr>Conclusion</vt:lpstr>
      <vt:lpstr>Bibliography</vt:lpstr>
      <vt:lpstr>Programming an Adaptive Artificial Intelligence using the Monte Carlo Tree Search Algorithm for Turn-Based Games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 Adaptive Artificial Intelligence using the Monte Carlo Tree Search Algorithm for Turn-Based Games</dc:title>
  <dc:creator>Govani</dc:creator>
  <cp:lastModifiedBy>Govani</cp:lastModifiedBy>
  <cp:revision>47</cp:revision>
  <dcterms:created xsi:type="dcterms:W3CDTF">2015-02-15T16:07:33Z</dcterms:created>
  <dcterms:modified xsi:type="dcterms:W3CDTF">2015-02-17T23:50:12Z</dcterms:modified>
</cp:coreProperties>
</file>