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2" r:id="rId2"/>
    <p:sldMasterId id="2147483729" r:id="rId3"/>
    <p:sldMasterId id="2147483756" r:id="rId4"/>
  </p:sldMasterIdLst>
  <p:sldIdLst>
    <p:sldId id="256"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2" r:id="rId18"/>
    <p:sldId id="270" r:id="rId19"/>
    <p:sldId id="271" r:id="rId20"/>
    <p:sldId id="274" r:id="rId21"/>
    <p:sldId id="273" r:id="rId22"/>
    <p:sldId id="284" r:id="rId23"/>
    <p:sldId id="275" r:id="rId24"/>
    <p:sldId id="277" r:id="rId25"/>
    <p:sldId id="278" r:id="rId26"/>
    <p:sldId id="281" r:id="rId27"/>
    <p:sldId id="285" r:id="rId28"/>
    <p:sldId id="279" r:id="rId29"/>
    <p:sldId id="280" r:id="rId30"/>
    <p:sldId id="282" r:id="rId31"/>
    <p:sldId id="287"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ovani\Desktop\SRCNN\data\percentdata.od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57150" cap="rnd">
              <a:solidFill>
                <a:schemeClr val="accent1"/>
              </a:solidFill>
              <a:round/>
            </a:ln>
            <a:effectLst/>
          </c:spPr>
          <c:marker>
            <c:symbol val="circle"/>
            <c:size val="5"/>
            <c:spPr>
              <a:solidFill>
                <a:schemeClr val="accent1"/>
              </a:solidFill>
              <a:ln w="57150">
                <a:solidFill>
                  <a:schemeClr val="accent1"/>
                </a:solidFill>
              </a:ln>
              <a:effectLst/>
            </c:spPr>
          </c:marker>
          <c:xVal>
            <c:numRef>
              <c:f>Sheet2!$A$2:$A$8</c:f>
              <c:numCache>
                <c:formatCode>General</c:formatCode>
                <c:ptCount val="7"/>
                <c:pt idx="0">
                  <c:v>1</c:v>
                </c:pt>
                <c:pt idx="1">
                  <c:v>2</c:v>
                </c:pt>
                <c:pt idx="2">
                  <c:v>3</c:v>
                </c:pt>
                <c:pt idx="3">
                  <c:v>4</c:v>
                </c:pt>
                <c:pt idx="4">
                  <c:v>5</c:v>
                </c:pt>
                <c:pt idx="5">
                  <c:v>6</c:v>
                </c:pt>
                <c:pt idx="6">
                  <c:v>7</c:v>
                </c:pt>
              </c:numCache>
            </c:numRef>
          </c:xVal>
          <c:yVal>
            <c:numRef>
              <c:f>Sheet2!$B$2:$B$8</c:f>
              <c:numCache>
                <c:formatCode>General</c:formatCode>
                <c:ptCount val="7"/>
                <c:pt idx="0">
                  <c:v>10</c:v>
                </c:pt>
                <c:pt idx="1">
                  <c:v>13</c:v>
                </c:pt>
                <c:pt idx="2">
                  <c:v>12</c:v>
                </c:pt>
                <c:pt idx="3">
                  <c:v>24</c:v>
                </c:pt>
                <c:pt idx="4">
                  <c:v>20</c:v>
                </c:pt>
                <c:pt idx="5">
                  <c:v>27</c:v>
                </c:pt>
                <c:pt idx="6">
                  <c:v>30</c:v>
                </c:pt>
              </c:numCache>
            </c:numRef>
          </c:yVal>
          <c:smooth val="0"/>
        </c:ser>
        <c:dLbls>
          <c:showLegendKey val="0"/>
          <c:showVal val="0"/>
          <c:showCatName val="0"/>
          <c:showSerName val="0"/>
          <c:showPercent val="0"/>
          <c:showBubbleSize val="0"/>
        </c:dLbls>
        <c:axId val="185792272"/>
        <c:axId val="185792832"/>
      </c:scatterChart>
      <c:valAx>
        <c:axId val="185792272"/>
        <c:scaling>
          <c:orientation val="minMax"/>
        </c:scaling>
        <c:delete val="1"/>
        <c:axPos val="b"/>
        <c:numFmt formatCode="General" sourceLinked="1"/>
        <c:majorTickMark val="none"/>
        <c:minorTickMark val="none"/>
        <c:tickLblPos val="nextTo"/>
        <c:crossAx val="185792832"/>
        <c:crosses val="autoZero"/>
        <c:crossBetween val="midCat"/>
      </c:valAx>
      <c:valAx>
        <c:axId val="1857928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57922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59197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342562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3966370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1523271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5938127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3818235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32479015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30471545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2998594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276643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18034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2706037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2656472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2413293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642618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F0CE172-05BD-440A-A429-56D35E3C0E0B}" type="datetimeFigureOut">
              <a:rPr lang="en-US" smtClean="0"/>
              <a:t>2/22/2016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944441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2045818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1512229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3395341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3994226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CE172-05BD-440A-A429-56D35E3C0E0B}"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B2ED94-70F1-4C58-8B79-1D5CCA80E599}" type="slidenum">
              <a:rPr lang="en-US" smtClean="0"/>
              <a:t>‹#›</a:t>
            </a:fld>
            <a:endParaRPr lang="en-US" dirty="0"/>
          </a:p>
        </p:txBody>
      </p:sp>
    </p:spTree>
    <p:extLst>
      <p:ext uri="{BB962C8B-B14F-4D97-AF65-F5344CB8AC3E}">
        <p14:creationId xmlns:p14="http://schemas.microsoft.com/office/powerpoint/2010/main" val="2402969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25D00D-D6A5-4A83-A829-B8C706965DFB}"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19449845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7606933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25D00D-D6A5-4A83-A829-B8C706965DFB}"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8633426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5D00D-D6A5-4A83-A829-B8C706965DFB}"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3063989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25D00D-D6A5-4A83-A829-B8C706965DFB}"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42011585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25D00D-D6A5-4A83-A829-B8C706965DFB}"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986369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25D00D-D6A5-4A83-A829-B8C706965DFB}"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16661668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5D00D-D6A5-4A83-A829-B8C706965DFB}"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18713465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D00D-D6A5-4A83-A829-B8C706965DFB}"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2875690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825D00D-D6A5-4A83-A829-B8C706965DFB}" type="datetimeFigureOut">
              <a:rPr lang="en-US" smtClean="0"/>
              <a:t>2/22/2016</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23954928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D00D-D6A5-4A83-A829-B8C706965DFB}"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9308055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0825D00D-D6A5-4A83-A829-B8C706965DFB}"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198675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220605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0825D00D-D6A5-4A83-A829-B8C706965DFB}"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2638051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25D00D-D6A5-4A83-A829-B8C706965DFB}"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23508665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25D00D-D6A5-4A83-A829-B8C706965DFB}"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66DEF-ABA6-4A7D-B0E6-35145532F40A}" type="slidenum">
              <a:rPr lang="en-US" smtClean="0"/>
              <a:t>‹#›</a:t>
            </a:fld>
            <a:endParaRPr lang="en-US"/>
          </a:p>
        </p:txBody>
      </p:sp>
    </p:spTree>
    <p:extLst>
      <p:ext uri="{BB962C8B-B14F-4D97-AF65-F5344CB8AC3E}">
        <p14:creationId xmlns:p14="http://schemas.microsoft.com/office/powerpoint/2010/main" val="27967110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91E96E-D4CC-4E24-BE17-F137FBC88618}"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4635023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1E96E-D4CC-4E24-BE17-F137FBC88618}"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31839501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1E96E-D4CC-4E24-BE17-F137FBC88618}"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6890276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91E96E-D4CC-4E24-BE17-F137FBC88618}"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8122830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91E96E-D4CC-4E24-BE17-F137FBC88618}"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6791157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91E96E-D4CC-4E24-BE17-F137FBC88618}"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8223809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1E96E-D4CC-4E24-BE17-F137FBC88618}"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44915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33153704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1E96E-D4CC-4E24-BE17-F137FBC88618}"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39834957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591E96E-D4CC-4E24-BE17-F137FBC88618}" type="datetimeFigureOut">
              <a:rPr lang="en-US" smtClean="0"/>
              <a:t>2/22/2016</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40627689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1E96E-D4CC-4E24-BE17-F137FBC88618}"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5247613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D591E96E-D4CC-4E24-BE17-F137FBC88618}"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36390849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D591E96E-D4CC-4E24-BE17-F137FBC88618}"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4475686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1E96E-D4CC-4E24-BE17-F137FBC88618}"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2934183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1E96E-D4CC-4E24-BE17-F137FBC88618}"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208BF-6ACA-4519-9167-6E88C39A438F}" type="slidenum">
              <a:rPr lang="en-US" smtClean="0"/>
              <a:t>‹#›</a:t>
            </a:fld>
            <a:endParaRPr lang="en-US"/>
          </a:p>
        </p:txBody>
      </p:sp>
    </p:spTree>
    <p:extLst>
      <p:ext uri="{BB962C8B-B14F-4D97-AF65-F5344CB8AC3E}">
        <p14:creationId xmlns:p14="http://schemas.microsoft.com/office/powerpoint/2010/main" val="10015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7273589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4141519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33E10-4BE3-4271-9D7D-B10F34CA0B2D}" type="datetimeFigureOut">
              <a:rPr lang="en-US" smtClean="0"/>
              <a:t>2/22/2016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255696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D433E10-4BE3-4271-9D7D-B10F34CA0B2D}" type="datetimeFigureOut">
              <a:rPr lang="en-US" smtClean="0"/>
              <a:t>2/22/2016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2A587D7D-C7CA-456D-AD6A-2176C9E571CF}" type="slidenum">
              <a:rPr lang="en-US" smtClean="0"/>
              <a:t>‹#›</a:t>
            </a:fld>
            <a:endParaRPr lang="en-US" dirty="0"/>
          </a:p>
        </p:txBody>
      </p:sp>
    </p:spTree>
    <p:extLst>
      <p:ext uri="{BB962C8B-B14F-4D97-AF65-F5344CB8AC3E}">
        <p14:creationId xmlns:p14="http://schemas.microsoft.com/office/powerpoint/2010/main" val="88251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D433E10-4BE3-4271-9D7D-B10F34CA0B2D}" type="datetimeFigureOut">
              <a:rPr lang="en-US" smtClean="0"/>
              <a:t>2/22/2016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A587D7D-C7CA-456D-AD6A-2176C9E571CF}" type="slidenum">
              <a:rPr lang="en-US" smtClean="0"/>
              <a:t>‹#›</a:t>
            </a:fld>
            <a:endParaRPr lang="en-US" dirty="0"/>
          </a:p>
        </p:txBody>
      </p:sp>
    </p:spTree>
    <p:extLst>
      <p:ext uri="{BB962C8B-B14F-4D97-AF65-F5344CB8AC3E}">
        <p14:creationId xmlns:p14="http://schemas.microsoft.com/office/powerpoint/2010/main" val="1188357393"/>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D433E10-4BE3-4271-9D7D-B10F34CA0B2D}" type="datetimeFigureOut">
              <a:rPr lang="en-US" smtClean="0"/>
              <a:t>2/22/2016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A587D7D-C7CA-456D-AD6A-2176C9E571CF}" type="slidenum">
              <a:rPr lang="en-US" smtClean="0"/>
              <a:t>‹#›</a:t>
            </a:fld>
            <a:endParaRPr lang="en-US" dirty="0"/>
          </a:p>
        </p:txBody>
      </p:sp>
    </p:spTree>
    <p:extLst>
      <p:ext uri="{BB962C8B-B14F-4D97-AF65-F5344CB8AC3E}">
        <p14:creationId xmlns:p14="http://schemas.microsoft.com/office/powerpoint/2010/main" val="405824941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iming>
    <p:tnLst>
      <p:par>
        <p:cTn id="1" dur="indefinite" restart="never" nodeType="tmRoot"/>
      </p:par>
    </p:tnLst>
  </p:timing>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D433E10-4BE3-4271-9D7D-B10F34CA0B2D}" type="datetimeFigureOut">
              <a:rPr lang="en-US" smtClean="0"/>
              <a:t>2/22/2016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A587D7D-C7CA-456D-AD6A-2176C9E571CF}" type="slidenum">
              <a:rPr lang="en-US" smtClean="0"/>
              <a:t>‹#›</a:t>
            </a:fld>
            <a:endParaRPr lang="en-US" dirty="0"/>
          </a:p>
        </p:txBody>
      </p:sp>
    </p:spTree>
    <p:extLst>
      <p:ext uri="{BB962C8B-B14F-4D97-AF65-F5344CB8AC3E}">
        <p14:creationId xmlns:p14="http://schemas.microsoft.com/office/powerpoint/2010/main" val="1294646785"/>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iming>
    <p:tnLst>
      <p:par>
        <p:cTn id="1" dur="indefinite" restart="never" nodeType="tmRoot"/>
      </p:par>
    </p:tnLst>
  </p:timing>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D433E10-4BE3-4271-9D7D-B10F34CA0B2D}" type="datetimeFigureOut">
              <a:rPr lang="en-US" smtClean="0"/>
              <a:t>2/22/2016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A587D7D-C7CA-456D-AD6A-2176C9E571CF}" type="slidenum">
              <a:rPr lang="en-US" smtClean="0"/>
              <a:t>‹#›</a:t>
            </a:fld>
            <a:endParaRPr lang="en-US" dirty="0"/>
          </a:p>
        </p:txBody>
      </p:sp>
    </p:spTree>
    <p:extLst>
      <p:ext uri="{BB962C8B-B14F-4D97-AF65-F5344CB8AC3E}">
        <p14:creationId xmlns:p14="http://schemas.microsoft.com/office/powerpoint/2010/main" val="252706769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90.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217327"/>
            <a:ext cx="10572000" cy="2971051"/>
          </a:xfrm>
        </p:spPr>
        <p:txBody>
          <a:bodyPr/>
          <a:lstStyle/>
          <a:p>
            <a:r>
              <a:rPr lang="en-US" sz="4800" dirty="0" smtClean="0"/>
              <a:t>Supervised Image Classification Using an Artificial Neural Network for Optical Digit Recognition and Diagnosis of Fine Needle Aspirates of Breast Cancer</a:t>
            </a:r>
            <a:endParaRPr lang="en-US" sz="4800" dirty="0"/>
          </a:p>
        </p:txBody>
      </p:sp>
      <p:sp>
        <p:nvSpPr>
          <p:cNvPr id="3" name="Subtitle 2"/>
          <p:cNvSpPr>
            <a:spLocks noGrp="1"/>
          </p:cNvSpPr>
          <p:nvPr>
            <p:ph type="subTitle" idx="1"/>
          </p:nvPr>
        </p:nvSpPr>
        <p:spPr>
          <a:xfrm>
            <a:off x="810001" y="5409636"/>
            <a:ext cx="10572000" cy="434974"/>
          </a:xfrm>
        </p:spPr>
        <p:txBody>
          <a:bodyPr>
            <a:noAutofit/>
          </a:bodyPr>
          <a:lstStyle/>
          <a:p>
            <a:r>
              <a:rPr lang="en-US" sz="5400" dirty="0" smtClean="0"/>
              <a:t>Somil Govani</a:t>
            </a:r>
            <a:endParaRPr lang="en-US" sz="5400" dirty="0"/>
          </a:p>
        </p:txBody>
      </p:sp>
    </p:spTree>
    <p:extLst>
      <p:ext uri="{BB962C8B-B14F-4D97-AF65-F5344CB8AC3E}">
        <p14:creationId xmlns:p14="http://schemas.microsoft.com/office/powerpoint/2010/main" val="1218897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48" y="103031"/>
            <a:ext cx="11642501" cy="1390918"/>
          </a:xfrm>
        </p:spPr>
        <p:txBody>
          <a:bodyPr/>
          <a:lstStyle/>
          <a:p>
            <a:r>
              <a:rPr lang="en-US" sz="5400" dirty="0" smtClean="0"/>
              <a:t>Sigmoid Activation Function f(z)</a:t>
            </a:r>
            <a:endParaRPr lang="en-US" sz="5400" dirty="0"/>
          </a:p>
        </p:txBody>
      </p:sp>
      <p:sp>
        <p:nvSpPr>
          <p:cNvPr id="3" name="Content Placeholder 2"/>
          <p:cNvSpPr>
            <a:spLocks noGrp="1"/>
          </p:cNvSpPr>
          <p:nvPr>
            <p:ph idx="1"/>
          </p:nvPr>
        </p:nvSpPr>
        <p:spPr>
          <a:xfrm>
            <a:off x="533046" y="2340293"/>
            <a:ext cx="6148758" cy="1905034"/>
          </a:xfrm>
        </p:spPr>
        <p:txBody>
          <a:bodyPr>
            <a:normAutofit/>
          </a:bodyPr>
          <a:lstStyle/>
          <a:p>
            <a:r>
              <a:rPr lang="en-US" sz="3600" dirty="0" smtClean="0"/>
              <a:t>Differentiable and introduces non-linear attributes</a:t>
            </a:r>
            <a:endParaRPr lang="en-US" sz="3600" dirty="0"/>
          </a:p>
        </p:txBody>
      </p:sp>
      <p:pic>
        <p:nvPicPr>
          <p:cNvPr id="4098" name="Picture 2" descr="https://upload.wikimedia.org/wikipedia/commons/thumb/b/b5/SigmoidFunction.png/400px-Sigmoid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681" y="2340293"/>
            <a:ext cx="4467941" cy="3518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mc:AlternateContent xmlns:mc="http://schemas.openxmlformats.org/markup-compatibility/2006" xmlns:a14="http://schemas.microsoft.com/office/drawing/2010/main">
        <mc:Choice Requires="a14">
          <p:sp>
            <p:nvSpPr>
              <p:cNvPr id="4" name="TextBox 3"/>
              <p:cNvSpPr txBox="1"/>
              <p:nvPr/>
            </p:nvSpPr>
            <p:spPr>
              <a:xfrm>
                <a:off x="434585" y="4507593"/>
                <a:ext cx="2774606" cy="933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𝑓</m:t>
                      </m:r>
                      <m:d>
                        <m:dPr>
                          <m:ctrlPr>
                            <a:rPr lang="en-US" sz="3200" i="1">
                              <a:latin typeface="Cambria Math" panose="02040503050406030204" pitchFamily="18" charset="0"/>
                            </a:rPr>
                          </m:ctrlPr>
                        </m:dPr>
                        <m:e>
                          <m:r>
                            <a:rPr lang="en-US" sz="3200" i="1">
                              <a:latin typeface="Cambria Math" panose="02040503050406030204" pitchFamily="18" charset="0"/>
                            </a:rPr>
                            <m:t>𝑧</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𝑧</m:t>
                              </m:r>
                            </m:sup>
                          </m:sSup>
                        </m:den>
                      </m:f>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434585" y="4507593"/>
                <a:ext cx="2774606" cy="9333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485868" y="4544786"/>
                <a:ext cx="3399136" cy="10146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𝑓</m:t>
                      </m:r>
                      <m:r>
                        <a:rPr lang="en-US" sz="3200" b="0" i="1" smtClean="0">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𝑧</m:t>
                          </m:r>
                        </m:e>
                      </m:d>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𝑧</m:t>
                              </m:r>
                            </m:sup>
                          </m:sSup>
                        </m:num>
                        <m:den>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𝑧</m:t>
                                      </m:r>
                                    </m:sup>
                                  </m:sSup>
                                </m:e>
                              </m:d>
                            </m:e>
                            <m:sup>
                              <m:r>
                                <a:rPr lang="en-US" sz="3200" b="0" i="1" smtClean="0">
                                  <a:latin typeface="Cambria Math" panose="02040503050406030204" pitchFamily="18" charset="0"/>
                                </a:rPr>
                                <m:t>2</m:t>
                              </m:r>
                            </m:sup>
                          </m:sSup>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3485868" y="4544786"/>
                <a:ext cx="3399136" cy="101463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2060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76" y="99456"/>
            <a:ext cx="12111677" cy="1355855"/>
          </a:xfrm>
        </p:spPr>
        <p:txBody>
          <a:bodyPr/>
          <a:lstStyle/>
          <a:p>
            <a:r>
              <a:rPr lang="en-US" sz="6000" dirty="0" smtClean="0"/>
              <a:t>Forward Propagation Method</a:t>
            </a:r>
            <a:endParaRPr lang="en-US" sz="6000" dirty="0"/>
          </a:p>
        </p:txBody>
      </p:sp>
      <p:pic>
        <p:nvPicPr>
          <p:cNvPr id="5" name="Picture 4"/>
          <p:cNvPicPr>
            <a:picLocks noChangeAspect="1"/>
          </p:cNvPicPr>
          <p:nvPr/>
        </p:nvPicPr>
        <p:blipFill rotWithShape="1">
          <a:blip r:embed="rId2"/>
          <a:srcRect l="8419" t="14410" r="32235" b="27951"/>
          <a:stretch/>
        </p:blipFill>
        <p:spPr>
          <a:xfrm>
            <a:off x="2794000" y="2120900"/>
            <a:ext cx="7721600" cy="4216400"/>
          </a:xfrm>
          <a:prstGeom prst="rect">
            <a:avLst/>
          </a:prstGeom>
        </p:spPr>
      </p:pic>
    </p:spTree>
    <p:extLst>
      <p:ext uri="{BB962C8B-B14F-4D97-AF65-F5344CB8AC3E}">
        <p14:creationId xmlns:p14="http://schemas.microsoft.com/office/powerpoint/2010/main" val="3839165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Backwards Propagation</a:t>
            </a:r>
            <a:endParaRPr lang="en-US" sz="6600" dirty="0"/>
          </a:p>
        </p:txBody>
      </p:sp>
      <p:sp>
        <p:nvSpPr>
          <p:cNvPr id="3" name="Content Placeholder 2"/>
          <p:cNvSpPr>
            <a:spLocks noGrp="1"/>
          </p:cNvSpPr>
          <p:nvPr>
            <p:ph idx="1"/>
          </p:nvPr>
        </p:nvSpPr>
        <p:spPr>
          <a:xfrm>
            <a:off x="827424" y="2222287"/>
            <a:ext cx="5715044" cy="4230028"/>
          </a:xfrm>
        </p:spPr>
        <p:txBody>
          <a:bodyPr>
            <a:normAutofit/>
          </a:bodyPr>
          <a:lstStyle/>
          <a:p>
            <a:r>
              <a:rPr lang="en-US" sz="3600" dirty="0" smtClean="0"/>
              <a:t>Goal is tune weights in order to minimize the error of predicted outputs</a:t>
            </a:r>
          </a:p>
          <a:p>
            <a:r>
              <a:rPr lang="en-US" sz="3600" dirty="0" smtClean="0"/>
              <a:t>Use differential analysis to compute gradients</a:t>
            </a:r>
            <a:endParaRPr lang="en-US" sz="3600" dirty="0"/>
          </a:p>
        </p:txBody>
      </p:sp>
      <p:pic>
        <p:nvPicPr>
          <p:cNvPr id="4" name="Picture 3"/>
          <p:cNvPicPr>
            <a:picLocks noChangeAspect="1"/>
          </p:cNvPicPr>
          <p:nvPr/>
        </p:nvPicPr>
        <p:blipFill rotWithShape="1">
          <a:blip r:embed="rId2"/>
          <a:srcRect l="36703" t="27949" r="24297" b="13248"/>
          <a:stretch/>
        </p:blipFill>
        <p:spPr>
          <a:xfrm>
            <a:off x="6787165" y="2280923"/>
            <a:ext cx="5074276" cy="4301543"/>
          </a:xfrm>
          <a:prstGeom prst="rect">
            <a:avLst/>
          </a:prstGeom>
        </p:spPr>
      </p:pic>
    </p:spTree>
    <p:extLst>
      <p:ext uri="{BB962C8B-B14F-4D97-AF65-F5344CB8AC3E}">
        <p14:creationId xmlns:p14="http://schemas.microsoft.com/office/powerpoint/2010/main" val="2707312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Cross Entropy Cost Function</a:t>
            </a:r>
            <a:endParaRPr lang="en-US" sz="6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5302" y="2054861"/>
                <a:ext cx="10554574" cy="3636511"/>
              </a:xfrm>
            </p:spPr>
            <p:txBody>
              <a:bodyPr>
                <a:normAutofit fontScale="92500"/>
              </a:bodyPr>
              <a:lstStyle/>
              <a:p>
                <a:r>
                  <a:rPr lang="en-US" sz="4800" dirty="0" smtClean="0"/>
                  <a:t>Chosen for categorical outputs</a:t>
                </a:r>
                <a:endParaRPr lang="en-US" sz="48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𝐽</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𝑁</m:t>
                          </m:r>
                        </m:den>
                      </m:f>
                      <m:nary>
                        <m:naryPr>
                          <m:chr m:val="∑"/>
                          <m:subHide m:val="on"/>
                          <m:supHide m:val="on"/>
                          <m:ctrlPr>
                            <a:rPr lang="en-US" sz="4800" b="0" i="1" smtClean="0">
                              <a:latin typeface="Cambria Math" panose="02040503050406030204" pitchFamily="18" charset="0"/>
                            </a:rPr>
                          </m:ctrlPr>
                        </m:naryPr>
                        <m:sub/>
                        <m:sup/>
                        <m:e>
                          <m:sSub>
                            <m:sSubPr>
                              <m:ctrlPr>
                                <a:rPr lang="en-US" sz="4800" i="1">
                                  <a:latin typeface="Cambria Math" panose="02040503050406030204" pitchFamily="18" charset="0"/>
                                </a:rPr>
                              </m:ctrlPr>
                            </m:sSubPr>
                            <m:e>
                              <m:r>
                                <a:rPr lang="en-US" sz="4800" i="1">
                                  <a:latin typeface="Cambria Math" panose="02040503050406030204" pitchFamily="18" charset="0"/>
                                </a:rPr>
                                <m:t>𝑦</m:t>
                              </m:r>
                            </m:e>
                            <m:sub>
                              <m:r>
                                <a:rPr lang="en-US" sz="4800" i="1">
                                  <a:latin typeface="Cambria Math" panose="02040503050406030204" pitchFamily="18" charset="0"/>
                                </a:rPr>
                                <m:t>𝑛</m:t>
                              </m:r>
                            </m:sub>
                          </m:sSub>
                          <m:r>
                            <m:rPr>
                              <m:sty m:val="p"/>
                            </m:rPr>
                            <a:rPr lang="en-US" sz="4800">
                              <a:latin typeface="Cambria Math" panose="02040503050406030204" pitchFamily="18" charset="0"/>
                            </a:rPr>
                            <m:t>ln</m:t>
                          </m:r>
                          <m:d>
                            <m:dPr>
                              <m:ctrlPr>
                                <a:rPr lang="en-US" sz="4800" i="1">
                                  <a:latin typeface="Cambria Math" panose="02040503050406030204" pitchFamily="18" charset="0"/>
                                </a:rPr>
                              </m:ctrlPr>
                            </m:dPr>
                            <m:e>
                              <m:sSub>
                                <m:sSubPr>
                                  <m:ctrlPr>
                                    <a:rPr lang="en-US" sz="4800" i="1">
                                      <a:latin typeface="Cambria Math" panose="02040503050406030204" pitchFamily="18" charset="0"/>
                                    </a:rPr>
                                  </m:ctrlPr>
                                </m:sSubPr>
                                <m:e>
                                  <m:acc>
                                    <m:accPr>
                                      <m:chr m:val="̂"/>
                                      <m:ctrlPr>
                                        <a:rPr lang="en-US" sz="4800" i="1">
                                          <a:latin typeface="Cambria Math" panose="02040503050406030204" pitchFamily="18" charset="0"/>
                                        </a:rPr>
                                      </m:ctrlPr>
                                    </m:accPr>
                                    <m:e>
                                      <m:r>
                                        <a:rPr lang="en-US" sz="4800" i="1">
                                          <a:latin typeface="Cambria Math" panose="02040503050406030204" pitchFamily="18" charset="0"/>
                                        </a:rPr>
                                        <m:t>𝑦</m:t>
                                      </m:r>
                                    </m:e>
                                  </m:acc>
                                </m:e>
                                <m:sub>
                                  <m:r>
                                    <a:rPr lang="en-US" sz="4800" i="1">
                                      <a:latin typeface="Cambria Math" panose="02040503050406030204" pitchFamily="18" charset="0"/>
                                    </a:rPr>
                                    <m:t>𝑛</m:t>
                                  </m:r>
                                </m:sub>
                              </m:sSub>
                            </m:e>
                          </m:d>
                          <m:r>
                            <a:rPr lang="en-US" sz="4800" i="1">
                              <a:latin typeface="Cambria Math" panose="02040503050406030204" pitchFamily="18" charset="0"/>
                            </a:rPr>
                            <m:t>+(1−</m:t>
                          </m:r>
                          <m:sSub>
                            <m:sSubPr>
                              <m:ctrlPr>
                                <a:rPr lang="en-US" sz="4800" i="1">
                                  <a:latin typeface="Cambria Math" panose="02040503050406030204" pitchFamily="18" charset="0"/>
                                </a:rPr>
                              </m:ctrlPr>
                            </m:sSubPr>
                            <m:e>
                              <m:r>
                                <a:rPr lang="en-US" sz="4800" i="1">
                                  <a:latin typeface="Cambria Math" panose="02040503050406030204" pitchFamily="18" charset="0"/>
                                </a:rPr>
                                <m:t>𝑦</m:t>
                              </m:r>
                            </m:e>
                            <m:sub>
                              <m:r>
                                <a:rPr lang="en-US" sz="4800" i="1">
                                  <a:latin typeface="Cambria Math" panose="02040503050406030204" pitchFamily="18" charset="0"/>
                                </a:rPr>
                                <m:t>𝑛</m:t>
                              </m:r>
                            </m:sub>
                          </m:sSub>
                          <m:r>
                            <a:rPr lang="en-US" sz="4800" b="0" i="1" smtClean="0">
                              <a:latin typeface="Cambria Math" panose="02040503050406030204" pitchFamily="18" charset="0"/>
                            </a:rPr>
                            <m:t>)</m:t>
                          </m:r>
                          <m:r>
                            <m:rPr>
                              <m:sty m:val="p"/>
                            </m:rPr>
                            <a:rPr lang="en-US" sz="4800">
                              <a:latin typeface="Cambria Math" panose="02040503050406030204" pitchFamily="18" charset="0"/>
                            </a:rPr>
                            <m:t>ln</m:t>
                          </m:r>
                          <m:r>
                            <a:rPr lang="en-US" sz="4800" i="1">
                              <a:latin typeface="Cambria Math" panose="02040503050406030204" pitchFamily="18" charset="0"/>
                            </a:rPr>
                            <m:t>⁡(1−</m:t>
                          </m:r>
                          <m:sSub>
                            <m:sSubPr>
                              <m:ctrlPr>
                                <a:rPr lang="en-US" sz="4800" i="1">
                                  <a:latin typeface="Cambria Math" panose="02040503050406030204" pitchFamily="18" charset="0"/>
                                </a:rPr>
                              </m:ctrlPr>
                            </m:sSubPr>
                            <m:e>
                              <m:acc>
                                <m:accPr>
                                  <m:chr m:val="̂"/>
                                  <m:ctrlPr>
                                    <a:rPr lang="en-US" sz="4800" i="1">
                                      <a:latin typeface="Cambria Math" panose="02040503050406030204" pitchFamily="18" charset="0"/>
                                    </a:rPr>
                                  </m:ctrlPr>
                                </m:accPr>
                                <m:e>
                                  <m:r>
                                    <a:rPr lang="en-US" sz="4800" i="1">
                                      <a:latin typeface="Cambria Math" panose="02040503050406030204" pitchFamily="18" charset="0"/>
                                    </a:rPr>
                                    <m:t>𝑦</m:t>
                                  </m:r>
                                </m:e>
                              </m:acc>
                            </m:e>
                            <m:sub>
                              <m:r>
                                <a:rPr lang="en-US" sz="4800" i="1">
                                  <a:latin typeface="Cambria Math" panose="02040503050406030204" pitchFamily="18" charset="0"/>
                                </a:rPr>
                                <m:t>𝑛</m:t>
                              </m:r>
                            </m:sub>
                          </m:sSub>
                          <m:r>
                            <a:rPr lang="en-US" sz="4800" i="1">
                              <a:latin typeface="Cambria Math" panose="02040503050406030204" pitchFamily="18" charset="0"/>
                            </a:rPr>
                            <m:t>)</m:t>
                          </m:r>
                        </m:e>
                      </m:nary>
                    </m:oMath>
                  </m:oMathPara>
                </a14:m>
                <a:endParaRPr lang="en-US" sz="4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5302" y="2054861"/>
                <a:ext cx="10554574" cy="3636511"/>
              </a:xfrm>
              <a:blipFill rotWithShape="0">
                <a:blip r:embed="rId2"/>
                <a:stretch>
                  <a:fillRect/>
                </a:stretch>
              </a:blipFill>
            </p:spPr>
            <p:txBody>
              <a:bodyPr/>
              <a:lstStyle/>
              <a:p>
                <a:r>
                  <a:rPr lang="en-US">
                    <a:noFill/>
                  </a:rPr>
                  <a:t> </a:t>
                </a:r>
              </a:p>
            </p:txBody>
          </p:sp>
        </mc:Fallback>
      </mc:AlternateContent>
      <p:sp>
        <p:nvSpPr>
          <p:cNvPr id="4" name="TextBox 3"/>
          <p:cNvSpPr txBox="1"/>
          <p:nvPr/>
        </p:nvSpPr>
        <p:spPr>
          <a:xfrm>
            <a:off x="3425780" y="4904567"/>
            <a:ext cx="3090930" cy="646331"/>
          </a:xfrm>
          <a:prstGeom prst="rect">
            <a:avLst/>
          </a:prstGeom>
          <a:noFill/>
        </p:spPr>
        <p:txBody>
          <a:bodyPr wrap="square" rtlCol="0">
            <a:spAutoFit/>
          </a:bodyPr>
          <a:lstStyle/>
          <a:p>
            <a:r>
              <a:rPr lang="en-US" dirty="0" smtClean="0"/>
              <a:t>Compute Cost for Correct Node</a:t>
            </a:r>
            <a:endParaRPr lang="en-US" dirty="0"/>
          </a:p>
        </p:txBody>
      </p:sp>
      <p:sp>
        <p:nvSpPr>
          <p:cNvPr id="5" name="TextBox 4"/>
          <p:cNvSpPr txBox="1"/>
          <p:nvPr/>
        </p:nvSpPr>
        <p:spPr>
          <a:xfrm>
            <a:off x="7325933" y="4721875"/>
            <a:ext cx="3090930" cy="646331"/>
          </a:xfrm>
          <a:prstGeom prst="rect">
            <a:avLst/>
          </a:prstGeom>
          <a:noFill/>
        </p:spPr>
        <p:txBody>
          <a:bodyPr wrap="square" rtlCol="0">
            <a:spAutoFit/>
          </a:bodyPr>
          <a:lstStyle/>
          <a:p>
            <a:r>
              <a:rPr lang="en-US" dirty="0" smtClean="0"/>
              <a:t>Compute Cost for Incorrect Nodes</a:t>
            </a:r>
            <a:endParaRPr lang="en-US" dirty="0"/>
          </a:p>
        </p:txBody>
      </p:sp>
      <p:sp>
        <p:nvSpPr>
          <p:cNvPr id="6" name="TextBox 5"/>
          <p:cNvSpPr txBox="1"/>
          <p:nvPr/>
        </p:nvSpPr>
        <p:spPr>
          <a:xfrm>
            <a:off x="706192" y="4942113"/>
            <a:ext cx="3090930" cy="369332"/>
          </a:xfrm>
          <a:prstGeom prst="rect">
            <a:avLst/>
          </a:prstGeom>
          <a:noFill/>
        </p:spPr>
        <p:txBody>
          <a:bodyPr wrap="square" rtlCol="0">
            <a:spAutoFit/>
          </a:bodyPr>
          <a:lstStyle/>
          <a:p>
            <a:r>
              <a:rPr lang="en-US" dirty="0" smtClean="0"/>
              <a:t>Compute Average</a:t>
            </a:r>
            <a:endParaRPr lang="en-US" dirty="0"/>
          </a:p>
        </p:txBody>
      </p:sp>
    </p:spTree>
    <p:extLst>
      <p:ext uri="{BB962C8B-B14F-4D97-AF65-F5344CB8AC3E}">
        <p14:creationId xmlns:p14="http://schemas.microsoft.com/office/powerpoint/2010/main" val="2170933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9" y="273323"/>
            <a:ext cx="11493829" cy="1559412"/>
          </a:xfrm>
        </p:spPr>
        <p:txBody>
          <a:bodyPr/>
          <a:lstStyle/>
          <a:p>
            <a:r>
              <a:rPr lang="en-US" sz="5400" dirty="0" smtClean="0"/>
              <a:t>Minimizing Cost using a Computed Gradient</a:t>
            </a:r>
            <a:endParaRPr lang="en-US" sz="5400" dirty="0"/>
          </a:p>
        </p:txBody>
      </p:sp>
      <p:sp>
        <p:nvSpPr>
          <p:cNvPr id="3" name="Content Placeholder 2"/>
          <p:cNvSpPr>
            <a:spLocks noGrp="1"/>
          </p:cNvSpPr>
          <p:nvPr>
            <p:ph idx="1"/>
          </p:nvPr>
        </p:nvSpPr>
        <p:spPr>
          <a:xfrm>
            <a:off x="463112" y="1689100"/>
            <a:ext cx="10554574" cy="3636511"/>
          </a:xfrm>
        </p:spPr>
        <p:txBody>
          <a:bodyPr>
            <a:normAutofit/>
          </a:bodyPr>
          <a:lstStyle/>
          <a:p>
            <a:r>
              <a:rPr lang="en-US" sz="2800" dirty="0" smtClean="0"/>
              <a:t>Iteratively computes gradient of cost function</a:t>
            </a:r>
          </a:p>
          <a:p>
            <a:r>
              <a:rPr lang="en-US" sz="2800" dirty="0" smtClean="0"/>
              <a:t>Approximates Newton’s Method and alters weights to approach minimum of cost function </a:t>
            </a:r>
          </a:p>
          <a:p>
            <a:r>
              <a:rPr lang="en-US" sz="2800" dirty="0" smtClean="0"/>
              <a:t>Use gradient to move in negative direction</a:t>
            </a:r>
            <a:endParaRPr lang="en-US" sz="2800" dirty="0"/>
          </a:p>
        </p:txBody>
      </p:sp>
      <mc:AlternateContent xmlns:mc="http://schemas.openxmlformats.org/markup-compatibility/2006" xmlns:a14="http://schemas.microsoft.com/office/drawing/2010/main">
        <mc:Choice Requires="a14">
          <p:sp>
            <p:nvSpPr>
              <p:cNvPr id="4" name="TextBox 3"/>
              <p:cNvSpPr txBox="1"/>
              <p:nvPr/>
            </p:nvSpPr>
            <p:spPr>
              <a:xfrm>
                <a:off x="3625850" y="4991100"/>
                <a:ext cx="4032250" cy="11065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𝐽</m:t>
                      </m:r>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𝐽</m:t>
                              </m:r>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𝑊</m:t>
                                  </m:r>
                                </m:e>
                                <m:sub>
                                  <m:r>
                                    <a:rPr lang="en-US" sz="3200" i="1">
                                      <a:latin typeface="Cambria Math" panose="02040503050406030204" pitchFamily="18" charset="0"/>
                                      <a:ea typeface="Cambria Math" panose="02040503050406030204" pitchFamily="18" charset="0"/>
                                    </a:rPr>
                                    <m:t>1</m:t>
                                  </m:r>
                                </m:sub>
                              </m:sSub>
                            </m:den>
                          </m:f>
                          <m:r>
                            <a:rPr lang="en-US" sz="320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𝐽</m:t>
                              </m:r>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𝑊</m:t>
                                  </m:r>
                                </m:e>
                                <m:sub>
                                  <m:r>
                                    <a:rPr lang="en-US" sz="3200" i="1">
                                      <a:latin typeface="Cambria Math" panose="02040503050406030204" pitchFamily="18" charset="0"/>
                                      <a:ea typeface="Cambria Math" panose="02040503050406030204" pitchFamily="18" charset="0"/>
                                    </a:rPr>
                                    <m:t>2</m:t>
                                  </m:r>
                                </m:sub>
                              </m:sSub>
                            </m:den>
                          </m:f>
                        </m:e>
                      </m:d>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3625850" y="4991100"/>
                <a:ext cx="4032250" cy="110652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9228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457" y="356628"/>
            <a:ext cx="10572750" cy="971550"/>
          </a:xfrm>
        </p:spPr>
        <p:txBody>
          <a:bodyPr/>
          <a:lstStyle/>
          <a:p>
            <a:r>
              <a:rPr lang="en-US" dirty="0" smtClean="0"/>
              <a:t>Computing Partial Derivative of Cost Function in Respect to W</a:t>
            </a:r>
            <a:r>
              <a:rPr lang="en-US" baseline="-25000" dirty="0" smtClean="0"/>
              <a:t>2</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85609" y="2576566"/>
                <a:ext cx="5068247"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𝑦</m:t>
                              </m:r>
                            </m:num>
                            <m:den>
                              <m:r>
                                <a:rPr lang="en-US" sz="2400" b="0" i="1" smtClean="0">
                                  <a:latin typeface="Cambria Math" panose="02040503050406030204" pitchFamily="18" charset="0"/>
                                </a:rPr>
                                <m:t>1−</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e>
                      </m:nary>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785609" y="2576566"/>
                <a:ext cx="5068247" cy="89434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85609" y="1631440"/>
                <a:ext cx="5576783"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m:rPr>
                              <m:sty m:val="p"/>
                            </m:rPr>
                            <a:rPr lang="en-US" sz="2400">
                              <a:latin typeface="Cambria Math" panose="02040503050406030204" pitchFamily="18" charset="0"/>
                            </a:rPr>
                            <m:t>ln</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𝑛</m:t>
                                  </m:r>
                                </m:sub>
                              </m:sSub>
                            </m:e>
                          </m:d>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r>
                            <m:rPr>
                              <m:sty m:val="p"/>
                            </m:rPr>
                            <a:rPr lang="en-US" sz="2400">
                              <a:latin typeface="Cambria Math" panose="02040503050406030204" pitchFamily="18" charset="0"/>
                            </a:rPr>
                            <m:t>ln</m:t>
                          </m:r>
                          <m:r>
                            <a:rPr lang="en-US"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𝑛</m:t>
                              </m:r>
                            </m:sub>
                          </m:sSub>
                          <m:r>
                            <a:rPr lang="en-US" sz="2400" i="1">
                              <a:latin typeface="Cambria Math" panose="02040503050406030204" pitchFamily="18" charset="0"/>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85609" y="1631440"/>
                <a:ext cx="5576783" cy="89434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85609" y="3769456"/>
                <a:ext cx="4198585" cy="913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𝑦</m:t>
                                  </m:r>
                                </m:num>
                                <m:den>
                                  <m:r>
                                    <a:rPr lang="en-US" sz="2400" i="1">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e>
                          </m:d>
                        </m:e>
                      </m:nary>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num>
                        <m:den>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785609" y="3769456"/>
                <a:ext cx="4198585" cy="9137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4164" y="4967065"/>
                <a:ext cx="4713405" cy="913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𝑦</m:t>
                                  </m:r>
                                </m:num>
                                <m:den>
                                  <m:r>
                                    <a:rPr lang="en-US" sz="2400" i="1">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e>
                          </m:d>
                        </m:e>
                      </m:nary>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num>
                        <m:den>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2</m:t>
                              </m:r>
                            </m:sub>
                          </m:sSub>
                        </m:den>
                      </m:f>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2</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34164" y="4967065"/>
                <a:ext cx="4713405" cy="91371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25030" y="1879564"/>
                <a:ext cx="4626010" cy="913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𝑦</m:t>
                                  </m:r>
                                </m:num>
                                <m:den>
                                  <m:r>
                                    <a:rPr lang="en-US" sz="2400" i="1">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e>
                          </m:d>
                        </m:e>
                      </m:nary>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𝑎</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825030" y="1879564"/>
                <a:ext cx="4626010" cy="91371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28324" y="3023739"/>
                <a:ext cx="4567725" cy="913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𝑦</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num>
                                <m:den>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i="1">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b="0" i="1" smtClean="0">
                                      <a:latin typeface="Cambria Math" panose="02040503050406030204" pitchFamily="18" charset="0"/>
                                    </a:rPr>
                                    <m:t>)</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2</m:t>
                                  </m:r>
                                </m:sub>
                              </m:sSub>
                            </m:e>
                          </m:d>
                        </m:e>
                      </m:nary>
                      <m:r>
                        <a:rPr lang="en-US" sz="2400" b="0" i="1" smtClean="0">
                          <a:latin typeface="Cambria Math" panose="02040503050406030204" pitchFamily="18" charset="0"/>
                        </a:rPr>
                        <m:t>𝑎</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628324" y="3023739"/>
                <a:ext cx="4567725" cy="91371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362392" y="4372499"/>
                <a:ext cx="4045659" cy="1281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1" i="1" smtClean="0">
                              <a:latin typeface="Cambria Math" panose="02040503050406030204" pitchFamily="18" charset="0"/>
                            </a:rPr>
                          </m:ctrlPr>
                        </m:fPr>
                        <m:num>
                          <m:r>
                            <a:rPr lang="en-US" sz="4000" b="1" i="1" smtClean="0">
                              <a:latin typeface="Cambria Math" panose="02040503050406030204" pitchFamily="18" charset="0"/>
                              <a:ea typeface="Cambria Math" panose="02040503050406030204" pitchFamily="18" charset="0"/>
                            </a:rPr>
                            <m:t>𝝏</m:t>
                          </m:r>
                          <m:r>
                            <a:rPr lang="en-US" sz="4000" b="1" i="1" smtClean="0">
                              <a:latin typeface="Cambria Math" panose="02040503050406030204" pitchFamily="18" charset="0"/>
                              <a:ea typeface="Cambria Math" panose="02040503050406030204" pitchFamily="18" charset="0"/>
                            </a:rPr>
                            <m:t>𝑱</m:t>
                          </m:r>
                        </m:num>
                        <m:den>
                          <m:r>
                            <a:rPr lang="en-US" sz="4000" b="1" i="1" smtClean="0">
                              <a:latin typeface="Cambria Math" panose="02040503050406030204" pitchFamily="18" charset="0"/>
                              <a:ea typeface="Cambria Math" panose="02040503050406030204" pitchFamily="18" charset="0"/>
                            </a:rPr>
                            <m:t>𝝏</m:t>
                          </m:r>
                          <m:sSub>
                            <m:sSubPr>
                              <m:ctrlPr>
                                <a:rPr lang="en-US" sz="4000" b="1" i="1" smtClean="0">
                                  <a:latin typeface="Cambria Math" panose="02040503050406030204" pitchFamily="18" charset="0"/>
                                  <a:ea typeface="Cambria Math" panose="02040503050406030204" pitchFamily="18" charset="0"/>
                                </a:rPr>
                              </m:ctrlPr>
                            </m:sSubPr>
                            <m:e>
                              <m:r>
                                <a:rPr lang="en-US" sz="4000" b="1" i="1" smtClean="0">
                                  <a:latin typeface="Cambria Math" panose="02040503050406030204" pitchFamily="18" charset="0"/>
                                  <a:ea typeface="Cambria Math" panose="02040503050406030204" pitchFamily="18" charset="0"/>
                                </a:rPr>
                                <m:t>𝑾</m:t>
                              </m:r>
                            </m:e>
                            <m:sub>
                              <m:r>
                                <a:rPr lang="en-US" sz="4000" b="1" i="1" smtClean="0">
                                  <a:latin typeface="Cambria Math" panose="02040503050406030204" pitchFamily="18" charset="0"/>
                                  <a:ea typeface="Cambria Math" panose="02040503050406030204" pitchFamily="18" charset="0"/>
                                </a:rPr>
                                <m:t>𝟐</m:t>
                              </m:r>
                            </m:sub>
                          </m:sSub>
                        </m:den>
                      </m:f>
                      <m:r>
                        <a:rPr lang="en-US" sz="4000" b="1" i="1" smtClean="0">
                          <a:latin typeface="Cambria Math" panose="02040503050406030204" pitchFamily="18" charset="0"/>
                        </a:rPr>
                        <m:t>=</m:t>
                      </m:r>
                      <m:sSup>
                        <m:sSupPr>
                          <m:ctrlPr>
                            <a:rPr lang="en-US" sz="4000" b="1" i="1">
                              <a:latin typeface="Cambria Math" panose="02040503050406030204" pitchFamily="18" charset="0"/>
                            </a:rPr>
                          </m:ctrlPr>
                        </m:sSupPr>
                        <m:e>
                          <m:r>
                            <a:rPr lang="en-US" sz="4000" b="1" i="1">
                              <a:latin typeface="Cambria Math" panose="02040503050406030204" pitchFamily="18" charset="0"/>
                            </a:rPr>
                            <m:t>𝒂</m:t>
                          </m:r>
                        </m:e>
                        <m:sup>
                          <m:r>
                            <a:rPr lang="en-US" sz="4000" b="1" i="1">
                              <a:latin typeface="Cambria Math" panose="02040503050406030204" pitchFamily="18" charset="0"/>
                            </a:rPr>
                            <m:t>𝑻</m:t>
                          </m:r>
                        </m:sup>
                      </m:sSup>
                      <m:r>
                        <a:rPr lang="en-US" sz="4000" b="1" i="1" smtClean="0">
                          <a:latin typeface="Cambria Math" panose="02040503050406030204" pitchFamily="18" charset="0"/>
                          <a:ea typeface="Cambria Math" panose="02040503050406030204" pitchFamily="18" charset="0"/>
                        </a:rPr>
                        <m:t>∙</m:t>
                      </m:r>
                      <m:f>
                        <m:fPr>
                          <m:ctrlPr>
                            <a:rPr lang="en-US" sz="4000" b="1" i="1" smtClean="0">
                              <a:latin typeface="Cambria Math" panose="02040503050406030204" pitchFamily="18" charset="0"/>
                            </a:rPr>
                          </m:ctrlPr>
                        </m:fPr>
                        <m:num>
                          <m:acc>
                            <m:accPr>
                              <m:chr m:val="̂"/>
                              <m:ctrlPr>
                                <a:rPr lang="en-US" sz="4000" b="1" i="1" smtClean="0">
                                  <a:latin typeface="Cambria Math" panose="02040503050406030204" pitchFamily="18" charset="0"/>
                                </a:rPr>
                              </m:ctrlPr>
                            </m:accPr>
                            <m:e>
                              <m:r>
                                <a:rPr lang="en-US" sz="4000" b="1" i="1" smtClean="0">
                                  <a:latin typeface="Cambria Math" panose="02040503050406030204" pitchFamily="18" charset="0"/>
                                </a:rPr>
                                <m:t>𝒚</m:t>
                              </m:r>
                            </m:e>
                          </m:acc>
                          <m:r>
                            <a:rPr lang="en-US" sz="4000" b="1" i="1" smtClean="0">
                              <a:latin typeface="Cambria Math" panose="02040503050406030204" pitchFamily="18" charset="0"/>
                            </a:rPr>
                            <m:t>−</m:t>
                          </m:r>
                          <m:r>
                            <a:rPr lang="en-US" sz="4000" b="1" i="1" smtClean="0">
                              <a:latin typeface="Cambria Math" panose="02040503050406030204" pitchFamily="18" charset="0"/>
                            </a:rPr>
                            <m:t>𝒚</m:t>
                          </m:r>
                        </m:num>
                        <m:den>
                          <m:r>
                            <a:rPr lang="en-US" sz="4000" b="1" i="1" smtClean="0">
                              <a:latin typeface="Cambria Math" panose="02040503050406030204" pitchFamily="18" charset="0"/>
                            </a:rPr>
                            <m:t>𝑵</m:t>
                          </m:r>
                        </m:den>
                      </m:f>
                    </m:oMath>
                  </m:oMathPara>
                </a14:m>
                <a:endParaRPr lang="en-US" sz="4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6362392" y="4372499"/>
                <a:ext cx="4045659" cy="128195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4041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0457" y="356628"/>
            <a:ext cx="10572750" cy="9715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Computing Partial Derivative of Cost Function in Respect to W</a:t>
            </a:r>
            <a:r>
              <a:rPr lang="en-US" baseline="-25000" dirty="0"/>
              <a:t>1</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827174" y="1562298"/>
                <a:ext cx="5576783"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m:rPr>
                              <m:sty m:val="p"/>
                            </m:rPr>
                            <a:rPr lang="en-US" sz="2400">
                              <a:latin typeface="Cambria Math" panose="02040503050406030204" pitchFamily="18" charset="0"/>
                            </a:rPr>
                            <m:t>ln</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𝑛</m:t>
                                  </m:r>
                                </m:sub>
                              </m:sSub>
                            </m:e>
                          </m:d>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r>
                            <m:rPr>
                              <m:sty m:val="p"/>
                            </m:rPr>
                            <a:rPr lang="en-US" sz="2400">
                              <a:latin typeface="Cambria Math" panose="02040503050406030204" pitchFamily="18" charset="0"/>
                            </a:rPr>
                            <m:t>ln</m:t>
                          </m:r>
                          <m:r>
                            <a:rPr lang="en-US"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𝑛</m:t>
                              </m:r>
                            </m:sub>
                          </m:sSub>
                          <m:r>
                            <a:rPr lang="en-US" sz="2400" i="1">
                              <a:latin typeface="Cambria Math" panose="02040503050406030204" pitchFamily="18" charset="0"/>
                            </a:rPr>
                            <m:t>)</m:t>
                          </m:r>
                        </m:e>
                      </m:nary>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827174" y="1562298"/>
                <a:ext cx="5576783" cy="89434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54209" y="2684288"/>
                <a:ext cx="4316374" cy="913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𝑦</m:t>
                                  </m:r>
                                </m:num>
                                <m:den>
                                  <m:r>
                                    <a:rPr lang="en-US" sz="2400" i="1">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e>
                          </m:d>
                        </m:e>
                      </m:nary>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num>
                        <m:den>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1</m:t>
                              </m:r>
                            </m:sub>
                          </m:sSub>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554209" y="2684288"/>
                <a:ext cx="4316374" cy="91371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25856" y="4066240"/>
                <a:ext cx="5878101" cy="9137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subHide m:val="on"/>
                          <m:supHide m:val="on"/>
                          <m:ctrlPr>
                            <a:rPr lang="en-US" sz="2400" b="0" i="1" smtClean="0">
                              <a:latin typeface="Cambria Math" panose="02040503050406030204" pitchFamily="18" charset="0"/>
                            </a:rPr>
                          </m:ctrlPr>
                        </m:naryPr>
                        <m:sub/>
                        <m:sup/>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𝑦</m:t>
                                  </m:r>
                                </m:num>
                                <m:den>
                                  <m:r>
                                    <a:rPr lang="en-US" sz="2400" i="1">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den>
                              </m:f>
                            </m:e>
                          </m:d>
                        </m:e>
                      </m:nary>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num>
                        <m:den>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2</m:t>
                              </m:r>
                            </m:sub>
                          </m:sSub>
                        </m:den>
                      </m:f>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2</m:t>
                              </m:r>
                            </m:sub>
                          </m:sSub>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den>
                      </m:f>
                      <m:f>
                        <m:fPr>
                          <m:ctrlPr>
                            <a:rPr lang="en-US" sz="2400" i="1">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num>
                        <m:den>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1</m:t>
                              </m:r>
                            </m:sub>
                          </m:sSub>
                        </m:den>
                      </m:f>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1</m:t>
                              </m:r>
                            </m:sub>
                          </m:sSub>
                        </m:num>
                        <m:den>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525856" y="4066240"/>
                <a:ext cx="5878101" cy="9137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73175" y="5397041"/>
                <a:ext cx="6281335" cy="1095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b="1" i="1" smtClean="0">
                              <a:latin typeface="Cambria Math" panose="02040503050406030204" pitchFamily="18" charset="0"/>
                            </a:rPr>
                          </m:ctrlPr>
                        </m:fPr>
                        <m:num>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𝑱</m:t>
                          </m:r>
                        </m:num>
                        <m:den>
                          <m:r>
                            <a:rPr lang="en-US" sz="3200" b="1" i="1" smtClean="0">
                              <a:latin typeface="Cambria Math" panose="02040503050406030204" pitchFamily="18" charset="0"/>
                              <a:ea typeface="Cambria Math" panose="02040503050406030204" pitchFamily="18" charset="0"/>
                            </a:rPr>
                            <m:t>𝝏</m:t>
                          </m:r>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𝑾</m:t>
                              </m:r>
                            </m:e>
                            <m:sub>
                              <m:r>
                                <a:rPr lang="en-US" sz="3200" b="1" i="1" smtClean="0">
                                  <a:latin typeface="Cambria Math" panose="02040503050406030204" pitchFamily="18" charset="0"/>
                                  <a:ea typeface="Cambria Math" panose="02040503050406030204" pitchFamily="18" charset="0"/>
                                </a:rPr>
                                <m:t>𝟏</m:t>
                              </m:r>
                            </m:sub>
                          </m:sSub>
                        </m:den>
                      </m:f>
                      <m:r>
                        <a:rPr lang="en-US" sz="3200" b="1" i="1" smtClean="0">
                          <a:latin typeface="Cambria Math" panose="02040503050406030204" pitchFamily="18" charset="0"/>
                        </a:rPr>
                        <m:t>=</m:t>
                      </m:r>
                      <m:sSup>
                        <m:sSupPr>
                          <m:ctrlPr>
                            <a:rPr lang="en-US" sz="3200" b="1" i="1">
                              <a:latin typeface="Cambria Math" panose="02040503050406030204" pitchFamily="18" charset="0"/>
                            </a:rPr>
                          </m:ctrlPr>
                        </m:sSupPr>
                        <m:e>
                          <m:r>
                            <a:rPr lang="en-US" sz="3200" b="1" i="1">
                              <a:latin typeface="Cambria Math" panose="02040503050406030204" pitchFamily="18" charset="0"/>
                            </a:rPr>
                            <m:t>𝑿</m:t>
                          </m:r>
                        </m:e>
                        <m:sup>
                          <m:r>
                            <a:rPr lang="en-US" sz="3200" b="1" i="1">
                              <a:latin typeface="Cambria Math" panose="02040503050406030204" pitchFamily="18" charset="0"/>
                            </a:rPr>
                            <m:t>𝑻</m:t>
                          </m:r>
                        </m:sup>
                      </m:sSup>
                      <m:r>
                        <a:rPr lang="en-US" sz="3200" b="1" i="1">
                          <a:latin typeface="Cambria Math" panose="02040503050406030204" pitchFamily="18" charset="0"/>
                          <a:ea typeface="Cambria Math" panose="02040503050406030204" pitchFamily="18" charset="0"/>
                        </a:rPr>
                        <m:t>∙</m:t>
                      </m:r>
                      <m:d>
                        <m:dPr>
                          <m:begChr m:val="["/>
                          <m:endChr m:val="]"/>
                          <m:ctrlPr>
                            <a:rPr lang="en-US" sz="3200" b="1" i="1" smtClean="0">
                              <a:latin typeface="Cambria Math" panose="02040503050406030204" pitchFamily="18" charset="0"/>
                              <a:ea typeface="Cambria Math" panose="02040503050406030204" pitchFamily="18" charset="0"/>
                            </a:rPr>
                          </m:ctrlPr>
                        </m:dPr>
                        <m:e>
                          <m:f>
                            <m:fPr>
                              <m:ctrlPr>
                                <a:rPr lang="en-US" sz="3200" b="1" i="1">
                                  <a:latin typeface="Cambria Math" panose="02040503050406030204" pitchFamily="18" charset="0"/>
                                </a:rPr>
                              </m:ctrlPr>
                            </m:fPr>
                            <m:num>
                              <m:d>
                                <m:dPr>
                                  <m:begChr m:val="["/>
                                  <m:endChr m:val="]"/>
                                  <m:ctrlPr>
                                    <a:rPr lang="en-US" sz="3200" b="1" i="1">
                                      <a:latin typeface="Cambria Math" panose="02040503050406030204" pitchFamily="18" charset="0"/>
                                    </a:rPr>
                                  </m:ctrlPr>
                                </m:d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𝒚</m:t>
                                      </m:r>
                                    </m:e>
                                  </m:acc>
                                  <m:r>
                                    <a:rPr lang="en-US" sz="3200" b="1" i="1">
                                      <a:latin typeface="Cambria Math" panose="02040503050406030204" pitchFamily="18" charset="0"/>
                                    </a:rPr>
                                    <m:t>−</m:t>
                                  </m:r>
                                  <m:r>
                                    <a:rPr lang="en-US" sz="3200" b="1" i="1">
                                      <a:latin typeface="Cambria Math" panose="02040503050406030204" pitchFamily="18" charset="0"/>
                                    </a:rPr>
                                    <m:t>𝒚</m:t>
                                  </m:r>
                                </m:e>
                              </m:d>
                            </m:num>
                            <m:den>
                              <m:r>
                                <a:rPr lang="en-US" sz="3200" b="1" i="1">
                                  <a:latin typeface="Cambria Math" panose="02040503050406030204" pitchFamily="18" charset="0"/>
                                </a:rPr>
                                <m:t>𝑵</m:t>
                              </m:r>
                            </m:den>
                          </m:f>
                          <m:sSup>
                            <m:sSupPr>
                              <m:ctrlPr>
                                <a:rPr lang="en-US" sz="3200" b="1" i="1">
                                  <a:latin typeface="Cambria Math" panose="02040503050406030204" pitchFamily="18" charset="0"/>
                                </a:rPr>
                              </m:ctrlPr>
                            </m:sSupPr>
                            <m:e>
                              <m:r>
                                <a:rPr lang="en-US" sz="3200" b="1" i="1" smtClean="0">
                                  <a:latin typeface="Cambria Math" panose="02040503050406030204" pitchFamily="18" charset="0"/>
                                  <a:ea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𝑾</m:t>
                                  </m:r>
                                </m:e>
                                <m:sub>
                                  <m:r>
                                    <a:rPr lang="en-US" sz="3200" b="1" i="1">
                                      <a:latin typeface="Cambria Math" panose="02040503050406030204" pitchFamily="18" charset="0"/>
                                    </a:rPr>
                                    <m:t>𝟐</m:t>
                                  </m:r>
                                </m:sub>
                              </m:sSub>
                            </m:e>
                            <m:sup>
                              <m:r>
                                <a:rPr lang="en-US" sz="3200" b="1" i="1">
                                  <a:latin typeface="Cambria Math" panose="02040503050406030204" pitchFamily="18" charset="0"/>
                                </a:rPr>
                                <m:t>𝑻</m:t>
                              </m:r>
                            </m:sup>
                          </m:sSup>
                          <m:r>
                            <a:rPr lang="en-US" sz="3200" b="1" i="1">
                              <a:latin typeface="Cambria Math" panose="02040503050406030204" pitchFamily="18" charset="0"/>
                              <a:ea typeface="Cambria Math" panose="02040503050406030204" pitchFamily="18" charset="0"/>
                            </a:rPr>
                            <m:t>∙</m:t>
                          </m:r>
                          <m:sSup>
                            <m:sSupPr>
                              <m:ctrlPr>
                                <a:rPr lang="en-US" sz="3200" b="1" i="1">
                                  <a:latin typeface="Cambria Math" panose="02040503050406030204" pitchFamily="18" charset="0"/>
                                </a:rPr>
                              </m:ctrlPr>
                            </m:sSupPr>
                            <m:e>
                              <m:r>
                                <a:rPr lang="en-US" sz="3200" b="1" i="1">
                                  <a:latin typeface="Cambria Math" panose="02040503050406030204" pitchFamily="18" charset="0"/>
                                </a:rPr>
                                <m:t>𝒇</m:t>
                              </m:r>
                            </m:e>
                            <m:sup>
                              <m:r>
                                <a:rPr lang="en-US" sz="3200" b="1" i="1">
                                  <a:latin typeface="Cambria Math" panose="02040503050406030204" pitchFamily="18" charset="0"/>
                                </a:rPr>
                                <m:t>′</m:t>
                              </m:r>
                            </m:sup>
                          </m:sSup>
                          <m:d>
                            <m:dPr>
                              <m:ctrlPr>
                                <a:rPr lang="en-US" sz="3200" b="1" i="1">
                                  <a:latin typeface="Cambria Math" panose="02040503050406030204" pitchFamily="18" charset="0"/>
                                </a:rPr>
                              </m:ctrlPr>
                            </m:dPr>
                            <m:e>
                              <m:sSub>
                                <m:sSubPr>
                                  <m:ctrlPr>
                                    <a:rPr lang="en-US" sz="3200" b="1" i="1">
                                      <a:latin typeface="Cambria Math" panose="02040503050406030204" pitchFamily="18" charset="0"/>
                                    </a:rPr>
                                  </m:ctrlPr>
                                </m:sSubPr>
                                <m:e>
                                  <m:r>
                                    <a:rPr lang="en-US" sz="3200" b="1" i="1">
                                      <a:latin typeface="Cambria Math" panose="02040503050406030204" pitchFamily="18" charset="0"/>
                                    </a:rPr>
                                    <m:t>𝒛</m:t>
                                  </m:r>
                                </m:e>
                                <m:sub>
                                  <m:r>
                                    <a:rPr lang="en-US" sz="3200" b="1" i="1">
                                      <a:latin typeface="Cambria Math" panose="02040503050406030204" pitchFamily="18" charset="0"/>
                                    </a:rPr>
                                    <m:t>𝟐</m:t>
                                  </m:r>
                                </m:sub>
                              </m:sSub>
                            </m:e>
                          </m:d>
                        </m:e>
                      </m:d>
                    </m:oMath>
                  </m:oMathPara>
                </a14:m>
                <a:endParaRPr lang="en-US" sz="32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2273175" y="5397041"/>
                <a:ext cx="6281335" cy="109587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8227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503" t="12632" r="45381" b="8670"/>
          <a:stretch/>
        </p:blipFill>
        <p:spPr>
          <a:xfrm>
            <a:off x="2820473" y="437881"/>
            <a:ext cx="6130344" cy="5756857"/>
          </a:xfrm>
          <a:prstGeom prst="rect">
            <a:avLst/>
          </a:prstGeom>
        </p:spPr>
      </p:pic>
    </p:spTree>
    <p:extLst>
      <p:ext uri="{BB962C8B-B14F-4D97-AF65-F5344CB8AC3E}">
        <p14:creationId xmlns:p14="http://schemas.microsoft.com/office/powerpoint/2010/main" val="2512853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98704"/>
            <a:ext cx="10571998" cy="970450"/>
          </a:xfrm>
        </p:spPr>
        <p:txBody>
          <a:bodyPr/>
          <a:lstStyle/>
          <a:p>
            <a:r>
              <a:rPr lang="en-US" sz="8000" dirty="0" smtClean="0"/>
              <a:t>Training</a:t>
            </a:r>
            <a:endParaRPr lang="en-US" sz="8000" dirty="0"/>
          </a:p>
        </p:txBody>
      </p:sp>
      <p:sp>
        <p:nvSpPr>
          <p:cNvPr id="3" name="Content Placeholder 2"/>
          <p:cNvSpPr>
            <a:spLocks noGrp="1"/>
          </p:cNvSpPr>
          <p:nvPr>
            <p:ph idx="1"/>
          </p:nvPr>
        </p:nvSpPr>
        <p:spPr>
          <a:xfrm>
            <a:off x="561134" y="2518501"/>
            <a:ext cx="10554574" cy="3636511"/>
          </a:xfrm>
        </p:spPr>
        <p:txBody>
          <a:bodyPr/>
          <a:lstStyle/>
          <a:p>
            <a:r>
              <a:rPr lang="en-US" sz="3200" dirty="0" smtClean="0"/>
              <a:t>In order to carryout supervised backpropagation, supervised training data is necessary</a:t>
            </a:r>
          </a:p>
          <a:p>
            <a:r>
              <a:rPr lang="en-US" sz="3200" dirty="0" smtClean="0"/>
              <a:t>The more training data the more accurate the approximation</a:t>
            </a:r>
          </a:p>
          <a:p>
            <a:r>
              <a:rPr lang="en-US" sz="3200" dirty="0" smtClean="0"/>
              <a:t>Use training data to minimize cost using BFGS/CG algorithm</a:t>
            </a:r>
          </a:p>
          <a:p>
            <a:endParaRPr lang="en-US" dirty="0"/>
          </a:p>
        </p:txBody>
      </p:sp>
    </p:spTree>
    <p:extLst>
      <p:ext uri="{BB962C8B-B14F-4D97-AF65-F5344CB8AC3E}">
        <p14:creationId xmlns:p14="http://schemas.microsoft.com/office/powerpoint/2010/main" val="1266963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02" y="331278"/>
            <a:ext cx="12468118" cy="1085398"/>
          </a:xfrm>
        </p:spPr>
        <p:txBody>
          <a:bodyPr/>
          <a:lstStyle/>
          <a:p>
            <a:r>
              <a:rPr lang="en-US" sz="6000" dirty="0" smtClean="0"/>
              <a:t>Determining </a:t>
            </a:r>
            <a:r>
              <a:rPr lang="en-US" sz="6000" dirty="0" err="1" smtClean="0"/>
              <a:t>Hyperparameters</a:t>
            </a:r>
            <a:endParaRPr lang="en-US" sz="6000"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24885" y="2222285"/>
            <a:ext cx="5679084" cy="4280295"/>
          </a:xfrm>
        </p:spPr>
      </p:pic>
      <p:sp>
        <p:nvSpPr>
          <p:cNvPr id="6" name="Content Placeholder 5"/>
          <p:cNvSpPr>
            <a:spLocks noGrp="1"/>
          </p:cNvSpPr>
          <p:nvPr>
            <p:ph sz="half" idx="2"/>
          </p:nvPr>
        </p:nvSpPr>
        <p:spPr>
          <a:xfrm>
            <a:off x="320602" y="2543051"/>
            <a:ext cx="5194583" cy="3638764"/>
          </a:xfrm>
        </p:spPr>
        <p:txBody>
          <a:bodyPr>
            <a:normAutofit/>
          </a:bodyPr>
          <a:lstStyle/>
          <a:p>
            <a:r>
              <a:rPr lang="en-US" sz="3200" dirty="0" smtClean="0"/>
              <a:t>% Accuracy vs Hidden Layer Size</a:t>
            </a:r>
          </a:p>
          <a:p>
            <a:r>
              <a:rPr lang="en-US" sz="3200" dirty="0" smtClean="0"/>
              <a:t>Constant iterations and samples</a:t>
            </a:r>
          </a:p>
          <a:p>
            <a:r>
              <a:rPr lang="en-US" sz="3200" dirty="0" smtClean="0"/>
              <a:t>Change is negligible after approximately 10</a:t>
            </a:r>
            <a:endParaRPr lang="en-US" sz="3200" dirty="0"/>
          </a:p>
        </p:txBody>
      </p:sp>
    </p:spTree>
    <p:extLst>
      <p:ext uri="{BB962C8B-B14F-4D97-AF65-F5344CB8AC3E}">
        <p14:creationId xmlns:p14="http://schemas.microsoft.com/office/powerpoint/2010/main" val="508910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34" y="292442"/>
            <a:ext cx="11767714" cy="1339409"/>
          </a:xfrm>
        </p:spPr>
        <p:txBody>
          <a:bodyPr/>
          <a:lstStyle/>
          <a:p>
            <a:r>
              <a:rPr lang="en-US" sz="6600" dirty="0" smtClean="0"/>
              <a:t>The Multivariate Conundrum</a:t>
            </a:r>
            <a:endParaRPr lang="en-US" sz="6600" dirty="0"/>
          </a:p>
        </p:txBody>
      </p:sp>
      <p:sp>
        <p:nvSpPr>
          <p:cNvPr id="3" name="Content Placeholder 2"/>
          <p:cNvSpPr>
            <a:spLocks noGrp="1"/>
          </p:cNvSpPr>
          <p:nvPr>
            <p:ph idx="1"/>
          </p:nvPr>
        </p:nvSpPr>
        <p:spPr>
          <a:xfrm>
            <a:off x="316434" y="2196528"/>
            <a:ext cx="6754067" cy="4410333"/>
          </a:xfrm>
        </p:spPr>
        <p:txBody>
          <a:bodyPr>
            <a:normAutofit/>
          </a:bodyPr>
          <a:lstStyle/>
          <a:p>
            <a:r>
              <a:rPr lang="en-US" sz="3200" dirty="0" smtClean="0"/>
              <a:t>Linear or limited-variable functions are easy to evaluate</a:t>
            </a:r>
          </a:p>
          <a:p>
            <a:r>
              <a:rPr lang="en-US" sz="3200" dirty="0" smtClean="0"/>
              <a:t>Learning problems of classification and continuous predictions become difficult</a:t>
            </a:r>
          </a:p>
          <a:p>
            <a:r>
              <a:rPr lang="en-US" sz="3200" dirty="0" smtClean="0"/>
              <a:t>Humans are particularly good at this</a:t>
            </a:r>
            <a:endParaRPr lang="en-US" sz="3200" dirty="0"/>
          </a:p>
        </p:txBody>
      </p:sp>
      <p:pic>
        <p:nvPicPr>
          <p:cNvPr id="1026" name="Picture 2" descr="Tree, Dawn, Nature, Bucovina, Romania, Campulung"/>
          <p:cNvPicPr>
            <a:picLocks noChangeAspect="1" noChangeArrowheads="1"/>
          </p:cNvPicPr>
          <p:nvPr/>
        </p:nvPicPr>
        <p:blipFill rotWithShape="1">
          <a:blip r:embed="rId2">
            <a:extLst>
              <a:ext uri="{28A0092B-C50C-407E-A947-70E740481C1C}">
                <a14:useLocalDpi xmlns:a14="http://schemas.microsoft.com/office/drawing/2010/main" val="0"/>
              </a:ext>
            </a:extLst>
          </a:blip>
          <a:srcRect l="20693" r="14378" b="9409"/>
          <a:stretch/>
        </p:blipFill>
        <p:spPr bwMode="auto">
          <a:xfrm>
            <a:off x="7239707" y="2309015"/>
            <a:ext cx="4245322" cy="3701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242271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30" y="0"/>
            <a:ext cx="11600941" cy="1407369"/>
          </a:xfrm>
        </p:spPr>
        <p:txBody>
          <a:bodyPr/>
          <a:lstStyle/>
          <a:p>
            <a:r>
              <a:rPr lang="en-US" sz="6600" dirty="0" smtClean="0"/>
              <a:t>Digit Recognition</a:t>
            </a:r>
            <a:endParaRPr lang="en-US" sz="6600" dirty="0"/>
          </a:p>
        </p:txBody>
      </p:sp>
      <p:sp>
        <p:nvSpPr>
          <p:cNvPr id="3" name="Content Placeholder 2"/>
          <p:cNvSpPr>
            <a:spLocks noGrp="1"/>
          </p:cNvSpPr>
          <p:nvPr>
            <p:ph idx="1"/>
          </p:nvPr>
        </p:nvSpPr>
        <p:spPr>
          <a:xfrm>
            <a:off x="510176" y="2588653"/>
            <a:ext cx="6019970" cy="4165634"/>
          </a:xfrm>
        </p:spPr>
        <p:txBody>
          <a:bodyPr>
            <a:noAutofit/>
          </a:bodyPr>
          <a:lstStyle/>
          <a:p>
            <a:r>
              <a:rPr lang="en-US" sz="3200" dirty="0" smtClean="0"/>
              <a:t>Use handwritten digits as training data</a:t>
            </a:r>
          </a:p>
          <a:p>
            <a:r>
              <a:rPr lang="en-US" sz="3200" dirty="0" smtClean="0"/>
              <a:t>Crop and compress image to 16x16 pixels</a:t>
            </a:r>
          </a:p>
          <a:p>
            <a:pPr lvl="1"/>
            <a:r>
              <a:rPr lang="en-US" sz="2800" dirty="0" smtClean="0"/>
              <a:t>Input uses 1-of-N encoding (-1 for White, 1 for Black)</a:t>
            </a:r>
          </a:p>
          <a:p>
            <a:r>
              <a:rPr lang="en-US" sz="3200" dirty="0" smtClean="0"/>
              <a:t>Output is vector of length 10 (for each digit)</a:t>
            </a:r>
          </a:p>
          <a:p>
            <a:endParaRPr lang="en-US" sz="3200" dirty="0"/>
          </a:p>
        </p:txBody>
      </p:sp>
      <p:pic>
        <p:nvPicPr>
          <p:cNvPr id="5" name="Picture 4"/>
          <p:cNvPicPr>
            <a:picLocks noChangeAspect="1"/>
          </p:cNvPicPr>
          <p:nvPr/>
        </p:nvPicPr>
        <p:blipFill rotWithShape="1">
          <a:blip r:embed="rId2"/>
          <a:srcRect l="80" t="11223" r="70622" b="46523"/>
          <a:stretch/>
        </p:blipFill>
        <p:spPr>
          <a:xfrm>
            <a:off x="7289441" y="2498501"/>
            <a:ext cx="4353059" cy="3529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3671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30" y="0"/>
            <a:ext cx="11600941" cy="1407369"/>
          </a:xfrm>
        </p:spPr>
        <p:txBody>
          <a:bodyPr/>
          <a:lstStyle/>
          <a:p>
            <a:r>
              <a:rPr lang="en-US" sz="6600" dirty="0" smtClean="0"/>
              <a:t>Data Collection</a:t>
            </a:r>
            <a:endParaRPr lang="en-US" sz="6600" dirty="0"/>
          </a:p>
        </p:txBody>
      </p:sp>
      <p:sp>
        <p:nvSpPr>
          <p:cNvPr id="3" name="Content Placeholder 2"/>
          <p:cNvSpPr>
            <a:spLocks noGrp="1"/>
          </p:cNvSpPr>
          <p:nvPr>
            <p:ph idx="1"/>
          </p:nvPr>
        </p:nvSpPr>
        <p:spPr>
          <a:xfrm>
            <a:off x="355630" y="2466985"/>
            <a:ext cx="4718646" cy="4165634"/>
          </a:xfrm>
        </p:spPr>
        <p:txBody>
          <a:bodyPr>
            <a:normAutofit/>
          </a:bodyPr>
          <a:lstStyle/>
          <a:p>
            <a:r>
              <a:rPr lang="en-US" sz="2400" dirty="0" smtClean="0"/>
              <a:t>Built application using </a:t>
            </a:r>
            <a:r>
              <a:rPr lang="en-US" sz="2400" dirty="0" err="1" smtClean="0"/>
              <a:t>PyGame</a:t>
            </a:r>
            <a:endParaRPr lang="en-US" sz="2400" dirty="0" smtClean="0"/>
          </a:p>
          <a:p>
            <a:pPr lvl="1"/>
            <a:r>
              <a:rPr lang="en-US" sz="2000" dirty="0" smtClean="0"/>
              <a:t>Mostly trained my handwriting</a:t>
            </a:r>
          </a:p>
          <a:p>
            <a:r>
              <a:rPr lang="en-US" sz="2400" dirty="0" smtClean="0"/>
              <a:t>Built cloud-based web application using Django</a:t>
            </a:r>
          </a:p>
          <a:p>
            <a:pPr lvl="1"/>
            <a:r>
              <a:rPr lang="en-US" sz="2000" dirty="0" smtClean="0"/>
              <a:t>Crowd-sourced training</a:t>
            </a:r>
          </a:p>
          <a:p>
            <a:r>
              <a:rPr lang="en-US" sz="2400" dirty="0" smtClean="0"/>
              <a:t>Integrated with neural network for forward and backwards propagation</a:t>
            </a:r>
          </a:p>
          <a:p>
            <a:endParaRPr lang="en-US" sz="2400" dirty="0"/>
          </a:p>
        </p:txBody>
      </p:sp>
      <p:pic>
        <p:nvPicPr>
          <p:cNvPr id="4" name="Picture 3"/>
          <p:cNvPicPr>
            <a:picLocks noChangeAspect="1"/>
          </p:cNvPicPr>
          <p:nvPr/>
        </p:nvPicPr>
        <p:blipFill rotWithShape="1">
          <a:blip r:embed="rId2"/>
          <a:srcRect l="-118" t="10695" r="41222" b="29269"/>
          <a:stretch/>
        </p:blipFill>
        <p:spPr>
          <a:xfrm>
            <a:off x="5589089" y="2466985"/>
            <a:ext cx="6027655" cy="3454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384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8" y="595314"/>
            <a:ext cx="10571998" cy="970450"/>
          </a:xfrm>
        </p:spPr>
        <p:txBody>
          <a:bodyPr/>
          <a:lstStyle/>
          <a:p>
            <a:r>
              <a:rPr lang="en-US" sz="8800" dirty="0" smtClean="0"/>
              <a:t>Testing</a:t>
            </a:r>
            <a:endParaRPr lang="en-US" sz="88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1399" y="2122790"/>
            <a:ext cx="5918228" cy="4460537"/>
          </a:xfrm>
        </p:spPr>
      </p:pic>
      <p:sp>
        <p:nvSpPr>
          <p:cNvPr id="11" name="Content Placeholder 10"/>
          <p:cNvSpPr>
            <a:spLocks noGrp="1"/>
          </p:cNvSpPr>
          <p:nvPr>
            <p:ph sz="half" idx="2"/>
          </p:nvPr>
        </p:nvSpPr>
        <p:spPr>
          <a:xfrm>
            <a:off x="314648" y="2562894"/>
            <a:ext cx="5194583" cy="3638764"/>
          </a:xfrm>
        </p:spPr>
        <p:txBody>
          <a:bodyPr>
            <a:noAutofit/>
          </a:bodyPr>
          <a:lstStyle/>
          <a:p>
            <a:r>
              <a:rPr lang="en-US" sz="3200" dirty="0" smtClean="0"/>
              <a:t>20% of data used for testing</a:t>
            </a:r>
            <a:r>
              <a:rPr lang="en-US" sz="3200" dirty="0"/>
              <a:t> </a:t>
            </a:r>
            <a:r>
              <a:rPr lang="en-US" sz="3200" dirty="0" smtClean="0"/>
              <a:t>/ 80% used for training</a:t>
            </a:r>
          </a:p>
          <a:p>
            <a:r>
              <a:rPr lang="en-US" sz="3200" dirty="0" smtClean="0"/>
              <a:t>Shows some signs of overfitting</a:t>
            </a:r>
          </a:p>
          <a:p>
            <a:r>
              <a:rPr lang="en-US" sz="3200" dirty="0" smtClean="0"/>
              <a:t>Overall accuracy of </a:t>
            </a:r>
            <a:r>
              <a:rPr lang="en-US" sz="3200" b="1" dirty="0"/>
              <a:t>8</a:t>
            </a:r>
            <a:r>
              <a:rPr lang="en-US" sz="3200" b="1" dirty="0" smtClean="0"/>
              <a:t>2.4% </a:t>
            </a:r>
            <a:r>
              <a:rPr lang="en-US" sz="3200" dirty="0" smtClean="0"/>
              <a:t>across 1560 trials</a:t>
            </a:r>
          </a:p>
        </p:txBody>
      </p:sp>
      <p:cxnSp>
        <p:nvCxnSpPr>
          <p:cNvPr id="6" name="Straight Connector 5"/>
          <p:cNvCxnSpPr/>
          <p:nvPr/>
        </p:nvCxnSpPr>
        <p:spPr>
          <a:xfrm>
            <a:off x="8371268" y="2562894"/>
            <a:ext cx="0" cy="3580327"/>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371268" y="3515932"/>
            <a:ext cx="798490" cy="30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56879" y="3146600"/>
            <a:ext cx="1584101" cy="646331"/>
          </a:xfrm>
          <a:prstGeom prst="rect">
            <a:avLst/>
          </a:prstGeom>
          <a:noFill/>
        </p:spPr>
        <p:txBody>
          <a:bodyPr wrap="square" rtlCol="0">
            <a:spAutoFit/>
          </a:bodyPr>
          <a:lstStyle/>
          <a:p>
            <a:r>
              <a:rPr lang="en-US" dirty="0" smtClean="0">
                <a:solidFill>
                  <a:schemeClr val="bg1"/>
                </a:solidFill>
              </a:rPr>
              <a:t>Overfitting begins</a:t>
            </a:r>
            <a:endParaRPr lang="en-US" dirty="0">
              <a:solidFill>
                <a:schemeClr val="bg1"/>
              </a:solidFill>
            </a:endParaRPr>
          </a:p>
        </p:txBody>
      </p:sp>
    </p:spTree>
    <p:extLst>
      <p:ext uri="{BB962C8B-B14F-4D97-AF65-F5344CB8AC3E}">
        <p14:creationId xmlns:p14="http://schemas.microsoft.com/office/powerpoint/2010/main" val="2852761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Accounting for Overfitting</a:t>
            </a:r>
            <a:endParaRPr lang="en-US" sz="6000"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83355" y="2363955"/>
                <a:ext cx="5904060" cy="4062603"/>
              </a:xfrm>
            </p:spPr>
            <p:txBody>
              <a:bodyPr>
                <a:noAutofit/>
              </a:bodyPr>
              <a:lstStyle/>
              <a:p>
                <a:r>
                  <a:rPr lang="en-US" sz="2400" dirty="0" smtClean="0"/>
                  <a:t>Early stoppage</a:t>
                </a:r>
              </a:p>
              <a:p>
                <a:pPr lvl="1"/>
                <a:r>
                  <a:rPr lang="en-US" sz="2000" dirty="0" smtClean="0"/>
                  <a:t>Stopped iterations at around 40, computed average for beginning of overfitting</a:t>
                </a:r>
              </a:p>
              <a:p>
                <a:r>
                  <a:rPr lang="en-US" sz="2400" dirty="0" smtClean="0"/>
                  <a:t>Need more data (sample size too small compared to number of inputs/outputs)</a:t>
                </a:r>
              </a:p>
              <a:p>
                <a:r>
                  <a:rPr lang="en-US" sz="2400" dirty="0" smtClean="0"/>
                  <a:t>Regularization constant</a:t>
                </a:r>
                <a:r>
                  <a:rPr lang="el-GR" sz="2400" dirty="0"/>
                  <a:t/>
                </a:r>
                <a:br>
                  <a:rPr lang="el-GR" sz="2400" dirty="0"/>
                </a:br>
                <a14:m>
                  <m:oMath xmlns:m="http://schemas.openxmlformats.org/officeDocument/2006/math">
                    <m:f>
                      <m:fPr>
                        <m:ctrlPr>
                          <a:rPr lang="el-GR" sz="2400" i="1" smtClean="0">
                            <a:latin typeface="Cambria Math" panose="02040503050406030204" pitchFamily="18" charset="0"/>
                          </a:rPr>
                        </m:ctrlPr>
                      </m:fPr>
                      <m:num>
                        <m:r>
                          <a:rPr lang="el-GR" sz="240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rPr>
                          <m:t>𝑛</m:t>
                        </m:r>
                      </m:den>
                    </m:f>
                    <m:nary>
                      <m:naryPr>
                        <m:chr m:val="∑"/>
                        <m:subHide m:val="on"/>
                        <m:supHide m:val="on"/>
                        <m:ctrlPr>
                          <a:rPr lang="el-GR" sz="2400" i="1" smtClean="0">
                            <a:latin typeface="Cambria Math" panose="02040503050406030204" pitchFamily="18" charset="0"/>
                          </a:rPr>
                        </m:ctrlPr>
                      </m:naryPr>
                      <m:sub/>
                      <m:sup/>
                      <m:e>
                        <m:sSup>
                          <m:sSupPr>
                            <m:ctrlPr>
                              <a:rPr lang="el-GR" sz="2400" i="1" smtClean="0">
                                <a:latin typeface="Cambria Math" panose="02040503050406030204" pitchFamily="18" charset="0"/>
                              </a:rPr>
                            </m:ctrlPr>
                          </m:sSupPr>
                          <m:e>
                            <m:sSub>
                              <m:sSubPr>
                                <m:ctrlPr>
                                  <a:rPr lang="el-GR"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𝑗</m:t>
                                </m:r>
                              </m:sub>
                            </m:sSub>
                          </m:e>
                          <m:sup>
                            <m:r>
                              <a:rPr lang="en-US" sz="2400" b="0" i="1" smtClean="0">
                                <a:latin typeface="Cambria Math" panose="02040503050406030204" pitchFamily="18" charset="0"/>
                              </a:rPr>
                              <m:t>2</m:t>
                            </m:r>
                          </m:sup>
                        </m:sSup>
                      </m:e>
                    </m:nary>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83355" y="2363955"/>
                <a:ext cx="5904060" cy="4062603"/>
              </a:xfrm>
              <a:blipFill rotWithShape="0">
                <a:blip r:embed="rId2"/>
                <a:stretch>
                  <a:fillRect/>
                </a:stretch>
              </a:blipFill>
            </p:spPr>
            <p:txBody>
              <a:bodyPr/>
              <a:lstStyle/>
              <a:p>
                <a:r>
                  <a:rPr lang="en-US">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3984194009"/>
              </p:ext>
            </p:extLst>
          </p:nvPr>
        </p:nvGraphicFramePr>
        <p:xfrm>
          <a:off x="6187415" y="2363955"/>
          <a:ext cx="5285999" cy="4062603"/>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flipV="1">
            <a:off x="7076049" y="3094892"/>
            <a:ext cx="3615397" cy="2166425"/>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3398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6759" y="-283335"/>
            <a:ext cx="11527961" cy="1764406"/>
          </a:xfrm>
        </p:spPr>
        <p:txBody>
          <a:bodyPr/>
          <a:lstStyle/>
          <a:p>
            <a:r>
              <a:rPr lang="en-US" sz="4800" dirty="0" smtClean="0"/>
              <a:t>Sample Size versus Percent Accuracy</a:t>
            </a:r>
            <a:endParaRPr lang="en-US" sz="4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0740" y="2170771"/>
            <a:ext cx="5641913" cy="4252280"/>
          </a:xfrm>
        </p:spPr>
      </p:pic>
      <p:sp>
        <p:nvSpPr>
          <p:cNvPr id="7" name="Content Placeholder 6"/>
          <p:cNvSpPr>
            <a:spLocks noGrp="1"/>
          </p:cNvSpPr>
          <p:nvPr>
            <p:ph sz="half" idx="2"/>
          </p:nvPr>
        </p:nvSpPr>
        <p:spPr>
          <a:xfrm>
            <a:off x="507832" y="2415470"/>
            <a:ext cx="5194583" cy="3638764"/>
          </a:xfrm>
        </p:spPr>
        <p:txBody>
          <a:bodyPr>
            <a:normAutofit/>
          </a:bodyPr>
          <a:lstStyle/>
          <a:p>
            <a:r>
              <a:rPr lang="en-US" sz="2800" dirty="0" smtClean="0"/>
              <a:t>% Accuracy vs Training Sample Size</a:t>
            </a:r>
          </a:p>
          <a:p>
            <a:r>
              <a:rPr lang="en-US" sz="2800" dirty="0" smtClean="0"/>
              <a:t>Shows logarithmic growth</a:t>
            </a:r>
          </a:p>
          <a:p>
            <a:r>
              <a:rPr lang="en-US" sz="2800" dirty="0" smtClean="0"/>
              <a:t>Shows that an increase of sample size will increase accuracy (overcome overfitting)</a:t>
            </a:r>
            <a:endParaRPr lang="en-US" sz="2800" dirty="0"/>
          </a:p>
        </p:txBody>
      </p:sp>
    </p:spTree>
    <p:extLst>
      <p:ext uri="{BB962C8B-B14F-4D97-AF65-F5344CB8AC3E}">
        <p14:creationId xmlns:p14="http://schemas.microsoft.com/office/powerpoint/2010/main" val="698684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485" y="540914"/>
            <a:ext cx="10571998" cy="1172939"/>
          </a:xfrm>
        </p:spPr>
        <p:txBody>
          <a:bodyPr/>
          <a:lstStyle/>
          <a:p>
            <a:r>
              <a:rPr lang="en-US" sz="4800" dirty="0" smtClean="0"/>
              <a:t>Diagnosis of Fine Needle Aspirates of Breast Tumors</a:t>
            </a:r>
            <a:endParaRPr lang="en-US" sz="4800" dirty="0"/>
          </a:p>
        </p:txBody>
      </p:sp>
      <p:sp>
        <p:nvSpPr>
          <p:cNvPr id="3" name="Content Placeholder 2"/>
          <p:cNvSpPr>
            <a:spLocks noGrp="1"/>
          </p:cNvSpPr>
          <p:nvPr>
            <p:ph idx="1"/>
          </p:nvPr>
        </p:nvSpPr>
        <p:spPr>
          <a:xfrm>
            <a:off x="226285" y="2279561"/>
            <a:ext cx="6264668" cy="4353059"/>
          </a:xfrm>
        </p:spPr>
        <p:txBody>
          <a:bodyPr>
            <a:noAutofit/>
          </a:bodyPr>
          <a:lstStyle/>
          <a:p>
            <a:r>
              <a:rPr lang="en-US" sz="2800" dirty="0" smtClean="0"/>
              <a:t>Input data from Breast biopsies from UCI Machine Learning Database</a:t>
            </a:r>
          </a:p>
          <a:p>
            <a:r>
              <a:rPr lang="en-US" sz="2800" dirty="0" smtClean="0"/>
              <a:t>Data consists of many attributes of biopsies (radius, texture, perimeter, smoothness, </a:t>
            </a:r>
            <a:r>
              <a:rPr lang="en-US" sz="2800" dirty="0" err="1" smtClean="0"/>
              <a:t>etc</a:t>
            </a:r>
            <a:r>
              <a:rPr lang="en-US" sz="2800" dirty="0" smtClean="0"/>
              <a:t>)</a:t>
            </a:r>
          </a:p>
          <a:p>
            <a:r>
              <a:rPr lang="en-US" sz="2800" dirty="0" smtClean="0"/>
              <a:t>Single Output (Benign vs Malignant)</a:t>
            </a:r>
          </a:p>
          <a:p>
            <a:endParaRPr lang="en-US" sz="2800" dirty="0" smtClean="0"/>
          </a:p>
        </p:txBody>
      </p:sp>
      <p:pic>
        <p:nvPicPr>
          <p:cNvPr id="1026" name="Picture 2" descr="https://lh5.googleusercontent.com/OpQSE0LmsWmYTahY3XAwb0RTPUluMhwT_FEbKhF7OU27iVxHk6on9VTruCW2loeks6HICe3Chjg4zXZxp9ko0rQhC3X_QeThTZFyaQc87RTZaGzoc7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800" y="2647290"/>
            <a:ext cx="4841428" cy="317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69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37340"/>
            <a:ext cx="10571998" cy="970450"/>
          </a:xfrm>
        </p:spPr>
        <p:txBody>
          <a:bodyPr/>
          <a:lstStyle/>
          <a:p>
            <a:r>
              <a:rPr lang="en-US" sz="8000" dirty="0" smtClean="0"/>
              <a:t>Testing</a:t>
            </a:r>
            <a:endParaRPr lang="en-US" sz="80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5999" y="2274015"/>
            <a:ext cx="5574593" cy="4201541"/>
          </a:xfrm>
        </p:spPr>
      </p:pic>
      <p:sp>
        <p:nvSpPr>
          <p:cNvPr id="5" name="Content Placeholder 4"/>
          <p:cNvSpPr>
            <a:spLocks noGrp="1"/>
          </p:cNvSpPr>
          <p:nvPr>
            <p:ph sz="half" idx="2"/>
          </p:nvPr>
        </p:nvSpPr>
        <p:spPr>
          <a:xfrm>
            <a:off x="379043" y="3219236"/>
            <a:ext cx="5194583" cy="3638764"/>
          </a:xfrm>
        </p:spPr>
        <p:txBody>
          <a:bodyPr>
            <a:noAutofit/>
          </a:bodyPr>
          <a:lstStyle/>
          <a:p>
            <a:r>
              <a:rPr lang="en-US" sz="3200" dirty="0" smtClean="0"/>
              <a:t>30</a:t>
            </a:r>
            <a:r>
              <a:rPr lang="en-US" sz="3200" dirty="0"/>
              <a:t>% of data used for testing / </a:t>
            </a:r>
            <a:r>
              <a:rPr lang="en-US" sz="3200" dirty="0" smtClean="0"/>
              <a:t>70</a:t>
            </a:r>
            <a:r>
              <a:rPr lang="en-US" sz="3200" dirty="0"/>
              <a:t>% used for </a:t>
            </a:r>
            <a:r>
              <a:rPr lang="en-US" sz="3200" dirty="0" smtClean="0"/>
              <a:t>training</a:t>
            </a:r>
          </a:p>
          <a:p>
            <a:r>
              <a:rPr lang="en-US" sz="3200" dirty="0" smtClean="0"/>
              <a:t>Ample amount of data (no signs of overfitting)</a:t>
            </a:r>
          </a:p>
          <a:p>
            <a:r>
              <a:rPr lang="en-US" sz="3200" dirty="0" smtClean="0"/>
              <a:t>Overall accuracy of </a:t>
            </a:r>
            <a:r>
              <a:rPr lang="en-US" sz="3200" b="1" dirty="0" smtClean="0"/>
              <a:t>97% </a:t>
            </a:r>
            <a:r>
              <a:rPr lang="en-US" sz="3200" dirty="0" smtClean="0"/>
              <a:t>across 715 trials</a:t>
            </a:r>
          </a:p>
          <a:p>
            <a:endParaRPr lang="en-US" sz="3200" dirty="0"/>
          </a:p>
          <a:p>
            <a:endParaRPr lang="en-US" sz="3200" dirty="0"/>
          </a:p>
        </p:txBody>
      </p:sp>
    </p:spTree>
    <p:extLst>
      <p:ext uri="{BB962C8B-B14F-4D97-AF65-F5344CB8AC3E}">
        <p14:creationId xmlns:p14="http://schemas.microsoft.com/office/powerpoint/2010/main" val="1373803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86" y="498704"/>
            <a:ext cx="10571998" cy="970450"/>
          </a:xfrm>
        </p:spPr>
        <p:txBody>
          <a:bodyPr/>
          <a:lstStyle/>
          <a:p>
            <a:r>
              <a:rPr lang="en-US" sz="8000" dirty="0" smtClean="0"/>
              <a:t>Conclusion</a:t>
            </a:r>
            <a:endParaRPr lang="en-US" sz="8000" dirty="0"/>
          </a:p>
        </p:txBody>
      </p:sp>
      <p:sp>
        <p:nvSpPr>
          <p:cNvPr id="3" name="Text Placeholder 2"/>
          <p:cNvSpPr>
            <a:spLocks noGrp="1"/>
          </p:cNvSpPr>
          <p:nvPr>
            <p:ph type="body" idx="1"/>
          </p:nvPr>
        </p:nvSpPr>
        <p:spPr>
          <a:xfrm>
            <a:off x="168260" y="2435594"/>
            <a:ext cx="5189857" cy="576262"/>
          </a:xfrm>
        </p:spPr>
        <p:txBody>
          <a:bodyPr/>
          <a:lstStyle/>
          <a:p>
            <a:r>
              <a:rPr lang="en-US" sz="4000" b="1" dirty="0" smtClean="0">
                <a:effectLst>
                  <a:glow rad="228600">
                    <a:srgbClr val="92D050">
                      <a:alpha val="40000"/>
                    </a:srgbClr>
                  </a:glow>
                </a:effectLst>
              </a:rPr>
              <a:t>Successes</a:t>
            </a:r>
            <a:endParaRPr lang="en-US" sz="4000" b="1" dirty="0">
              <a:effectLst>
                <a:glow rad="228600">
                  <a:srgbClr val="92D050">
                    <a:alpha val="40000"/>
                  </a:srgbClr>
                </a:glow>
              </a:effectLst>
            </a:endParaRPr>
          </a:p>
        </p:txBody>
      </p:sp>
      <p:sp>
        <p:nvSpPr>
          <p:cNvPr id="4" name="Content Placeholder 3"/>
          <p:cNvSpPr>
            <a:spLocks noGrp="1"/>
          </p:cNvSpPr>
          <p:nvPr>
            <p:ph sz="half" idx="2"/>
          </p:nvPr>
        </p:nvSpPr>
        <p:spPr>
          <a:xfrm>
            <a:off x="814729" y="3137504"/>
            <a:ext cx="5189856" cy="3109913"/>
          </a:xfrm>
        </p:spPr>
        <p:txBody>
          <a:bodyPr>
            <a:normAutofit fontScale="92500" lnSpcReduction="10000"/>
          </a:bodyPr>
          <a:lstStyle/>
          <a:p>
            <a:r>
              <a:rPr lang="en-US" sz="3200" dirty="0" smtClean="0"/>
              <a:t>High % accuracy for both sets</a:t>
            </a:r>
          </a:p>
          <a:p>
            <a:r>
              <a:rPr lang="en-US" sz="3200" dirty="0" smtClean="0"/>
              <a:t>Efficient gradient descent</a:t>
            </a:r>
          </a:p>
          <a:p>
            <a:r>
              <a:rPr lang="en-US" sz="3200" dirty="0" smtClean="0"/>
              <a:t>Neural network is extensible</a:t>
            </a:r>
          </a:p>
          <a:p>
            <a:endParaRPr lang="en-US" sz="3200" dirty="0"/>
          </a:p>
        </p:txBody>
      </p:sp>
      <p:sp>
        <p:nvSpPr>
          <p:cNvPr id="5" name="Text Placeholder 4"/>
          <p:cNvSpPr>
            <a:spLocks noGrp="1"/>
          </p:cNvSpPr>
          <p:nvPr>
            <p:ph type="body" sz="quarter" idx="3"/>
          </p:nvPr>
        </p:nvSpPr>
        <p:spPr>
          <a:xfrm>
            <a:off x="6187415" y="2435594"/>
            <a:ext cx="5194583" cy="576262"/>
          </a:xfrm>
        </p:spPr>
        <p:txBody>
          <a:bodyPr/>
          <a:lstStyle/>
          <a:p>
            <a:r>
              <a:rPr lang="en-US" sz="4000" b="1" dirty="0" smtClean="0">
                <a:effectLst>
                  <a:glow rad="228600">
                    <a:schemeClr val="accent6">
                      <a:satMod val="175000"/>
                      <a:alpha val="40000"/>
                    </a:schemeClr>
                  </a:glow>
                </a:effectLst>
              </a:rPr>
              <a:t>Future Implications</a:t>
            </a:r>
            <a:endParaRPr lang="en-US" sz="4000" b="1" dirty="0">
              <a:effectLst>
                <a:glow rad="228600">
                  <a:schemeClr val="accent6">
                    <a:satMod val="175000"/>
                    <a:alpha val="40000"/>
                  </a:schemeClr>
                </a:glow>
              </a:effectLst>
            </a:endParaRPr>
          </a:p>
        </p:txBody>
      </p:sp>
      <p:sp>
        <p:nvSpPr>
          <p:cNvPr id="6" name="Content Placeholder 5"/>
          <p:cNvSpPr>
            <a:spLocks noGrp="1"/>
          </p:cNvSpPr>
          <p:nvPr>
            <p:ph sz="quarter" idx="4"/>
          </p:nvPr>
        </p:nvSpPr>
        <p:spPr>
          <a:xfrm>
            <a:off x="6187414" y="3102009"/>
            <a:ext cx="5194583" cy="3109913"/>
          </a:xfrm>
        </p:spPr>
        <p:txBody>
          <a:bodyPr>
            <a:noAutofit/>
          </a:bodyPr>
          <a:lstStyle/>
          <a:p>
            <a:r>
              <a:rPr lang="en-US" sz="2800" dirty="0" smtClean="0"/>
              <a:t>More training data (esp. for ODR)</a:t>
            </a:r>
          </a:p>
          <a:p>
            <a:r>
              <a:rPr lang="en-US" sz="2800" dirty="0" smtClean="0"/>
              <a:t>Bootstrap aggregation of data set (esp. for ODR)</a:t>
            </a:r>
          </a:p>
          <a:p>
            <a:r>
              <a:rPr lang="en-US" sz="2800" dirty="0" smtClean="0"/>
              <a:t>Investigation into more convoluted/deep neural networks</a:t>
            </a:r>
          </a:p>
          <a:p>
            <a:endParaRPr lang="en-US" sz="2800" dirty="0"/>
          </a:p>
        </p:txBody>
      </p:sp>
    </p:spTree>
    <p:extLst>
      <p:ext uri="{BB962C8B-B14F-4D97-AF65-F5344CB8AC3E}">
        <p14:creationId xmlns:p14="http://schemas.microsoft.com/office/powerpoint/2010/main" val="2428137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Bibliography</a:t>
            </a:r>
            <a:endParaRPr lang="en-US" sz="7200" dirty="0"/>
          </a:p>
        </p:txBody>
      </p:sp>
      <p:sp>
        <p:nvSpPr>
          <p:cNvPr id="3" name="Content Placeholder 2"/>
          <p:cNvSpPr>
            <a:spLocks noGrp="1"/>
          </p:cNvSpPr>
          <p:nvPr>
            <p:ph idx="1"/>
          </p:nvPr>
        </p:nvSpPr>
        <p:spPr>
          <a:xfrm>
            <a:off x="561135" y="2363955"/>
            <a:ext cx="10554574" cy="4320181"/>
          </a:xfrm>
        </p:spPr>
        <p:txBody>
          <a:bodyPr>
            <a:normAutofit/>
          </a:bodyPr>
          <a:lstStyle/>
          <a:p>
            <a:r>
              <a:rPr lang="en-US" dirty="0" err="1"/>
              <a:t>Lichman</a:t>
            </a:r>
            <a:r>
              <a:rPr lang="en-US" dirty="0"/>
              <a:t>, M. (2013). UCI Machine Learning Repository [http://archive.ics.uci.edu/ml]. Irvine, CA: University of California, School of Information and Computer Science.</a:t>
            </a:r>
            <a:endParaRPr lang="en-US" dirty="0" smtClean="0"/>
          </a:p>
          <a:p>
            <a:r>
              <a:rPr lang="en-US" dirty="0" err="1" smtClean="0"/>
              <a:t>Cernazanu-Glavan</a:t>
            </a:r>
            <a:r>
              <a:rPr lang="en-US" dirty="0"/>
              <a:t>, Cosmin, and Stefan </a:t>
            </a:r>
            <a:r>
              <a:rPr lang="en-US" dirty="0" err="1"/>
              <a:t>Holban</a:t>
            </a:r>
            <a:r>
              <a:rPr lang="en-US" dirty="0"/>
              <a:t>. </a:t>
            </a:r>
            <a:r>
              <a:rPr lang="en-US" i="1" dirty="0"/>
              <a:t>Segmentation of bone structure in X-ray images using convolutional neural network</a:t>
            </a:r>
            <a:r>
              <a:rPr lang="en-US" dirty="0"/>
              <a:t>. </a:t>
            </a:r>
            <a:r>
              <a:rPr lang="en-US" dirty="0" err="1"/>
              <a:t>Timosoara</a:t>
            </a:r>
            <a:r>
              <a:rPr lang="en-US" dirty="0"/>
              <a:t>: </a:t>
            </a:r>
            <a:r>
              <a:rPr lang="en-US" dirty="0" err="1"/>
              <a:t>Politehnica</a:t>
            </a:r>
            <a:r>
              <a:rPr lang="en-US" dirty="0"/>
              <a:t> University of Timisoara, </a:t>
            </a:r>
            <a:r>
              <a:rPr lang="en-US" dirty="0" err="1"/>
              <a:t>n.d.</a:t>
            </a:r>
            <a:r>
              <a:rPr lang="en-US" dirty="0"/>
              <a:t> Digital file.</a:t>
            </a:r>
          </a:p>
          <a:p>
            <a:r>
              <a:rPr lang="en-US" dirty="0"/>
              <a:t>Hagan, Martin T. </a:t>
            </a:r>
            <a:r>
              <a:rPr lang="en-US" i="1" dirty="0"/>
              <a:t>Neural Network Design</a:t>
            </a:r>
            <a:r>
              <a:rPr lang="en-US" dirty="0"/>
              <a:t>. </a:t>
            </a:r>
            <a:r>
              <a:rPr lang="en-US" dirty="0" err="1"/>
              <a:t>N.p</a:t>
            </a:r>
            <a:r>
              <a:rPr lang="en-US" dirty="0"/>
              <a:t>.: Oklahoma State, </a:t>
            </a:r>
            <a:r>
              <a:rPr lang="en-US" dirty="0" err="1"/>
              <a:t>n.d.</a:t>
            </a:r>
            <a:r>
              <a:rPr lang="en-US" dirty="0"/>
              <a:t> Print.</a:t>
            </a:r>
          </a:p>
          <a:p>
            <a:r>
              <a:rPr lang="en-US" dirty="0" err="1"/>
              <a:t>Jenker</a:t>
            </a:r>
            <a:r>
              <a:rPr lang="en-US" dirty="0"/>
              <a:t>, Andrej. “Introduction to Artificial Neural Networks.” </a:t>
            </a:r>
            <a:r>
              <a:rPr lang="en-US" i="1" dirty="0"/>
              <a:t>Artificial Neural Networks - Methodological Advances and Biomedical Applications</a:t>
            </a:r>
            <a:r>
              <a:rPr lang="en-US" dirty="0"/>
              <a:t>. Ed. Kenji Suzuki. </a:t>
            </a:r>
            <a:r>
              <a:rPr lang="en-US" dirty="0" err="1"/>
              <a:t>N.p</a:t>
            </a:r>
            <a:r>
              <a:rPr lang="en-US" dirty="0"/>
              <a:t>.: </a:t>
            </a:r>
            <a:r>
              <a:rPr lang="en-US" dirty="0" err="1"/>
              <a:t>InTech</a:t>
            </a:r>
            <a:r>
              <a:rPr lang="en-US" dirty="0"/>
              <a:t>, 2011. N. </a:t>
            </a:r>
            <a:r>
              <a:rPr lang="en-US" dirty="0" err="1"/>
              <a:t>pag</a:t>
            </a:r>
            <a:r>
              <a:rPr lang="en-US" dirty="0"/>
              <a:t>. Digital file.</a:t>
            </a:r>
          </a:p>
          <a:p>
            <a:r>
              <a:rPr lang="en-US" dirty="0"/>
              <a:t>Rojas, Raul. </a:t>
            </a:r>
            <a:r>
              <a:rPr lang="en-US" i="1" dirty="0"/>
              <a:t>Neural Networks: A Systematic Introduction</a:t>
            </a:r>
            <a:r>
              <a:rPr lang="en-US" dirty="0"/>
              <a:t>. Berlin: Springer, 1996. Digital file.</a:t>
            </a:r>
          </a:p>
          <a:p>
            <a:r>
              <a:rPr lang="en-US" dirty="0"/>
              <a:t>Zhang, Q. J. </a:t>
            </a:r>
            <a:r>
              <a:rPr lang="en-US" i="1" dirty="0"/>
              <a:t>Neural Network Structures for RF and Microwave Applications</a:t>
            </a:r>
            <a:r>
              <a:rPr lang="en-US" dirty="0"/>
              <a:t>. Orlando: IEEE AP-S Antennas and Propagation Int. </a:t>
            </a:r>
            <a:r>
              <a:rPr lang="en-US" dirty="0" err="1"/>
              <a:t>Symp</a:t>
            </a:r>
            <a:r>
              <a:rPr lang="en-US" dirty="0"/>
              <a:t>., 1999. Digital file.</a:t>
            </a:r>
          </a:p>
          <a:p>
            <a:pPr marL="0" indent="0">
              <a:buNone/>
            </a:pPr>
            <a:endParaRPr lang="en-US" dirty="0"/>
          </a:p>
        </p:txBody>
      </p:sp>
    </p:spTree>
    <p:extLst>
      <p:ext uri="{BB962C8B-B14F-4D97-AF65-F5344CB8AC3E}">
        <p14:creationId xmlns:p14="http://schemas.microsoft.com/office/powerpoint/2010/main" val="1605057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217327"/>
            <a:ext cx="10572000" cy="2971051"/>
          </a:xfrm>
        </p:spPr>
        <p:txBody>
          <a:bodyPr/>
          <a:lstStyle/>
          <a:p>
            <a:r>
              <a:rPr lang="en-US" sz="4800" dirty="0" smtClean="0"/>
              <a:t>Supervised Image Classification Using an Artificial Neural Network for Optical Digit Recognition and Diagnosis of Fine Needle Aspirates of Breast Cancer</a:t>
            </a:r>
            <a:endParaRPr lang="en-US" sz="4800" dirty="0"/>
          </a:p>
        </p:txBody>
      </p:sp>
      <p:sp>
        <p:nvSpPr>
          <p:cNvPr id="3" name="Subtitle 2"/>
          <p:cNvSpPr>
            <a:spLocks noGrp="1"/>
          </p:cNvSpPr>
          <p:nvPr>
            <p:ph type="subTitle" idx="1"/>
          </p:nvPr>
        </p:nvSpPr>
        <p:spPr/>
        <p:txBody>
          <a:bodyPr>
            <a:noAutofit/>
          </a:bodyPr>
          <a:lstStyle/>
          <a:p>
            <a:r>
              <a:rPr lang="en-US" sz="5400" dirty="0" smtClean="0"/>
              <a:t>Somil Govani</a:t>
            </a:r>
            <a:endParaRPr lang="en-US" sz="5400" dirty="0"/>
          </a:p>
        </p:txBody>
      </p:sp>
    </p:spTree>
    <p:extLst>
      <p:ext uri="{BB962C8B-B14F-4D97-AF65-F5344CB8AC3E}">
        <p14:creationId xmlns:p14="http://schemas.microsoft.com/office/powerpoint/2010/main" val="14982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42" y="357035"/>
            <a:ext cx="12017358" cy="1046761"/>
          </a:xfrm>
        </p:spPr>
        <p:txBody>
          <a:bodyPr/>
          <a:lstStyle/>
          <a:p>
            <a:r>
              <a:rPr lang="en-US" sz="6000" dirty="0" smtClean="0"/>
              <a:t>Artificial Neural Networks (ANN)</a:t>
            </a:r>
            <a:endParaRPr lang="en-US" sz="6000" dirty="0"/>
          </a:p>
        </p:txBody>
      </p:sp>
      <p:sp>
        <p:nvSpPr>
          <p:cNvPr id="3" name="Content Placeholder 2"/>
          <p:cNvSpPr>
            <a:spLocks noGrp="1"/>
          </p:cNvSpPr>
          <p:nvPr>
            <p:ph idx="1"/>
          </p:nvPr>
        </p:nvSpPr>
        <p:spPr>
          <a:xfrm>
            <a:off x="369413" y="2871806"/>
            <a:ext cx="5813908" cy="4371696"/>
          </a:xfrm>
        </p:spPr>
        <p:txBody>
          <a:bodyPr>
            <a:normAutofit/>
          </a:bodyPr>
          <a:lstStyle/>
          <a:p>
            <a:r>
              <a:rPr lang="en-US" sz="3600" dirty="0" smtClean="0"/>
              <a:t>Machine Learning model loosely inspired by biological structure of brain</a:t>
            </a:r>
          </a:p>
          <a:p>
            <a:r>
              <a:rPr lang="en-US" sz="3600" dirty="0" smtClean="0"/>
              <a:t>Takes inputs, transforms and weights, gives outputs</a:t>
            </a:r>
          </a:p>
          <a:p>
            <a:endParaRPr lang="en-US" sz="3600" dirty="0" smtClean="0"/>
          </a:p>
          <a:p>
            <a:endParaRPr lang="en-US" sz="3600" dirty="0"/>
          </a:p>
        </p:txBody>
      </p:sp>
      <p:pic>
        <p:nvPicPr>
          <p:cNvPr id="2052" name="Picture 4" descr="http://lauraskelton.github.io/images/posts/4neuralnet_digits.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210590" y="2086557"/>
            <a:ext cx="5550001" cy="461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80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Training &amp; Learning Model</a:t>
            </a:r>
            <a:endParaRPr lang="en-US" sz="6000" dirty="0"/>
          </a:p>
        </p:txBody>
      </p:sp>
      <p:sp>
        <p:nvSpPr>
          <p:cNvPr id="3" name="Content Placeholder 2"/>
          <p:cNvSpPr>
            <a:spLocks noGrp="1"/>
          </p:cNvSpPr>
          <p:nvPr>
            <p:ph idx="1"/>
          </p:nvPr>
        </p:nvSpPr>
        <p:spPr>
          <a:xfrm>
            <a:off x="395493" y="2610040"/>
            <a:ext cx="10554574" cy="3636511"/>
          </a:xfrm>
        </p:spPr>
        <p:txBody>
          <a:bodyPr>
            <a:normAutofit/>
          </a:bodyPr>
          <a:lstStyle/>
          <a:p>
            <a:r>
              <a:rPr lang="en-US" sz="4400" dirty="0" smtClean="0"/>
              <a:t>Training algorithm uses supervised data to set weights</a:t>
            </a:r>
          </a:p>
          <a:p>
            <a:r>
              <a:rPr lang="en-US" sz="4400" dirty="0" smtClean="0"/>
              <a:t>Constructs an approximate multivariate function</a:t>
            </a:r>
          </a:p>
          <a:p>
            <a:endParaRPr lang="en-US" sz="4400" dirty="0"/>
          </a:p>
        </p:txBody>
      </p:sp>
    </p:spTree>
    <p:extLst>
      <p:ext uri="{BB962C8B-B14F-4D97-AF65-F5344CB8AC3E}">
        <p14:creationId xmlns:p14="http://schemas.microsoft.com/office/powerpoint/2010/main" val="3190625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Practical Applications</a:t>
            </a:r>
            <a:endParaRPr lang="en-US" sz="6600" dirty="0"/>
          </a:p>
        </p:txBody>
      </p:sp>
      <p:sp>
        <p:nvSpPr>
          <p:cNvPr id="3" name="Content Placeholder 2"/>
          <p:cNvSpPr>
            <a:spLocks noGrp="1"/>
          </p:cNvSpPr>
          <p:nvPr>
            <p:ph idx="1"/>
          </p:nvPr>
        </p:nvSpPr>
        <p:spPr>
          <a:xfrm>
            <a:off x="593628" y="2489573"/>
            <a:ext cx="10554574" cy="4117289"/>
          </a:xfrm>
        </p:spPr>
        <p:txBody>
          <a:bodyPr>
            <a:normAutofit/>
          </a:bodyPr>
          <a:lstStyle/>
          <a:p>
            <a:r>
              <a:rPr lang="en-US" sz="3200" dirty="0" smtClean="0"/>
              <a:t>Optical Character Recognition (OCR)</a:t>
            </a:r>
          </a:p>
          <a:p>
            <a:r>
              <a:rPr lang="en-US" sz="3200" dirty="0" smtClean="0"/>
              <a:t>Stock Market Prediction Analysis</a:t>
            </a:r>
          </a:p>
          <a:p>
            <a:r>
              <a:rPr lang="en-US" sz="3200" dirty="0" smtClean="0"/>
              <a:t>Travelling Salesman Problem (TSP)</a:t>
            </a:r>
          </a:p>
          <a:p>
            <a:r>
              <a:rPr lang="en-US" sz="3200" dirty="0"/>
              <a:t>Other multivariate fuzzy </a:t>
            </a:r>
            <a:r>
              <a:rPr lang="en-US" sz="3200" dirty="0" smtClean="0"/>
              <a:t>predictions</a:t>
            </a:r>
          </a:p>
          <a:p>
            <a:r>
              <a:rPr lang="en-US" sz="3200" dirty="0" smtClean="0"/>
              <a:t>Image </a:t>
            </a:r>
            <a:r>
              <a:rPr lang="en-US" sz="3200" smtClean="0"/>
              <a:t>Classification (Digits, </a:t>
            </a:r>
            <a:r>
              <a:rPr lang="en-US" sz="3200" dirty="0" smtClean="0"/>
              <a:t>Medical Images, etc.)</a:t>
            </a:r>
          </a:p>
          <a:p>
            <a:endParaRPr lang="en-US" dirty="0"/>
          </a:p>
        </p:txBody>
      </p:sp>
    </p:spTree>
    <p:extLst>
      <p:ext uri="{BB962C8B-B14F-4D97-AF65-F5344CB8AC3E}">
        <p14:creationId xmlns:p14="http://schemas.microsoft.com/office/powerpoint/2010/main" val="3629693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8712" y="573797"/>
            <a:ext cx="10571998" cy="970450"/>
          </a:xfrm>
        </p:spPr>
        <p:txBody>
          <a:bodyPr/>
          <a:lstStyle/>
          <a:p>
            <a:r>
              <a:rPr lang="en-US" sz="8800" dirty="0" smtClean="0"/>
              <a:t>Goal</a:t>
            </a:r>
            <a:endParaRPr lang="en-US" sz="8800" dirty="0"/>
          </a:p>
        </p:txBody>
      </p:sp>
      <p:sp>
        <p:nvSpPr>
          <p:cNvPr id="7" name="Content Placeholder 6"/>
          <p:cNvSpPr>
            <a:spLocks noGrp="1"/>
          </p:cNvSpPr>
          <p:nvPr>
            <p:ph idx="1"/>
          </p:nvPr>
        </p:nvSpPr>
        <p:spPr>
          <a:xfrm>
            <a:off x="523291" y="2362964"/>
            <a:ext cx="10554574" cy="3636511"/>
          </a:xfrm>
        </p:spPr>
        <p:txBody>
          <a:bodyPr>
            <a:normAutofit/>
          </a:bodyPr>
          <a:lstStyle/>
          <a:p>
            <a:pPr marL="0" indent="0">
              <a:buNone/>
            </a:pPr>
            <a:r>
              <a:rPr lang="en-US" sz="3600" dirty="0" smtClean="0"/>
              <a:t>To develop a general-purpose, extensible artificial neural network for the supervised analysis and classification of images. To apply this ANN for Optical Digit Classification and categorical diagnosis of fine needle aspirates of breast cancer tumors. </a:t>
            </a:r>
            <a:endParaRPr lang="en-US" sz="3600" dirty="0"/>
          </a:p>
        </p:txBody>
      </p:sp>
    </p:spTree>
    <p:extLst>
      <p:ext uri="{BB962C8B-B14F-4D97-AF65-F5344CB8AC3E}">
        <p14:creationId xmlns:p14="http://schemas.microsoft.com/office/powerpoint/2010/main" val="4241151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8000" y="2532186"/>
            <a:ext cx="1097280" cy="1097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x</a:t>
            </a:r>
          </a:p>
        </p:txBody>
      </p:sp>
      <p:sp>
        <p:nvSpPr>
          <p:cNvPr id="7" name="Oval 6"/>
          <p:cNvSpPr/>
          <p:nvPr/>
        </p:nvSpPr>
        <p:spPr>
          <a:xfrm>
            <a:off x="3048000" y="3931176"/>
            <a:ext cx="1097280" cy="1097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x</a:t>
            </a:r>
          </a:p>
        </p:txBody>
      </p:sp>
      <p:sp>
        <p:nvSpPr>
          <p:cNvPr id="8" name="Oval 7"/>
          <p:cNvSpPr/>
          <p:nvPr/>
        </p:nvSpPr>
        <p:spPr>
          <a:xfrm>
            <a:off x="3048000" y="5370880"/>
            <a:ext cx="1097280" cy="1097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x</a:t>
            </a:r>
          </a:p>
        </p:txBody>
      </p:sp>
      <p:sp>
        <p:nvSpPr>
          <p:cNvPr id="10" name="Oval 9"/>
          <p:cNvSpPr/>
          <p:nvPr/>
        </p:nvSpPr>
        <p:spPr>
          <a:xfrm>
            <a:off x="5467643" y="3205091"/>
            <a:ext cx="1097280" cy="109728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467643" y="4822240"/>
            <a:ext cx="1097280" cy="109728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772400" y="2386393"/>
            <a:ext cx="1097280" cy="1097280"/>
          </a:xfrm>
          <a:prstGeom prst="ellipse">
            <a:avLst/>
          </a:prstGeom>
          <a:solidFill>
            <a:schemeClr val="accent5"/>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y</a:t>
            </a:r>
            <a:endParaRPr lang="en-US" sz="3600" dirty="0"/>
          </a:p>
        </p:txBody>
      </p:sp>
      <p:sp>
        <p:nvSpPr>
          <p:cNvPr id="13" name="Oval 12"/>
          <p:cNvSpPr/>
          <p:nvPr/>
        </p:nvSpPr>
        <p:spPr>
          <a:xfrm>
            <a:off x="7772400" y="4031354"/>
            <a:ext cx="1097280" cy="1097280"/>
          </a:xfrm>
          <a:prstGeom prst="ellipse">
            <a:avLst/>
          </a:prstGeom>
          <a:solidFill>
            <a:schemeClr val="accent5"/>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y</a:t>
            </a:r>
          </a:p>
        </p:txBody>
      </p:sp>
      <p:sp>
        <p:nvSpPr>
          <p:cNvPr id="14" name="Oval 13"/>
          <p:cNvSpPr/>
          <p:nvPr/>
        </p:nvSpPr>
        <p:spPr>
          <a:xfrm>
            <a:off x="7772400" y="5584876"/>
            <a:ext cx="1097280" cy="1097280"/>
          </a:xfrm>
          <a:prstGeom prst="ellipse">
            <a:avLst/>
          </a:prstGeom>
          <a:solidFill>
            <a:schemeClr val="accent5"/>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y</a:t>
            </a:r>
            <a:endParaRPr lang="en-US" sz="3600" dirty="0"/>
          </a:p>
        </p:txBody>
      </p:sp>
      <p:cxnSp>
        <p:nvCxnSpPr>
          <p:cNvPr id="15" name="Straight Arrow Connector 14"/>
          <p:cNvCxnSpPr>
            <a:stCxn id="4" idx="6"/>
            <a:endCxn id="10" idx="2"/>
          </p:cNvCxnSpPr>
          <p:nvPr/>
        </p:nvCxnSpPr>
        <p:spPr>
          <a:xfrm>
            <a:off x="4145280" y="3080826"/>
            <a:ext cx="1322363" cy="67290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11" idx="2"/>
          </p:cNvCxnSpPr>
          <p:nvPr/>
        </p:nvCxnSpPr>
        <p:spPr>
          <a:xfrm>
            <a:off x="4145280" y="3080826"/>
            <a:ext cx="1322363" cy="229005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flipV="1">
            <a:off x="4145280" y="3753731"/>
            <a:ext cx="1322363" cy="72608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1" idx="2"/>
          </p:cNvCxnSpPr>
          <p:nvPr/>
        </p:nvCxnSpPr>
        <p:spPr>
          <a:xfrm>
            <a:off x="4145280" y="4479816"/>
            <a:ext cx="1322363" cy="89106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6"/>
            <a:endCxn id="10" idx="2"/>
          </p:cNvCxnSpPr>
          <p:nvPr/>
        </p:nvCxnSpPr>
        <p:spPr>
          <a:xfrm flipV="1">
            <a:off x="4145280" y="3753731"/>
            <a:ext cx="1322363" cy="216578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11" idx="2"/>
          </p:cNvCxnSpPr>
          <p:nvPr/>
        </p:nvCxnSpPr>
        <p:spPr>
          <a:xfrm flipV="1">
            <a:off x="4145280" y="5370880"/>
            <a:ext cx="1322363" cy="54864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2" idx="2"/>
          </p:cNvCxnSpPr>
          <p:nvPr/>
        </p:nvCxnSpPr>
        <p:spPr>
          <a:xfrm flipV="1">
            <a:off x="6564923" y="2935033"/>
            <a:ext cx="1207477" cy="8186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3" idx="2"/>
          </p:cNvCxnSpPr>
          <p:nvPr/>
        </p:nvCxnSpPr>
        <p:spPr>
          <a:xfrm>
            <a:off x="6564923" y="3753731"/>
            <a:ext cx="1207477" cy="826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6"/>
            <a:endCxn id="14" idx="2"/>
          </p:cNvCxnSpPr>
          <p:nvPr/>
        </p:nvCxnSpPr>
        <p:spPr>
          <a:xfrm>
            <a:off x="6564923" y="3753731"/>
            <a:ext cx="1207477" cy="2379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6"/>
            <a:endCxn id="12" idx="2"/>
          </p:cNvCxnSpPr>
          <p:nvPr/>
        </p:nvCxnSpPr>
        <p:spPr>
          <a:xfrm flipV="1">
            <a:off x="6564923" y="2935033"/>
            <a:ext cx="1207477" cy="24358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6"/>
            <a:endCxn id="13" idx="2"/>
          </p:cNvCxnSpPr>
          <p:nvPr/>
        </p:nvCxnSpPr>
        <p:spPr>
          <a:xfrm flipV="1">
            <a:off x="6564923" y="4579994"/>
            <a:ext cx="1207477" cy="790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1" idx="6"/>
            <a:endCxn id="14" idx="2"/>
          </p:cNvCxnSpPr>
          <p:nvPr/>
        </p:nvCxnSpPr>
        <p:spPr>
          <a:xfrm>
            <a:off x="6564923" y="5370880"/>
            <a:ext cx="1207477" cy="7626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69631" y="4032199"/>
            <a:ext cx="2658794" cy="584775"/>
          </a:xfrm>
          <a:prstGeom prst="rect">
            <a:avLst/>
          </a:prstGeom>
          <a:noFill/>
        </p:spPr>
        <p:txBody>
          <a:bodyPr wrap="square" rtlCol="0">
            <a:spAutoFit/>
          </a:bodyPr>
          <a:lstStyle/>
          <a:p>
            <a:r>
              <a:rPr lang="en-US" sz="3200" dirty="0" smtClean="0"/>
              <a:t>Input Layer</a:t>
            </a:r>
            <a:endParaRPr lang="en-US" sz="3200" dirty="0"/>
          </a:p>
        </p:txBody>
      </p:sp>
      <p:sp>
        <p:nvSpPr>
          <p:cNvPr id="40" name="TextBox 39"/>
          <p:cNvSpPr txBox="1"/>
          <p:nvPr/>
        </p:nvSpPr>
        <p:spPr>
          <a:xfrm>
            <a:off x="4533315" y="2456940"/>
            <a:ext cx="2965939" cy="584775"/>
          </a:xfrm>
          <a:prstGeom prst="rect">
            <a:avLst/>
          </a:prstGeom>
          <a:noFill/>
        </p:spPr>
        <p:txBody>
          <a:bodyPr wrap="square" rtlCol="0">
            <a:spAutoFit/>
          </a:bodyPr>
          <a:lstStyle/>
          <a:p>
            <a:r>
              <a:rPr lang="en-US" sz="3200" dirty="0" smtClean="0"/>
              <a:t>Hidden Layer</a:t>
            </a:r>
            <a:endParaRPr lang="en-US" sz="3200" dirty="0"/>
          </a:p>
        </p:txBody>
      </p:sp>
      <p:sp>
        <p:nvSpPr>
          <p:cNvPr id="41" name="TextBox 40"/>
          <p:cNvSpPr txBox="1"/>
          <p:nvPr/>
        </p:nvSpPr>
        <p:spPr>
          <a:xfrm>
            <a:off x="8979877" y="4031354"/>
            <a:ext cx="2965939" cy="584775"/>
          </a:xfrm>
          <a:prstGeom prst="rect">
            <a:avLst/>
          </a:prstGeom>
          <a:noFill/>
        </p:spPr>
        <p:txBody>
          <a:bodyPr wrap="square" rtlCol="0">
            <a:spAutoFit/>
          </a:bodyPr>
          <a:lstStyle/>
          <a:p>
            <a:r>
              <a:rPr lang="en-US" sz="3200" dirty="0" smtClean="0"/>
              <a:t>Output Layer</a:t>
            </a:r>
            <a:endParaRPr lang="en-US" sz="3200" dirty="0"/>
          </a:p>
        </p:txBody>
      </p:sp>
      <p:sp>
        <p:nvSpPr>
          <p:cNvPr id="44" name="Title 43"/>
          <p:cNvSpPr>
            <a:spLocks noGrp="1"/>
          </p:cNvSpPr>
          <p:nvPr>
            <p:ph type="title"/>
          </p:nvPr>
        </p:nvSpPr>
        <p:spPr>
          <a:xfrm>
            <a:off x="810000" y="447187"/>
            <a:ext cx="11135816" cy="1088855"/>
          </a:xfrm>
        </p:spPr>
        <p:txBody>
          <a:bodyPr/>
          <a:lstStyle/>
          <a:p>
            <a:r>
              <a:rPr lang="en-US" sz="6600" dirty="0" smtClean="0"/>
              <a:t>Network Class Constructor</a:t>
            </a:r>
            <a:endParaRPr lang="en-US" sz="6600" dirty="0"/>
          </a:p>
        </p:txBody>
      </p:sp>
    </p:spTree>
    <p:extLst>
      <p:ext uri="{BB962C8B-B14F-4D97-AF65-F5344CB8AC3E}">
        <p14:creationId xmlns:p14="http://schemas.microsoft.com/office/powerpoint/2010/main" val="303286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43" y="489390"/>
            <a:ext cx="11014630" cy="987717"/>
          </a:xfrm>
        </p:spPr>
        <p:txBody>
          <a:bodyPr/>
          <a:lstStyle/>
          <a:p>
            <a:r>
              <a:rPr lang="en-US" sz="6600" dirty="0" smtClean="0"/>
              <a:t>Network Class Constructor</a:t>
            </a:r>
            <a:endParaRPr lang="en-US" sz="6600" dirty="0"/>
          </a:p>
        </p:txBody>
      </p:sp>
      <p:pic>
        <p:nvPicPr>
          <p:cNvPr id="3" name="Picture 2"/>
          <p:cNvPicPr>
            <a:picLocks noChangeAspect="1"/>
          </p:cNvPicPr>
          <p:nvPr/>
        </p:nvPicPr>
        <p:blipFill rotWithShape="1">
          <a:blip r:embed="rId2"/>
          <a:srcRect l="1526" t="11586" r="31439" b="55914"/>
          <a:stretch/>
        </p:blipFill>
        <p:spPr>
          <a:xfrm>
            <a:off x="367368" y="2630658"/>
            <a:ext cx="11457262" cy="3123028"/>
          </a:xfrm>
          <a:prstGeom prst="rect">
            <a:avLst/>
          </a:prstGeom>
        </p:spPr>
      </p:pic>
    </p:spTree>
    <p:extLst>
      <p:ext uri="{BB962C8B-B14F-4D97-AF65-F5344CB8AC3E}">
        <p14:creationId xmlns:p14="http://schemas.microsoft.com/office/powerpoint/2010/main" val="1856218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smtClean="0"/>
              <a:t>Forward Propagation</a:t>
            </a:r>
            <a:endParaRPr lang="en-US" sz="6600" dirty="0"/>
          </a:p>
        </p:txBody>
      </p:sp>
      <mc:AlternateContent xmlns:mc="http://schemas.openxmlformats.org/markup-compatibility/2006" xmlns:a14="http://schemas.microsoft.com/office/drawing/2010/main">
        <mc:Choice Requires="a14">
          <p:sp>
            <p:nvSpPr>
              <p:cNvPr id="47" name="Content Placeholder 46"/>
              <p:cNvSpPr>
                <a:spLocks noGrp="1"/>
              </p:cNvSpPr>
              <p:nvPr>
                <p:ph idx="1"/>
              </p:nvPr>
            </p:nvSpPr>
            <p:spPr>
              <a:xfrm>
                <a:off x="689923" y="2268044"/>
                <a:ext cx="4332837" cy="4101240"/>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𝑧</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r>
                        <a:rPr lang="en-US" sz="4000" b="0" i="1" smtClean="0">
                          <a:latin typeface="Cambria Math" panose="02040503050406030204" pitchFamily="18" charset="0"/>
                        </a:rPr>
                        <m:t>𝑋</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𝑊</m:t>
                          </m:r>
                        </m:e>
                        <m:sub>
                          <m:r>
                            <a:rPr lang="en-US" sz="4000" b="0" i="1" smtClean="0">
                              <a:latin typeface="Cambria Math" panose="02040503050406030204" pitchFamily="18" charset="0"/>
                            </a:rPr>
                            <m:t>1</m:t>
                          </m:r>
                        </m:sub>
                      </m:sSub>
                    </m:oMath>
                  </m:oMathPara>
                </a14:m>
                <a:endParaRPr lang="en-US" sz="4000" b="0" dirty="0" smtClean="0"/>
              </a:p>
              <a:p>
                <a:pPr marL="0" indent="0">
                  <a:buNone/>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𝑓</m:t>
                      </m:r>
                      <m:d>
                        <m:dPr>
                          <m:ctrlPr>
                            <a:rPr lang="en-US" sz="4000" b="0" i="1" smtClean="0">
                              <a:latin typeface="Cambria Math" panose="02040503050406030204" pitchFamily="18" charset="0"/>
                            </a:rPr>
                          </m:ctrlPr>
                        </m:d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𝑧</m:t>
                              </m:r>
                            </m:e>
                            <m:sub>
                              <m:r>
                                <a:rPr lang="en-US" sz="4000" b="0" i="1" smtClean="0">
                                  <a:latin typeface="Cambria Math" panose="02040503050406030204" pitchFamily="18" charset="0"/>
                                </a:rPr>
                                <m:t>1</m:t>
                              </m:r>
                            </m:sub>
                          </m:sSub>
                        </m:e>
                      </m:d>
                    </m:oMath>
                  </m:oMathPara>
                </a14:m>
                <a:endParaRPr lang="en-US" sz="4000" b="0" dirty="0" smtClean="0"/>
              </a:p>
              <a:p>
                <a:pPr marL="0" indent="0">
                  <a:buNone/>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𝑧</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r>
                        <a:rPr lang="en-US" sz="4000" b="0" i="1" smtClean="0">
                          <a:latin typeface="Cambria Math" panose="02040503050406030204" pitchFamily="18" charset="0"/>
                        </a:rPr>
                        <m:t>𝑎</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𝑊</m:t>
                          </m:r>
                        </m:e>
                        <m:sub>
                          <m:r>
                            <a:rPr lang="en-US" sz="4000" b="0" i="1" smtClean="0">
                              <a:latin typeface="Cambria Math" panose="02040503050406030204" pitchFamily="18" charset="0"/>
                            </a:rPr>
                            <m:t>2</m:t>
                          </m:r>
                        </m:sub>
                      </m:sSub>
                    </m:oMath>
                  </m:oMathPara>
                </a14:m>
                <a:endParaRPr lang="en-US" sz="4000" b="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𝑦</m:t>
                          </m:r>
                        </m:e>
                      </m:acc>
                      <m:r>
                        <a:rPr lang="en-US" sz="4000" b="0" i="1" smtClean="0">
                          <a:latin typeface="Cambria Math" panose="02040503050406030204" pitchFamily="18" charset="0"/>
                        </a:rPr>
                        <m:t>=</m:t>
                      </m:r>
                      <m:r>
                        <a:rPr lang="en-US" sz="4000" b="0" i="1" smtClean="0">
                          <a:latin typeface="Cambria Math" panose="02040503050406030204" pitchFamily="18" charset="0"/>
                        </a:rPr>
                        <m:t>𝑓</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𝑧</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oMath>
                  </m:oMathPara>
                </a14:m>
                <a:endParaRPr lang="en-US" sz="40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b="0" i="1" smtClean="0">
                          <a:latin typeface="Cambria Math" panose="02040503050406030204" pitchFamily="18" charset="0"/>
                        </a:rPr>
                        <m:t>=</m:t>
                      </m:r>
                      <m:r>
                        <a:rPr lang="en-US" sz="4000" b="0" i="1" smtClean="0">
                          <a:latin typeface="Cambria Math" panose="02040503050406030204" pitchFamily="18" charset="0"/>
                        </a:rPr>
                        <m:t>𝑓</m:t>
                      </m:r>
                      <m:r>
                        <a:rPr lang="en-US" sz="4000" b="0" i="1" smtClean="0">
                          <a:latin typeface="Cambria Math" panose="02040503050406030204" pitchFamily="18" charset="0"/>
                        </a:rPr>
                        <m:t>(</m:t>
                      </m:r>
                      <m:r>
                        <a:rPr lang="en-US" sz="4000" b="0" i="1" smtClean="0">
                          <a:latin typeface="Cambria Math" panose="02040503050406030204" pitchFamily="18" charset="0"/>
                        </a:rPr>
                        <m:t>𝑓</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𝑋</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𝑊</m:t>
                              </m:r>
                            </m:e>
                            <m:sub>
                              <m:r>
                                <a:rPr lang="en-US" sz="4000" b="0" i="1" smtClean="0">
                                  <a:latin typeface="Cambria Math" panose="02040503050406030204" pitchFamily="18" charset="0"/>
                                </a:rPr>
                                <m:t>1</m:t>
                              </m:r>
                            </m:sub>
                          </m:sSub>
                        </m:e>
                      </m:d>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𝑊</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oMath>
                  </m:oMathPara>
                </a14:m>
                <a:endParaRPr lang="en-US" sz="4000" dirty="0"/>
              </a:p>
            </p:txBody>
          </p:sp>
        </mc:Choice>
        <mc:Fallback xmlns="">
          <p:sp>
            <p:nvSpPr>
              <p:cNvPr id="47" name="Content Placeholder 46"/>
              <p:cNvSpPr>
                <a:spLocks noGrp="1" noRot="1" noChangeAspect="1" noMove="1" noResize="1" noEditPoints="1" noAdjustHandles="1" noChangeArrowheads="1" noChangeShapeType="1" noTextEdit="1"/>
              </p:cNvSpPr>
              <p:nvPr>
                <p:ph idx="1"/>
              </p:nvPr>
            </p:nvSpPr>
            <p:spPr>
              <a:xfrm>
                <a:off x="689923" y="2268044"/>
                <a:ext cx="4332837" cy="4101240"/>
              </a:xfrm>
              <a:blipFill rotWithShape="0">
                <a:blip r:embed="rId2"/>
                <a:stretch>
                  <a:fillRect/>
                </a:stretch>
              </a:blipFill>
            </p:spPr>
            <p:txBody>
              <a:bodyPr/>
              <a:lstStyle/>
              <a:p>
                <a:r>
                  <a:rPr lang="en-US">
                    <a:noFill/>
                  </a:rPr>
                  <a:t> </a:t>
                </a:r>
              </a:p>
            </p:txBody>
          </p:sp>
        </mc:Fallback>
      </mc:AlternateContent>
      <p:pic>
        <p:nvPicPr>
          <p:cNvPr id="48" name="Picture 47"/>
          <p:cNvPicPr>
            <a:picLocks noChangeAspect="1"/>
          </p:cNvPicPr>
          <p:nvPr/>
        </p:nvPicPr>
        <p:blipFill rotWithShape="1">
          <a:blip r:embed="rId3"/>
          <a:srcRect l="37693" t="27773" r="25188" b="14304"/>
          <a:stretch/>
        </p:blipFill>
        <p:spPr>
          <a:xfrm>
            <a:off x="5293218" y="2268044"/>
            <a:ext cx="4829577" cy="4237150"/>
          </a:xfrm>
          <a:prstGeom prst="rect">
            <a:avLst/>
          </a:prstGeom>
        </p:spPr>
      </p:pic>
    </p:spTree>
    <p:extLst>
      <p:ext uri="{BB962C8B-B14F-4D97-AF65-F5344CB8AC3E}">
        <p14:creationId xmlns:p14="http://schemas.microsoft.com/office/powerpoint/2010/main" val="1179336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2_Quotable">
  <a:themeElements>
    <a:clrScheme name="Custom 15">
      <a:dk1>
        <a:sysClr val="windowText" lastClr="000000"/>
      </a:dk1>
      <a:lt1>
        <a:sysClr val="window" lastClr="FFFFFF"/>
      </a:lt1>
      <a:dk2>
        <a:srgbClr val="212121"/>
      </a:dk2>
      <a:lt2>
        <a:srgbClr val="CDD0D1"/>
      </a:lt2>
      <a:accent1>
        <a:srgbClr val="00B050"/>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4.xml><?xml version="1.0" encoding="utf-8"?>
<a:theme xmlns:a="http://schemas.openxmlformats.org/drawingml/2006/main" name="3_Quotable">
  <a:themeElements>
    <a:clrScheme name="Custom 10">
      <a:dk1>
        <a:sysClr val="windowText" lastClr="000000"/>
      </a:dk1>
      <a:lt1>
        <a:sysClr val="window" lastClr="FFFFFF"/>
      </a:lt1>
      <a:dk2>
        <a:srgbClr val="212121"/>
      </a:dk2>
      <a:lt2>
        <a:srgbClr val="CDD0D1"/>
      </a:lt2>
      <a:accent1>
        <a:srgbClr val="D64787"/>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1294</TotalTime>
  <Words>822</Words>
  <Application>Microsoft Office PowerPoint</Application>
  <PresentationFormat>Widescreen</PresentationFormat>
  <Paragraphs>128</Paragraphs>
  <Slides>29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29</vt:i4>
      </vt:variant>
    </vt:vector>
  </HeadingPairs>
  <TitlesOfParts>
    <vt:vector size="36" baseType="lpstr">
      <vt:lpstr>Cambria Math</vt:lpstr>
      <vt:lpstr>Century Gothic</vt:lpstr>
      <vt:lpstr>Wingdings 2</vt:lpstr>
      <vt:lpstr>Quotable</vt:lpstr>
      <vt:lpstr>1_Quotable</vt:lpstr>
      <vt:lpstr>2_Quotable</vt:lpstr>
      <vt:lpstr>3_Quotable</vt:lpstr>
      <vt:lpstr>Supervised Image Classification Using an Artificial Neural Network for Optical Digit Recognition and Diagnosis of Fine Needle Aspirates of Breast Cancer</vt:lpstr>
      <vt:lpstr>The Multivariate Conundrum</vt:lpstr>
      <vt:lpstr>Artificial Neural Networks (ANN)</vt:lpstr>
      <vt:lpstr>Training &amp; Learning Model</vt:lpstr>
      <vt:lpstr>Practical Applications</vt:lpstr>
      <vt:lpstr>Goal</vt:lpstr>
      <vt:lpstr>Network Class Constructor</vt:lpstr>
      <vt:lpstr>Network Class Constructor</vt:lpstr>
      <vt:lpstr>PowerPoint Presentation</vt:lpstr>
      <vt:lpstr>Sigmoid Activation Function f(z)</vt:lpstr>
      <vt:lpstr>Forward Propagation Method</vt:lpstr>
      <vt:lpstr>Backwards Propagation</vt:lpstr>
      <vt:lpstr>Cross Entropy Cost Function</vt:lpstr>
      <vt:lpstr>Minimizing Cost using a Computed Gradient</vt:lpstr>
      <vt:lpstr>Computing Partial Derivative of Cost Function in Respect to W2</vt:lpstr>
      <vt:lpstr>PowerPoint Presentation</vt:lpstr>
      <vt:lpstr>PowerPoint Presentation</vt:lpstr>
      <vt:lpstr>Training</vt:lpstr>
      <vt:lpstr>Determining Hyperparameters</vt:lpstr>
      <vt:lpstr>Digit Recognition</vt:lpstr>
      <vt:lpstr>Data Collection</vt:lpstr>
      <vt:lpstr>Testing</vt:lpstr>
      <vt:lpstr>Accounting for Overfitting</vt:lpstr>
      <vt:lpstr>Sample Size versus Percent Accuracy</vt:lpstr>
      <vt:lpstr>Diagnosis of Fine Needle Aspirates of Breast Tumors</vt:lpstr>
      <vt:lpstr>Testing</vt:lpstr>
      <vt:lpstr>Conclusion</vt:lpstr>
      <vt:lpstr>Bibliography</vt:lpstr>
      <vt:lpstr>Supervised Image Classification Using an Artificial Neural Network for Optical Digit Recognition and Diagnosis of Fine Needle Aspirates of Breast Cancer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Image Analysis and Classification Using a Trained Artificial Neural Network</dc:title>
  <dc:creator>Govani</dc:creator>
  <cp:lastModifiedBy>Govani</cp:lastModifiedBy>
  <cp:revision>55</cp:revision>
  <dcterms:created xsi:type="dcterms:W3CDTF">2016-02-07T18:51:59Z</dcterms:created>
  <dcterms:modified xsi:type="dcterms:W3CDTF">2016-02-23T00:17:16Z</dcterms:modified>
</cp:coreProperties>
</file>