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iCLMlbJwSIbxITB7BTJVZW1BWT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1545069-AB47-466C-9722-128FC233FE80}">
  <a:tblStyle styleId="{31545069-AB47-466C-9722-128FC233FE80}"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806cc5e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806cc5e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806cc5e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806cc5e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806cc5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806cc5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806cc5ed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806cc5e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806cc5e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806cc5e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7"/>
          <p:cNvGrpSpPr/>
          <p:nvPr/>
        </p:nvGrpSpPr>
        <p:grpSpPr>
          <a:xfrm>
            <a:off x="830392" y="1191256"/>
            <a:ext cx="745763" cy="45826"/>
            <a:chOff x="4580561" y="2589004"/>
            <a:chExt cx="1064464" cy="25200"/>
          </a:xfrm>
        </p:grpSpPr>
        <p:sp>
          <p:nvSpPr>
            <p:cNvPr id="12" name="Google Shape;12;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1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6"/>
          <p:cNvGrpSpPr/>
          <p:nvPr/>
        </p:nvGrpSpPr>
        <p:grpSpPr>
          <a:xfrm>
            <a:off x="830392" y="4169130"/>
            <a:ext cx="745763" cy="45826"/>
            <a:chOff x="4580561" y="2589004"/>
            <a:chExt cx="1064464" cy="25200"/>
          </a:xfrm>
        </p:grpSpPr>
        <p:sp>
          <p:nvSpPr>
            <p:cNvPr id="75" name="Google Shape;75;p2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8"/>
          <p:cNvGrpSpPr/>
          <p:nvPr/>
        </p:nvGrpSpPr>
        <p:grpSpPr>
          <a:xfrm>
            <a:off x="830392" y="1191256"/>
            <a:ext cx="745763" cy="45826"/>
            <a:chOff x="4580561" y="2589004"/>
            <a:chExt cx="1064464" cy="25200"/>
          </a:xfrm>
        </p:grpSpPr>
        <p:sp>
          <p:nvSpPr>
            <p:cNvPr id="20" name="Google Shape;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9"/>
          <p:cNvGrpSpPr/>
          <p:nvPr/>
        </p:nvGrpSpPr>
        <p:grpSpPr>
          <a:xfrm>
            <a:off x="830392" y="1191256"/>
            <a:ext cx="745763" cy="45826"/>
            <a:chOff x="4580561" y="2589004"/>
            <a:chExt cx="1064464" cy="25200"/>
          </a:xfrm>
        </p:grpSpPr>
        <p:sp>
          <p:nvSpPr>
            <p:cNvPr id="27" name="Google Shape;27;p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0"/>
          <p:cNvGrpSpPr/>
          <p:nvPr/>
        </p:nvGrpSpPr>
        <p:grpSpPr>
          <a:xfrm>
            <a:off x="830392" y="1191256"/>
            <a:ext cx="745763" cy="45826"/>
            <a:chOff x="4580561" y="2589004"/>
            <a:chExt cx="1064464" cy="25200"/>
          </a:xfrm>
        </p:grpSpPr>
        <p:sp>
          <p:nvSpPr>
            <p:cNvPr id="34" name="Google Shape;34;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2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2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1"/>
          <p:cNvGrpSpPr/>
          <p:nvPr/>
        </p:nvGrpSpPr>
        <p:grpSpPr>
          <a:xfrm>
            <a:off x="830392" y="1191256"/>
            <a:ext cx="745763" cy="45826"/>
            <a:chOff x="4580561" y="2589004"/>
            <a:chExt cx="1064464" cy="25200"/>
          </a:xfrm>
        </p:grpSpPr>
        <p:sp>
          <p:nvSpPr>
            <p:cNvPr id="43" name="Google Shape;43;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2"/>
          <p:cNvGrpSpPr/>
          <p:nvPr/>
        </p:nvGrpSpPr>
        <p:grpSpPr>
          <a:xfrm>
            <a:off x="830392" y="1191256"/>
            <a:ext cx="745763" cy="45826"/>
            <a:chOff x="4580561" y="2589004"/>
            <a:chExt cx="1064464" cy="25200"/>
          </a:xfrm>
        </p:grpSpPr>
        <p:sp>
          <p:nvSpPr>
            <p:cNvPr id="50" name="Google Shape;50;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2"/>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22"/>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3"/>
          <p:cNvGrpSpPr/>
          <p:nvPr/>
        </p:nvGrpSpPr>
        <p:grpSpPr>
          <a:xfrm>
            <a:off x="830392" y="4169130"/>
            <a:ext cx="745763" cy="45826"/>
            <a:chOff x="4580561" y="2589004"/>
            <a:chExt cx="1064464" cy="25200"/>
          </a:xfrm>
        </p:grpSpPr>
        <p:sp>
          <p:nvSpPr>
            <p:cNvPr id="57" name="Google Shape;57;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4"/>
          <p:cNvGrpSpPr/>
          <p:nvPr/>
        </p:nvGrpSpPr>
        <p:grpSpPr>
          <a:xfrm>
            <a:off x="830392" y="1191256"/>
            <a:ext cx="745763" cy="45826"/>
            <a:chOff x="4580561" y="2589004"/>
            <a:chExt cx="1064464" cy="25200"/>
          </a:xfrm>
        </p:grpSpPr>
        <p:sp>
          <p:nvSpPr>
            <p:cNvPr id="64" name="Google Shape;64;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2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2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kaggle.com/paultimothymooney/kermany201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Automatic Retina Disorder Detection using OCT images</a:t>
            </a:r>
            <a:endParaRPr/>
          </a:p>
        </p:txBody>
      </p:sp>
      <p:sp>
        <p:nvSpPr>
          <p:cNvPr id="87" name="Google Shape;87;p1"/>
          <p:cNvSpPr txBox="1"/>
          <p:nvPr>
            <p:ph idx="1" type="subTitle"/>
          </p:nvPr>
        </p:nvSpPr>
        <p:spPr>
          <a:xfrm>
            <a:off x="729625" y="317290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Group member Details:</a:t>
            </a:r>
            <a:endParaRPr/>
          </a:p>
          <a:p>
            <a:pPr indent="-330200" lvl="0" marL="457200" rtl="0" algn="l">
              <a:lnSpc>
                <a:spcPct val="100000"/>
              </a:lnSpc>
              <a:spcBef>
                <a:spcPts val="0"/>
              </a:spcBef>
              <a:spcAft>
                <a:spcPts val="0"/>
              </a:spcAft>
              <a:buSzPts val="1600"/>
              <a:buChar char="●"/>
            </a:pPr>
            <a:r>
              <a:rPr lang="en"/>
              <a:t>Ajay Kushwaha (16104013)</a:t>
            </a:r>
            <a:endParaRPr/>
          </a:p>
          <a:p>
            <a:pPr indent="-330200" lvl="0" marL="457200" rtl="0" algn="l">
              <a:lnSpc>
                <a:spcPct val="100000"/>
              </a:lnSpc>
              <a:spcBef>
                <a:spcPts val="0"/>
              </a:spcBef>
              <a:spcAft>
                <a:spcPts val="0"/>
              </a:spcAft>
              <a:buSzPts val="1600"/>
              <a:buChar char="●"/>
            </a:pPr>
            <a:r>
              <a:rPr lang="en"/>
              <a:t>Neelu Gupta (16103243)</a:t>
            </a:r>
            <a:endParaRPr/>
          </a:p>
          <a:p>
            <a:pPr indent="-330200" lvl="0" marL="457200" rtl="0" algn="l">
              <a:lnSpc>
                <a:spcPct val="100000"/>
              </a:lnSpc>
              <a:spcBef>
                <a:spcPts val="0"/>
              </a:spcBef>
              <a:spcAft>
                <a:spcPts val="0"/>
              </a:spcAft>
              <a:buSzPts val="1600"/>
              <a:buChar char="●"/>
            </a:pPr>
            <a:r>
              <a:rPr lang="en"/>
              <a:t>Somil Rastogi (16103193)</a:t>
            </a:r>
            <a:endParaRPr/>
          </a:p>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b="0" l="0" r="0" t="0"/>
          <a:stretch/>
        </p:blipFill>
        <p:spPr>
          <a:xfrm>
            <a:off x="138950" y="768625"/>
            <a:ext cx="5312408" cy="2465850"/>
          </a:xfrm>
          <a:prstGeom prst="rect">
            <a:avLst/>
          </a:prstGeom>
          <a:noFill/>
          <a:ln>
            <a:noFill/>
          </a:ln>
        </p:spPr>
      </p:pic>
      <p:pic>
        <p:nvPicPr>
          <p:cNvPr id="143" name="Google Shape;143;p7"/>
          <p:cNvPicPr preferRelativeResize="0"/>
          <p:nvPr/>
        </p:nvPicPr>
        <p:blipFill rotWithShape="1">
          <a:blip r:embed="rId4">
            <a:alphaModFix/>
          </a:blip>
          <a:srcRect b="0" l="0" r="0" t="0"/>
          <a:stretch/>
        </p:blipFill>
        <p:spPr>
          <a:xfrm>
            <a:off x="5559800" y="2820200"/>
            <a:ext cx="3504575" cy="2323300"/>
          </a:xfrm>
          <a:prstGeom prst="rect">
            <a:avLst/>
          </a:prstGeom>
          <a:noFill/>
          <a:ln>
            <a:noFill/>
          </a:ln>
        </p:spPr>
      </p:pic>
      <p:pic>
        <p:nvPicPr>
          <p:cNvPr id="144" name="Google Shape;144;p7"/>
          <p:cNvPicPr preferRelativeResize="0"/>
          <p:nvPr/>
        </p:nvPicPr>
        <p:blipFill rotWithShape="1">
          <a:blip r:embed="rId5">
            <a:alphaModFix/>
          </a:blip>
          <a:srcRect b="0" l="0" r="0" t="0"/>
          <a:stretch/>
        </p:blipFill>
        <p:spPr>
          <a:xfrm>
            <a:off x="931300" y="3409800"/>
            <a:ext cx="3114675" cy="1276350"/>
          </a:xfrm>
          <a:prstGeom prst="rect">
            <a:avLst/>
          </a:prstGeom>
          <a:noFill/>
          <a:ln>
            <a:noFill/>
          </a:ln>
        </p:spPr>
      </p:pic>
      <p:sp>
        <p:nvSpPr>
          <p:cNvPr id="145" name="Google Shape;145;p7"/>
          <p:cNvSpPr txBox="1"/>
          <p:nvPr/>
        </p:nvSpPr>
        <p:spPr>
          <a:xfrm>
            <a:off x="402875" y="80575"/>
            <a:ext cx="3303600" cy="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Lato"/>
                <a:ea typeface="Lato"/>
                <a:cs typeface="Lato"/>
                <a:sym typeface="Lato"/>
              </a:rPr>
              <a:t>Data Analysis Results</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8"/>
          <p:cNvPicPr preferRelativeResize="0"/>
          <p:nvPr/>
        </p:nvPicPr>
        <p:blipFill rotWithShape="1">
          <a:blip r:embed="rId3">
            <a:alphaModFix/>
          </a:blip>
          <a:srcRect b="0" l="0" r="0" t="0"/>
          <a:stretch/>
        </p:blipFill>
        <p:spPr>
          <a:xfrm>
            <a:off x="823875" y="931325"/>
            <a:ext cx="6991350" cy="3895725"/>
          </a:xfrm>
          <a:prstGeom prst="rect">
            <a:avLst/>
          </a:prstGeom>
          <a:noFill/>
          <a:ln>
            <a:noFill/>
          </a:ln>
        </p:spPr>
      </p:pic>
      <p:sp>
        <p:nvSpPr>
          <p:cNvPr id="151" name="Google Shape;151;p8"/>
          <p:cNvSpPr txBox="1"/>
          <p:nvPr/>
        </p:nvSpPr>
        <p:spPr>
          <a:xfrm>
            <a:off x="823875" y="80575"/>
            <a:ext cx="60252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Lato"/>
                <a:ea typeface="Lato"/>
                <a:cs typeface="Lato"/>
                <a:sym typeface="Lato"/>
              </a:rPr>
              <a:t>Baseline 3 Layered Model (95.833%)</a:t>
            </a:r>
            <a:endParaRPr b="1" i="0" sz="1700" u="none" cap="none" strike="noStrik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9"/>
          <p:cNvPicPr preferRelativeResize="0"/>
          <p:nvPr/>
        </p:nvPicPr>
        <p:blipFill rotWithShape="1">
          <a:blip r:embed="rId3">
            <a:alphaModFix/>
          </a:blip>
          <a:srcRect b="0" l="0" r="0" t="0"/>
          <a:stretch/>
        </p:blipFill>
        <p:spPr>
          <a:xfrm>
            <a:off x="219525" y="1079025"/>
            <a:ext cx="4000500" cy="2609850"/>
          </a:xfrm>
          <a:prstGeom prst="rect">
            <a:avLst/>
          </a:prstGeom>
          <a:noFill/>
          <a:ln>
            <a:noFill/>
          </a:ln>
        </p:spPr>
      </p:pic>
      <p:pic>
        <p:nvPicPr>
          <p:cNvPr id="157" name="Google Shape;157;p9"/>
          <p:cNvPicPr preferRelativeResize="0"/>
          <p:nvPr/>
        </p:nvPicPr>
        <p:blipFill rotWithShape="1">
          <a:blip r:embed="rId4">
            <a:alphaModFix/>
          </a:blip>
          <a:srcRect b="0" l="0" r="0" t="0"/>
          <a:stretch/>
        </p:blipFill>
        <p:spPr>
          <a:xfrm>
            <a:off x="4359000" y="380700"/>
            <a:ext cx="4632600" cy="4657417"/>
          </a:xfrm>
          <a:prstGeom prst="rect">
            <a:avLst/>
          </a:prstGeom>
          <a:noFill/>
          <a:ln>
            <a:noFill/>
          </a:ln>
        </p:spPr>
      </p:pic>
      <p:sp>
        <p:nvSpPr>
          <p:cNvPr id="158" name="Google Shape;158;p9"/>
          <p:cNvSpPr txBox="1"/>
          <p:nvPr/>
        </p:nvSpPr>
        <p:spPr>
          <a:xfrm>
            <a:off x="470025" y="67150"/>
            <a:ext cx="4364700" cy="38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Lato"/>
                <a:ea typeface="Lato"/>
                <a:cs typeface="Lato"/>
                <a:sym typeface="Lato"/>
              </a:rPr>
              <a:t>Baseline Model Results</a:t>
            </a:r>
            <a:endParaRPr b="1" i="0" sz="2000"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10"/>
          <p:cNvPicPr preferRelativeResize="0"/>
          <p:nvPr/>
        </p:nvPicPr>
        <p:blipFill rotWithShape="1">
          <a:blip r:embed="rId3">
            <a:alphaModFix/>
          </a:blip>
          <a:srcRect b="0" l="0" r="0" t="0"/>
          <a:stretch/>
        </p:blipFill>
        <p:spPr>
          <a:xfrm>
            <a:off x="756725" y="1011900"/>
            <a:ext cx="6886575" cy="3857625"/>
          </a:xfrm>
          <a:prstGeom prst="rect">
            <a:avLst/>
          </a:prstGeom>
          <a:noFill/>
          <a:ln>
            <a:noFill/>
          </a:ln>
        </p:spPr>
      </p:pic>
      <p:sp>
        <p:nvSpPr>
          <p:cNvPr id="164" name="Google Shape;164;p10"/>
          <p:cNvSpPr txBox="1"/>
          <p:nvPr/>
        </p:nvSpPr>
        <p:spPr>
          <a:xfrm>
            <a:off x="756725" y="134300"/>
            <a:ext cx="76368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Lato"/>
                <a:ea typeface="Lato"/>
                <a:cs typeface="Lato"/>
                <a:sym typeface="Lato"/>
              </a:rPr>
              <a:t>5 Layered Model (256X256 = 97.5% ; 64X64 =97.91%)</a:t>
            </a:r>
            <a:endParaRPr b="1" i="0" sz="17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11"/>
          <p:cNvPicPr preferRelativeResize="0"/>
          <p:nvPr/>
        </p:nvPicPr>
        <p:blipFill rotWithShape="1">
          <a:blip r:embed="rId3">
            <a:alphaModFix/>
          </a:blip>
          <a:srcRect b="0" l="0" r="0" t="0"/>
          <a:stretch/>
        </p:blipFill>
        <p:spPr>
          <a:xfrm>
            <a:off x="206100" y="891000"/>
            <a:ext cx="3762375" cy="2647950"/>
          </a:xfrm>
          <a:prstGeom prst="rect">
            <a:avLst/>
          </a:prstGeom>
          <a:noFill/>
          <a:ln>
            <a:noFill/>
          </a:ln>
        </p:spPr>
      </p:pic>
      <p:pic>
        <p:nvPicPr>
          <p:cNvPr id="170" name="Google Shape;170;p11"/>
          <p:cNvPicPr preferRelativeResize="0"/>
          <p:nvPr/>
        </p:nvPicPr>
        <p:blipFill rotWithShape="1">
          <a:blip r:embed="rId4">
            <a:alphaModFix/>
          </a:blip>
          <a:srcRect b="0" l="0" r="0" t="0"/>
          <a:stretch/>
        </p:blipFill>
        <p:spPr>
          <a:xfrm>
            <a:off x="4120875" y="152400"/>
            <a:ext cx="4812917" cy="4838701"/>
          </a:xfrm>
          <a:prstGeom prst="rect">
            <a:avLst/>
          </a:prstGeom>
          <a:noFill/>
          <a:ln>
            <a:noFill/>
          </a:ln>
        </p:spPr>
      </p:pic>
      <p:sp>
        <p:nvSpPr>
          <p:cNvPr id="171" name="Google Shape;171;p11"/>
          <p:cNvSpPr txBox="1"/>
          <p:nvPr/>
        </p:nvSpPr>
        <p:spPr>
          <a:xfrm>
            <a:off x="590900" y="67150"/>
            <a:ext cx="3981000" cy="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Lato"/>
                <a:ea typeface="Lato"/>
                <a:cs typeface="Lato"/>
                <a:sym typeface="Lato"/>
              </a:rPr>
              <a:t>5 Layer Model Results</a:t>
            </a:r>
            <a:endParaRPr b="1" i="0" sz="17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12"/>
          <p:cNvPicPr preferRelativeResize="0"/>
          <p:nvPr/>
        </p:nvPicPr>
        <p:blipFill rotWithShape="1">
          <a:blip r:embed="rId3">
            <a:alphaModFix/>
          </a:blip>
          <a:srcRect b="0" l="0" r="0" t="0"/>
          <a:stretch/>
        </p:blipFill>
        <p:spPr>
          <a:xfrm>
            <a:off x="823875" y="846050"/>
            <a:ext cx="7193549" cy="4128675"/>
          </a:xfrm>
          <a:prstGeom prst="rect">
            <a:avLst/>
          </a:prstGeom>
          <a:noFill/>
          <a:ln>
            <a:noFill/>
          </a:ln>
        </p:spPr>
      </p:pic>
      <p:sp>
        <p:nvSpPr>
          <p:cNvPr id="177" name="Google Shape;177;p12"/>
          <p:cNvSpPr txBox="1"/>
          <p:nvPr/>
        </p:nvSpPr>
        <p:spPr>
          <a:xfrm>
            <a:off x="738625" y="94000"/>
            <a:ext cx="79233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Lato"/>
                <a:ea typeface="Lato"/>
                <a:cs typeface="Lato"/>
                <a:sym typeface="Lato"/>
              </a:rPr>
              <a:t>7 Layered Model(256X256 = 94.791% ; 64X64 = 96.458%)</a:t>
            </a:r>
            <a:endParaRPr b="1" i="0" sz="17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13"/>
          <p:cNvPicPr preferRelativeResize="0"/>
          <p:nvPr/>
        </p:nvPicPr>
        <p:blipFill rotWithShape="1">
          <a:blip r:embed="rId3">
            <a:alphaModFix/>
          </a:blip>
          <a:srcRect b="0" l="0" r="0" t="0"/>
          <a:stretch/>
        </p:blipFill>
        <p:spPr>
          <a:xfrm>
            <a:off x="165825" y="931275"/>
            <a:ext cx="3762375" cy="2647950"/>
          </a:xfrm>
          <a:prstGeom prst="rect">
            <a:avLst/>
          </a:prstGeom>
          <a:noFill/>
          <a:ln>
            <a:noFill/>
          </a:ln>
        </p:spPr>
      </p:pic>
      <p:pic>
        <p:nvPicPr>
          <p:cNvPr id="183" name="Google Shape;183;p13"/>
          <p:cNvPicPr preferRelativeResize="0"/>
          <p:nvPr/>
        </p:nvPicPr>
        <p:blipFill rotWithShape="1">
          <a:blip r:embed="rId4">
            <a:alphaModFix/>
          </a:blip>
          <a:srcRect b="0" l="0" r="0" t="0"/>
          <a:stretch/>
        </p:blipFill>
        <p:spPr>
          <a:xfrm>
            <a:off x="4080600" y="152400"/>
            <a:ext cx="4812917" cy="4838701"/>
          </a:xfrm>
          <a:prstGeom prst="rect">
            <a:avLst/>
          </a:prstGeom>
          <a:noFill/>
          <a:ln>
            <a:noFill/>
          </a:ln>
        </p:spPr>
      </p:pic>
      <p:sp>
        <p:nvSpPr>
          <p:cNvPr id="184" name="Google Shape;184;p13"/>
          <p:cNvSpPr txBox="1"/>
          <p:nvPr/>
        </p:nvSpPr>
        <p:spPr>
          <a:xfrm>
            <a:off x="389400" y="152400"/>
            <a:ext cx="3538800" cy="39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Lato"/>
                <a:ea typeface="Lato"/>
                <a:cs typeface="Lato"/>
                <a:sym typeface="Lato"/>
              </a:rPr>
              <a:t>7 Layer Results</a:t>
            </a:r>
            <a:endParaRPr b="1" i="0" sz="17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graphicFrame>
        <p:nvGraphicFramePr>
          <p:cNvPr id="189" name="Google Shape;189;g8806cc5ed3_1_0"/>
          <p:cNvGraphicFramePr/>
          <p:nvPr/>
        </p:nvGraphicFramePr>
        <p:xfrm>
          <a:off x="315350" y="432750"/>
          <a:ext cx="3000000" cy="3000000"/>
        </p:xfrm>
        <a:graphic>
          <a:graphicData uri="http://schemas.openxmlformats.org/drawingml/2006/table">
            <a:tbl>
              <a:tblPr>
                <a:noFill/>
                <a:tableStyleId>{31545069-AB47-466C-9722-128FC233FE80}</a:tableStyleId>
              </a:tblPr>
              <a:tblGrid>
                <a:gridCol w="2566825"/>
                <a:gridCol w="1197850"/>
                <a:gridCol w="1026725"/>
                <a:gridCol w="1796775"/>
                <a:gridCol w="1925125"/>
              </a:tblGrid>
              <a:tr h="1010350">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Model Specification</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Image Size</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Epochs</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Model Loss(Testing)</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Model Accuracy(Testing)</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07250">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Baseline model(3 layers)</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256X256</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10</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0.03542</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0.95833</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07250">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5 layer model</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256X256</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10</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0.03535</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0.97500</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07250">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5 layer model</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64X64</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30</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0.00173</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0.97916</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07250">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7 layer model</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256X256</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10</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0.02414</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0.94791</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707250">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7 layer model</a:t>
                      </a:r>
                      <a:endParaRPr b="1" sz="17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64X64</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30</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0.12601</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0"/>
                        </a:spcAft>
                        <a:buNone/>
                      </a:pPr>
                      <a:r>
                        <a:rPr b="1" lang="en" sz="1700">
                          <a:latin typeface="Times New Roman"/>
                          <a:ea typeface="Times New Roman"/>
                          <a:cs typeface="Times New Roman"/>
                          <a:sym typeface="Times New Roman"/>
                        </a:rPr>
                        <a:t>0.96458</a:t>
                      </a:r>
                      <a:endParaRPr b="1" sz="17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Major Challenges Faced</a:t>
            </a:r>
            <a:endParaRPr/>
          </a:p>
        </p:txBody>
      </p:sp>
      <p:sp>
        <p:nvSpPr>
          <p:cNvPr id="195" name="Google Shape;195;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Finding of a Cloud GPU resource so as to perform our training and testing part.</a:t>
            </a:r>
            <a:endParaRPr/>
          </a:p>
          <a:p>
            <a:pPr indent="-311150" lvl="0" marL="457200" rtl="0" algn="l">
              <a:lnSpc>
                <a:spcPct val="115000"/>
              </a:lnSpc>
              <a:spcBef>
                <a:spcPts val="0"/>
              </a:spcBef>
              <a:spcAft>
                <a:spcPts val="0"/>
              </a:spcAft>
              <a:buSzPts val="1300"/>
              <a:buChar char="●"/>
            </a:pPr>
            <a:r>
              <a:rPr lang="en"/>
              <a:t>Hyper parameter optimization like optimizing the image size and number of epochs.</a:t>
            </a:r>
            <a:endParaRPr/>
          </a:p>
          <a:p>
            <a:pPr indent="-311150" lvl="0" marL="457200" rtl="0" algn="l">
              <a:lnSpc>
                <a:spcPct val="115000"/>
              </a:lnSpc>
              <a:spcBef>
                <a:spcPts val="0"/>
              </a:spcBef>
              <a:spcAft>
                <a:spcPts val="0"/>
              </a:spcAft>
              <a:buSzPts val="1300"/>
              <a:buChar char="●"/>
            </a:pPr>
            <a:r>
              <a:rPr lang="en"/>
              <a:t>Dealing with overfitting by using dropout regularization.</a:t>
            </a:r>
            <a:endParaRPr/>
          </a:p>
          <a:p>
            <a:pPr indent="-311150" lvl="0" marL="457200" rtl="0" algn="l">
              <a:lnSpc>
                <a:spcPct val="115000"/>
              </a:lnSpc>
              <a:spcBef>
                <a:spcPts val="0"/>
              </a:spcBef>
              <a:spcAft>
                <a:spcPts val="0"/>
              </a:spcAft>
              <a:buSzPts val="1300"/>
              <a:buChar char="●"/>
            </a:pPr>
            <a:r>
              <a:rPr lang="en"/>
              <a:t>Finding out the exact number of dropouts required so that model does not go into underfit and actually fits correctly.</a:t>
            </a:r>
            <a:endParaRPr/>
          </a:p>
          <a:p>
            <a:pPr indent="-311150" lvl="0" marL="457200" rtl="0" algn="l">
              <a:lnSpc>
                <a:spcPct val="115000"/>
              </a:lnSpc>
              <a:spcBef>
                <a:spcPts val="0"/>
              </a:spcBef>
              <a:spcAft>
                <a:spcPts val="0"/>
              </a:spcAft>
              <a:buSzPts val="1300"/>
              <a:buChar char="●"/>
            </a:pPr>
            <a:r>
              <a:rPr lang="en"/>
              <a:t>Being extremely patient while model training and testing as even with the GPU resource, the training process would take hours.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We would like to express our sincere gratitude to our evaluation committee for providing a just and fair evaluation to our efforts and understanding the core of our ideologies kept in mind while working for this project. We would especially like to thank our supervisor – Mr. Pawan Kumar Upadhyay for providing his invaluable guidance, comments and suggestions throughout the course of the project.</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rPr lang="en"/>
              <a:t>Thank You.</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g8806cc5ed3_0_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OCT?</a:t>
            </a:r>
            <a:endParaRPr/>
          </a:p>
        </p:txBody>
      </p:sp>
      <p:sp>
        <p:nvSpPr>
          <p:cNvPr id="93" name="Google Shape;93;g8806cc5ed3_0_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900">
                <a:solidFill>
                  <a:srgbClr val="000000"/>
                </a:solidFill>
              </a:rPr>
              <a:t>Optical Coherence Tomography</a:t>
            </a:r>
            <a:r>
              <a:rPr lang="en" sz="1900">
                <a:solidFill>
                  <a:srgbClr val="000000"/>
                </a:solidFill>
              </a:rPr>
              <a:t> is a technique developed for non-invasive imaging of biological cells extensively used by Ophthalmologists to study the structure of the retina and related diseases. OCT is analogous to ultrasound where it uses low-coherence interferometry to produce a two-dimensional image of optical scattering. It has longitudinal and latitude spatial resolution which is capable of detecting very small reflected signals from retina approximately 10(-10) of the incident optical power.</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Problem Statement</a:t>
            </a:r>
            <a:endParaRPr/>
          </a:p>
        </p:txBody>
      </p:sp>
      <p:sp>
        <p:nvSpPr>
          <p:cNvPr id="99" name="Google Shape;99;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t> With millions of people across India reporting CNV, DME and Drusen annually, it has become very crucial to detect these disorders on time to start their treatment as some of these can not be cured after a point of time.Currently, trained ophthalmologists clinically examine the presence of any retinal disease like DME, CNV and Drusen. To enable remote identification of diseases and speed up the diagnostic process, automated analysis of OCT images has remained an active field of research since the early days of OCT imaging.We have developed a new intelligent system based on deep learning to automatically categorize OCT images to aid clinicians and make the process faster and more accurate. The framework has the capability to increment diagnostic efficiency, enable easier access to expert knowledge, facilitate remedial decision-making, and decrease overall healthcare costs.</a:t>
            </a:r>
            <a:endParaRPr sz="1400"/>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g8806cc5ed3_0_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Classes</a:t>
            </a:r>
            <a:endParaRPr/>
          </a:p>
        </p:txBody>
      </p:sp>
      <p:sp>
        <p:nvSpPr>
          <p:cNvPr id="105" name="Google Shape;105;g8806cc5ed3_0_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g8806cc5ed3_0_0"/>
          <p:cNvPicPr preferRelativeResize="0"/>
          <p:nvPr/>
        </p:nvPicPr>
        <p:blipFill>
          <a:blip r:embed="rId3">
            <a:alphaModFix/>
          </a:blip>
          <a:stretch>
            <a:fillRect/>
          </a:stretch>
        </p:blipFill>
        <p:spPr>
          <a:xfrm>
            <a:off x="609600" y="2057400"/>
            <a:ext cx="7808550" cy="249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Significance/Novelty Of the Problem</a:t>
            </a:r>
            <a:endParaRPr/>
          </a:p>
        </p:txBody>
      </p:sp>
      <p:sp>
        <p:nvSpPr>
          <p:cNvPr id="112" name="Google Shape;112;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t>To speed up the diagnostic process and enable remote identification of diseases, automated analysis of OCT images has remained an active field of research since the early days of OCT imaging. The problem that our automated system is solving will be going to help a lot of clinicians to efficiently detect these abnormalities and help the patients as it is very cost effective and reliable. </a:t>
            </a:r>
            <a:endParaRPr sz="1400"/>
          </a:p>
          <a:p>
            <a:pPr indent="0" lvl="0" marL="0" rtl="0" algn="l">
              <a:lnSpc>
                <a:spcPct val="115000"/>
              </a:lnSpc>
              <a:spcBef>
                <a:spcPts val="0"/>
              </a:spcBef>
              <a:spcAft>
                <a:spcPts val="0"/>
              </a:spcAft>
              <a:buSzPts val="1300"/>
              <a:buNone/>
            </a:pPr>
            <a:r>
              <a:t/>
            </a:r>
            <a:endParaRPr sz="1400"/>
          </a:p>
          <a:p>
            <a:pPr indent="0" lvl="0" marL="0" rtl="0" algn="l">
              <a:lnSpc>
                <a:spcPct val="115000"/>
              </a:lnSpc>
              <a:spcBef>
                <a:spcPts val="0"/>
              </a:spcBef>
              <a:spcAft>
                <a:spcPts val="0"/>
              </a:spcAft>
              <a:buSzPts val="1300"/>
              <a:buNone/>
            </a:pPr>
            <a:r>
              <a:rPr lang="en" sz="1400"/>
              <a:t>Until now, all the studies that have aimed to diagnose these retinal diseases, have made use of huge, complicated CNN models like ResNet, VGG16, InceptionV3 etc and have focused on binary classification or staging of diseases. Our work is a multi classification problem that makes use of only basic 3 Layer, 5 Layer and 7 Layer model and has achieved competing accuracies by only tuning the hyperparameters. </a:t>
            </a:r>
            <a:endParaRPr sz="1400"/>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8806cc5ed3_0_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and CNN Layers</a:t>
            </a:r>
            <a:endParaRPr/>
          </a:p>
        </p:txBody>
      </p:sp>
      <p:sp>
        <p:nvSpPr>
          <p:cNvPr id="118" name="Google Shape;118;g8806cc5ed3_0_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Convolution Layer</a:t>
            </a:r>
            <a:endParaRPr sz="2100"/>
          </a:p>
          <a:p>
            <a:pPr indent="-361950" lvl="0" marL="457200" rtl="0" algn="l">
              <a:spcBef>
                <a:spcPts val="0"/>
              </a:spcBef>
              <a:spcAft>
                <a:spcPts val="0"/>
              </a:spcAft>
              <a:buSzPts val="2100"/>
              <a:buAutoNum type="arabicPeriod"/>
            </a:pPr>
            <a:r>
              <a:rPr lang="en" sz="2100"/>
              <a:t>Relu layer</a:t>
            </a:r>
            <a:endParaRPr sz="2100"/>
          </a:p>
          <a:p>
            <a:pPr indent="-361950" lvl="0" marL="457200" rtl="0" algn="l">
              <a:spcBef>
                <a:spcPts val="0"/>
              </a:spcBef>
              <a:spcAft>
                <a:spcPts val="0"/>
              </a:spcAft>
              <a:buSzPts val="2100"/>
              <a:buAutoNum type="arabicPeriod"/>
            </a:pPr>
            <a:r>
              <a:rPr lang="en" sz="2100"/>
              <a:t>Max Pooling Layer</a:t>
            </a:r>
            <a:endParaRPr sz="2100"/>
          </a:p>
          <a:p>
            <a:pPr indent="-361950" lvl="0" marL="457200" rtl="0" algn="l">
              <a:spcBef>
                <a:spcPts val="0"/>
              </a:spcBef>
              <a:spcAft>
                <a:spcPts val="0"/>
              </a:spcAft>
              <a:buSzPts val="2100"/>
              <a:buAutoNum type="arabicPeriod"/>
            </a:pPr>
            <a:r>
              <a:rPr lang="en" sz="2100"/>
              <a:t>Flattening Layer</a:t>
            </a:r>
            <a:endParaRPr sz="2100"/>
          </a:p>
          <a:p>
            <a:pPr indent="-361950" lvl="0" marL="457200" rtl="0" algn="l">
              <a:spcBef>
                <a:spcPts val="0"/>
              </a:spcBef>
              <a:spcAft>
                <a:spcPts val="0"/>
              </a:spcAft>
              <a:buSzPts val="2100"/>
              <a:buAutoNum type="arabicPeriod"/>
            </a:pPr>
            <a:r>
              <a:rPr lang="en" sz="2100"/>
              <a:t>Dense (ANN) Layer</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8806cc5ed3_0_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WorkFlow</a:t>
            </a:r>
            <a:endParaRPr/>
          </a:p>
        </p:txBody>
      </p:sp>
      <p:sp>
        <p:nvSpPr>
          <p:cNvPr id="124" name="Google Shape;124;g8806cc5ed3_0_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g8806cc5ed3_0_12"/>
          <p:cNvPicPr preferRelativeResize="0"/>
          <p:nvPr/>
        </p:nvPicPr>
        <p:blipFill>
          <a:blip r:embed="rId3">
            <a:alphaModFix/>
          </a:blip>
          <a:stretch>
            <a:fillRect/>
          </a:stretch>
        </p:blipFill>
        <p:spPr>
          <a:xfrm>
            <a:off x="609600" y="1905000"/>
            <a:ext cx="8167151" cy="278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Information about the Dataset</a:t>
            </a:r>
            <a:endParaRPr/>
          </a:p>
        </p:txBody>
      </p:sp>
      <p:sp>
        <p:nvSpPr>
          <p:cNvPr id="131" name="Google Shape;131;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Link to the dataset - </a:t>
            </a:r>
            <a:r>
              <a:rPr lang="en" sz="1100" u="sng">
                <a:solidFill>
                  <a:schemeClr val="hlink"/>
                </a:solidFill>
                <a:latin typeface="Arial"/>
                <a:ea typeface="Arial"/>
                <a:cs typeface="Arial"/>
                <a:sym typeface="Arial"/>
                <a:hlinkClick r:id="rId3"/>
              </a:rPr>
              <a:t>https://www.kaggle.com/paultimothymooney/kermany2018</a:t>
            </a:r>
            <a:endParaRPr/>
          </a:p>
          <a:p>
            <a:pPr indent="0" lvl="0" marL="0" rtl="0" algn="l">
              <a:lnSpc>
                <a:spcPct val="115000"/>
              </a:lnSpc>
              <a:spcBef>
                <a:spcPts val="1600"/>
              </a:spcBef>
              <a:spcAft>
                <a:spcPts val="0"/>
              </a:spcAft>
              <a:buSzPts val="1300"/>
              <a:buNone/>
            </a:pPr>
            <a:r>
              <a:rPr lang="en"/>
              <a:t>The data was collected from Kaggle.com which was uploaded by Paul Mooney and is licensed by Non Commerical ShareLike 4.0 which gives the permission to Share and Adapt. We have used this particular data set in our project, whose summary is as follows:</a:t>
            </a:r>
            <a:endParaRPr/>
          </a:p>
          <a:p>
            <a:pPr indent="-311150" lvl="0" marL="457200" rtl="0" algn="l">
              <a:lnSpc>
                <a:spcPct val="115000"/>
              </a:lnSpc>
              <a:spcBef>
                <a:spcPts val="1600"/>
              </a:spcBef>
              <a:spcAft>
                <a:spcPts val="0"/>
              </a:spcAft>
              <a:buSzPts val="1300"/>
              <a:buChar char="●"/>
            </a:pPr>
            <a:r>
              <a:rPr lang="en"/>
              <a:t>Total Images: 84495</a:t>
            </a:r>
            <a:endParaRPr/>
          </a:p>
          <a:p>
            <a:pPr indent="-311150" lvl="0" marL="457200" rtl="0" algn="l">
              <a:lnSpc>
                <a:spcPct val="115000"/>
              </a:lnSpc>
              <a:spcBef>
                <a:spcPts val="0"/>
              </a:spcBef>
              <a:spcAft>
                <a:spcPts val="0"/>
              </a:spcAft>
              <a:buSzPts val="1300"/>
              <a:buChar char="●"/>
            </a:pPr>
            <a:r>
              <a:rPr lang="en"/>
              <a:t>Final Evaluation: 968 Images</a:t>
            </a:r>
            <a:endParaRPr/>
          </a:p>
          <a:p>
            <a:pPr indent="-311150" lvl="0" marL="457200" rtl="0" algn="l">
              <a:lnSpc>
                <a:spcPct val="115000"/>
              </a:lnSpc>
              <a:spcBef>
                <a:spcPts val="0"/>
              </a:spcBef>
              <a:spcAft>
                <a:spcPts val="0"/>
              </a:spcAft>
              <a:buSzPts val="1300"/>
              <a:buChar char="●"/>
            </a:pPr>
            <a:r>
              <a:rPr lang="en"/>
              <a:t>242 Images per category in the final evaluation</a:t>
            </a:r>
            <a:endParaRPr/>
          </a:p>
          <a:p>
            <a:pPr indent="-311150" lvl="0" marL="457200" rtl="0" algn="l">
              <a:lnSpc>
                <a:spcPct val="115000"/>
              </a:lnSpc>
              <a:spcBef>
                <a:spcPts val="0"/>
              </a:spcBef>
              <a:spcAft>
                <a:spcPts val="0"/>
              </a:spcAft>
              <a:buSzPts val="1300"/>
              <a:buChar char="●"/>
            </a:pPr>
            <a:r>
              <a:rPr lang="en"/>
              <a:t>There are 84,495 OCT images (JPEG) and 4 categories (</a:t>
            </a:r>
            <a:r>
              <a:rPr b="1" lang="en"/>
              <a:t>NORMAL,CNV,DME,DRUSEN</a:t>
            </a:r>
            <a:r>
              <a:rPr lang="en"/>
              <a:t>).</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6"/>
          <p:cNvPicPr preferRelativeResize="0"/>
          <p:nvPr/>
        </p:nvPicPr>
        <p:blipFill rotWithShape="1">
          <a:blip r:embed="rId3">
            <a:alphaModFix/>
          </a:blip>
          <a:srcRect b="0" l="0" r="0" t="0"/>
          <a:stretch/>
        </p:blipFill>
        <p:spPr>
          <a:xfrm>
            <a:off x="823875" y="756750"/>
            <a:ext cx="7677150" cy="3962400"/>
          </a:xfrm>
          <a:prstGeom prst="rect">
            <a:avLst/>
          </a:prstGeom>
          <a:noFill/>
          <a:ln>
            <a:noFill/>
          </a:ln>
        </p:spPr>
      </p:pic>
      <p:sp>
        <p:nvSpPr>
          <p:cNvPr id="137" name="Google Shape;137;p6"/>
          <p:cNvSpPr txBox="1"/>
          <p:nvPr/>
        </p:nvSpPr>
        <p:spPr>
          <a:xfrm>
            <a:off x="980325" y="107425"/>
            <a:ext cx="3384300" cy="4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Lato"/>
                <a:ea typeface="Lato"/>
                <a:cs typeface="Lato"/>
                <a:sym typeface="Lato"/>
              </a:rPr>
              <a:t>Data Analysis Flowchart</a:t>
            </a:r>
            <a:endParaRPr b="1" i="0" sz="17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