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2192000" cy="7772400"/>
  <p:notesSz cx="121920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11C1A-72ED-445B-807E-0C5F5835CA48}" v="87" dt="2024-02-16T14:35:38.965"/>
    <p1510:client id="{6B019034-E2D4-4834-95CC-46DBC1CED979}" v="636" dt="2024-02-16T18:31:10.2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1714" y="16573"/>
            <a:ext cx="1252854" cy="38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2861055" y="1598866"/>
            <a:ext cx="14866111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94" y="230481"/>
            <a:ext cx="11990289" cy="7389518"/>
          </a:xfrm>
          <a:custGeom>
            <a:avLst/>
            <a:gdLst/>
            <a:ahLst/>
            <a:cxnLst/>
            <a:rect l="l" t="t" r="r" b="b"/>
            <a:pathLst>
              <a:path w="9144000" h="4629150">
                <a:moveTo>
                  <a:pt x="0" y="4629149"/>
                </a:moveTo>
                <a:lnTo>
                  <a:pt x="9144000" y="4629149"/>
                </a:lnTo>
                <a:lnTo>
                  <a:pt x="9144000" y="0"/>
                </a:lnTo>
                <a:lnTo>
                  <a:pt x="0" y="0"/>
                </a:lnTo>
                <a:lnTo>
                  <a:pt x="0" y="462914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1660" y="4516931"/>
            <a:ext cx="5456118" cy="2935088"/>
          </a:xfrm>
          <a:custGeom>
            <a:avLst/>
            <a:gdLst/>
            <a:ahLst/>
            <a:cxnLst/>
            <a:rect l="l" t="t" r="r" b="b"/>
            <a:pathLst>
              <a:path w="4152900" h="2581275">
                <a:moveTo>
                  <a:pt x="4152900" y="0"/>
                </a:moveTo>
                <a:lnTo>
                  <a:pt x="0" y="0"/>
                </a:lnTo>
                <a:lnTo>
                  <a:pt x="0" y="2581275"/>
                </a:lnTo>
                <a:lnTo>
                  <a:pt x="4152900" y="2581275"/>
                </a:lnTo>
                <a:lnTo>
                  <a:pt x="415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8443" y="756156"/>
            <a:ext cx="3646503" cy="4471328"/>
          </a:xfrm>
          <a:custGeom>
            <a:avLst/>
            <a:gdLst/>
            <a:ahLst/>
            <a:cxnLst/>
            <a:rect l="l" t="t" r="r" b="b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7414" y="88304"/>
            <a:ext cx="43180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"/>
              </a:lnSpc>
            </a:pPr>
            <a:r>
              <a:rPr sz="300" spc="-25" dirty="0">
                <a:solidFill>
                  <a:srgbClr val="FFFFFF"/>
                </a:solidFill>
                <a:latin typeface="Trebuchet MS"/>
                <a:cs typeface="Trebuchet MS"/>
              </a:rPr>
              <a:t>TM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52" y="743477"/>
            <a:ext cx="2490531" cy="828148"/>
          </a:xfrm>
          <a:custGeom>
            <a:avLst/>
            <a:gdLst/>
            <a:ahLst/>
            <a:cxnLst/>
            <a:rect l="l" t="t" r="r" b="b"/>
            <a:pathLst>
              <a:path w="2609850" h="1009650">
                <a:moveTo>
                  <a:pt x="2609850" y="0"/>
                </a:moveTo>
                <a:lnTo>
                  <a:pt x="0" y="0"/>
                </a:lnTo>
                <a:lnTo>
                  <a:pt x="0" y="1009650"/>
                </a:lnTo>
                <a:lnTo>
                  <a:pt x="2609850" y="10096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552" y="1619250"/>
            <a:ext cx="2503815" cy="1335880"/>
          </a:xfrm>
          <a:custGeom>
            <a:avLst/>
            <a:gdLst/>
            <a:ahLst/>
            <a:cxnLst/>
            <a:rect l="l" t="t" r="r" b="b"/>
            <a:pathLst>
              <a:path w="2628900" h="1933575">
                <a:moveTo>
                  <a:pt x="2628900" y="0"/>
                </a:moveTo>
                <a:lnTo>
                  <a:pt x="0" y="0"/>
                </a:lnTo>
                <a:lnTo>
                  <a:pt x="0" y="1933575"/>
                </a:lnTo>
                <a:lnTo>
                  <a:pt x="2628900" y="1933575"/>
                </a:lnTo>
                <a:lnTo>
                  <a:pt x="262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endParaRPr lang="en-US" sz="1000" dirty="0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"/>
            <a:ext cx="12192000" cy="618372"/>
            <a:chOff x="0" y="0"/>
            <a:chExt cx="12192000" cy="52387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92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3999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9143999" y="51435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04825"/>
              <a:ext cx="9144000" cy="19050"/>
            </a:xfrm>
            <a:custGeom>
              <a:avLst/>
              <a:gdLst/>
              <a:ahLst/>
              <a:cxnLst/>
              <a:rect l="l" t="t" r="r" b="b"/>
              <a:pathLst>
                <a:path w="9144000" h="19050">
                  <a:moveTo>
                    <a:pt x="0" y="19050"/>
                  </a:moveTo>
                  <a:lnTo>
                    <a:pt x="9143999" y="19050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" y="9525"/>
              <a:ext cx="495300" cy="48577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23068" y="3022742"/>
            <a:ext cx="2485720" cy="4429277"/>
          </a:xfrm>
          <a:custGeom>
            <a:avLst/>
            <a:gdLst/>
            <a:ahLst/>
            <a:cxnLst/>
            <a:rect l="l" t="t" r="r" b="b"/>
            <a:pathLst>
              <a:path w="2609850" h="1504950">
                <a:moveTo>
                  <a:pt x="2609850" y="0"/>
                </a:moveTo>
                <a:lnTo>
                  <a:pt x="0" y="0"/>
                </a:lnTo>
                <a:lnTo>
                  <a:pt x="0" y="1504950"/>
                </a:lnTo>
                <a:lnTo>
                  <a:pt x="2609850" y="15049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6469" y="3066526"/>
            <a:ext cx="869356" cy="18530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Methodology</a:t>
            </a:r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22882" y="5296035"/>
            <a:ext cx="3659177" cy="2155006"/>
          </a:xfrm>
          <a:custGeom>
            <a:avLst/>
            <a:gdLst/>
            <a:ahLst/>
            <a:cxnLst/>
            <a:rect l="l" t="t" r="r" b="b"/>
            <a:pathLst>
              <a:path w="2209800" h="2590800">
                <a:moveTo>
                  <a:pt x="2209800" y="0"/>
                </a:moveTo>
                <a:lnTo>
                  <a:pt x="0" y="0"/>
                </a:lnTo>
                <a:lnTo>
                  <a:pt x="0" y="2590800"/>
                </a:lnTo>
                <a:lnTo>
                  <a:pt x="2209800" y="2590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72965" y="4575889"/>
            <a:ext cx="10648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R</a:t>
            </a:r>
            <a:r>
              <a:rPr sz="950" b="1" spc="20" dirty="0">
                <a:solidFill>
                  <a:srgbClr val="2E5395"/>
                </a:solidFill>
                <a:latin typeface="Times New Roman"/>
                <a:cs typeface="Times New Roman"/>
              </a:rPr>
              <a:t>e</a:t>
            </a:r>
            <a:r>
              <a:rPr sz="950" b="1" spc="75" dirty="0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u</a:t>
            </a:r>
            <a:r>
              <a:rPr sz="950" b="1" spc="30" dirty="0">
                <a:solidFill>
                  <a:srgbClr val="2E5395"/>
                </a:solidFill>
                <a:latin typeface="Times New Roman"/>
                <a:cs typeface="Times New Roman"/>
              </a:rPr>
              <a:t>l</a:t>
            </a:r>
            <a:r>
              <a:rPr sz="950" b="1" spc="-25" dirty="0">
                <a:solidFill>
                  <a:srgbClr val="2E5395"/>
                </a:solidFill>
                <a:latin typeface="Times New Roman"/>
                <a:cs typeface="Times New Roman"/>
              </a:rPr>
              <a:t>t</a:t>
            </a:r>
            <a:r>
              <a:rPr sz="950" b="1" spc="75" dirty="0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/</a:t>
            </a:r>
            <a:r>
              <a:rPr sz="950" b="1" spc="-6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D</a:t>
            </a:r>
            <a:r>
              <a:rPr sz="950" b="1" spc="30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950" b="1" spc="75" dirty="0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20" dirty="0">
                <a:solidFill>
                  <a:srgbClr val="2E5395"/>
                </a:solidFill>
                <a:latin typeface="Times New Roman"/>
                <a:cs typeface="Times New Roman"/>
              </a:rPr>
              <a:t>c</a:t>
            </a:r>
            <a:r>
              <a:rPr sz="950" b="1" spc="-5" dirty="0">
                <a:solidFill>
                  <a:srgbClr val="2E5395"/>
                </a:solidFill>
                <a:latin typeface="Times New Roman"/>
                <a:cs typeface="Times New Roman"/>
              </a:rPr>
              <a:t>u</a:t>
            </a:r>
            <a:r>
              <a:rPr sz="950" b="1" spc="75" dirty="0">
                <a:solidFill>
                  <a:srgbClr val="2E5395"/>
                </a:solidFill>
                <a:latin typeface="Times New Roman"/>
                <a:cs typeface="Times New Roman"/>
              </a:rPr>
              <a:t>ss</a:t>
            </a:r>
            <a:r>
              <a:rPr sz="950" b="1" spc="30" dirty="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950" b="1" spc="-30" dirty="0">
                <a:solidFill>
                  <a:srgbClr val="2E5395"/>
                </a:solidFill>
                <a:latin typeface="Times New Roman"/>
                <a:cs typeface="Times New Roman"/>
              </a:rPr>
              <a:t>o</a:t>
            </a:r>
            <a:r>
              <a:rPr sz="950" b="1" spc="15" dirty="0">
                <a:solidFill>
                  <a:srgbClr val="2E5395"/>
                </a:solidFill>
                <a:latin typeface="Times New Roman"/>
                <a:cs typeface="Times New Roman"/>
              </a:rPr>
              <a:t>n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900460" y="198236"/>
            <a:ext cx="1252854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lang="en-IN" spc="25" dirty="0"/>
              <a:t>Mini Project</a:t>
            </a:r>
            <a:br>
              <a:rPr lang="en-IN" spc="25" dirty="0"/>
            </a:br>
            <a:r>
              <a:rPr lang="en-IN" spc="25" dirty="0"/>
              <a:t>2023-24</a:t>
            </a:r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86965" y="747788"/>
            <a:ext cx="2444115" cy="239168"/>
          </a:xfrm>
          <a:prstGeom prst="rect">
            <a:avLst/>
          </a:prstGeom>
        </p:spPr>
        <p:txBody>
          <a:bodyPr vert="horz" wrap="square" lIns="0" tIns="69215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45"/>
              </a:spcBef>
            </a:pPr>
            <a:r>
              <a:rPr sz="1100" b="1" dirty="0">
                <a:solidFill>
                  <a:srgbClr val="2E5395"/>
                </a:solidFill>
                <a:latin typeface="Times New Roman"/>
                <a:cs typeface="Times New Roman"/>
              </a:rPr>
              <a:t>Problem</a:t>
            </a:r>
            <a:r>
              <a:rPr sz="1100" b="1" spc="6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2E5395"/>
                </a:solidFill>
                <a:latin typeface="Times New Roman"/>
                <a:cs typeface="Times New Roman"/>
              </a:rPr>
              <a:t>Statement</a:t>
            </a:r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85178" y="5257997"/>
            <a:ext cx="1989455" cy="244298"/>
          </a:xfrm>
          <a:prstGeom prst="rect">
            <a:avLst/>
          </a:prstGeom>
        </p:spPr>
        <p:txBody>
          <a:bodyPr vert="horz" wrap="square" lIns="0" tIns="74295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11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Conclusions</a:t>
            </a:r>
            <a:endParaRPr lang="en-US" sz="1100" b="1" spc="100" dirty="0">
              <a:solidFill>
                <a:srgbClr val="2E5395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8188" y="41073"/>
            <a:ext cx="6075045" cy="4719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ts val="1355"/>
              </a:lnSpc>
              <a:spcBef>
                <a:spcPts val="100"/>
              </a:spcBef>
            </a:pPr>
            <a:r>
              <a:rPr lang="en-IN" sz="1200" spc="15" dirty="0">
                <a:solidFill>
                  <a:schemeClr val="bg1"/>
                </a:solidFill>
                <a:latin typeface="Cambria"/>
                <a:cs typeface="Cambria"/>
              </a:rPr>
              <a:t>Project title: </a:t>
            </a:r>
            <a:r>
              <a:rPr lang="en-IN" sz="1200" spc="15" dirty="0">
                <a:solidFill>
                  <a:schemeClr val="bg1"/>
                </a:solidFill>
                <a:ea typeface="+mn-lt"/>
                <a:cs typeface="+mn-lt"/>
              </a:rPr>
              <a:t>Deep Learning for Classifying and Segmenting 3D Point Clouds</a:t>
            </a:r>
            <a:endParaRPr sz="1200" dirty="0">
              <a:solidFill>
                <a:schemeClr val="bg1"/>
              </a:solidFill>
              <a:ea typeface="+mn-lt"/>
              <a:cs typeface="+mn-lt"/>
            </a:endParaRPr>
          </a:p>
          <a:p>
            <a:pPr marR="763905" algn="ctr">
              <a:lnSpc>
                <a:spcPts val="994"/>
              </a:lnSpc>
            </a:pPr>
            <a:r>
              <a:rPr lang="en-IN" sz="900" spc="10" dirty="0">
                <a:solidFill>
                  <a:schemeClr val="bg1"/>
                </a:solidFill>
                <a:latin typeface="Cambria"/>
                <a:cs typeface="Cambria"/>
              </a:rPr>
              <a:t>                              </a:t>
            </a:r>
            <a:r>
              <a:rPr sz="900" spc="10" dirty="0">
                <a:solidFill>
                  <a:schemeClr val="bg1"/>
                </a:solidFill>
                <a:latin typeface="Cambria"/>
                <a:cs typeface="Cambria"/>
              </a:rPr>
              <a:t>Team</a:t>
            </a:r>
            <a:r>
              <a:rPr lang="en-IN" sz="900" spc="10" dirty="0">
                <a:solidFill>
                  <a:schemeClr val="bg1"/>
                </a:solidFill>
                <a:latin typeface="Cambria"/>
                <a:cs typeface="Cambria"/>
              </a:rPr>
              <a:t> member name: </a:t>
            </a:r>
            <a:r>
              <a:rPr lang="en-IN" sz="900" spc="10" dirty="0">
                <a:solidFill>
                  <a:schemeClr val="bg1"/>
                </a:solidFill>
                <a:ea typeface="+mn-lt"/>
                <a:cs typeface="+mn-lt"/>
              </a:rPr>
              <a:t>Somil Yadav   Harsh Kashyap   Abhinav Anand   Sanjana R. Habib</a:t>
            </a:r>
            <a:endParaRPr sz="900" dirty="0">
              <a:solidFill>
                <a:schemeClr val="bg1"/>
              </a:solidFill>
              <a:ea typeface="+mn-lt"/>
              <a:cs typeface="+mn-lt"/>
            </a:endParaRPr>
          </a:p>
          <a:p>
            <a:pPr marR="758190" algn="ctr">
              <a:spcBef>
                <a:spcPts val="50"/>
              </a:spcBef>
            </a:pPr>
            <a:r>
              <a:rPr lang="en-IN" sz="900" spc="120" dirty="0">
                <a:solidFill>
                  <a:schemeClr val="bg1"/>
                </a:solidFill>
                <a:latin typeface="Cambria"/>
                <a:cs typeface="Cambria"/>
              </a:rPr>
              <a:t>                          </a:t>
            </a:r>
            <a:r>
              <a:rPr sz="900" spc="120" dirty="0">
                <a:solidFill>
                  <a:schemeClr val="bg1"/>
                </a:solidFill>
                <a:latin typeface="Cambria"/>
                <a:cs typeface="Cambria"/>
              </a:rPr>
              <a:t>G</a:t>
            </a:r>
            <a:r>
              <a:rPr sz="900" spc="25" dirty="0">
                <a:solidFill>
                  <a:schemeClr val="bg1"/>
                </a:solidFill>
                <a:latin typeface="Cambria"/>
                <a:cs typeface="Cambria"/>
              </a:rPr>
              <a:t>u</a:t>
            </a:r>
            <a:r>
              <a:rPr sz="900" spc="45" dirty="0">
                <a:solidFill>
                  <a:schemeClr val="bg1"/>
                </a:solidFill>
                <a:latin typeface="Cambria"/>
                <a:cs typeface="Cambria"/>
              </a:rPr>
              <a:t>i</a:t>
            </a:r>
            <a:r>
              <a:rPr sz="900" spc="20" dirty="0">
                <a:solidFill>
                  <a:schemeClr val="bg1"/>
                </a:solidFill>
                <a:latin typeface="Cambria"/>
                <a:cs typeface="Cambria"/>
              </a:rPr>
              <a:t>d</a:t>
            </a:r>
            <a:r>
              <a:rPr sz="900" spc="5" dirty="0">
                <a:solidFill>
                  <a:schemeClr val="bg1"/>
                </a:solidFill>
                <a:latin typeface="Cambria"/>
                <a:cs typeface="Cambria"/>
              </a:rPr>
              <a:t>e</a:t>
            </a:r>
            <a:r>
              <a:rPr sz="900" spc="50" dirty="0">
                <a:solidFill>
                  <a:schemeClr val="bg1"/>
                </a:solidFill>
                <a:latin typeface="Cambria"/>
                <a:cs typeface="Cambria"/>
              </a:rPr>
              <a:t>d</a:t>
            </a:r>
            <a:r>
              <a:rPr sz="90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900" spc="25" dirty="0">
                <a:solidFill>
                  <a:schemeClr val="bg1"/>
                </a:solidFill>
                <a:latin typeface="Cambria"/>
                <a:cs typeface="Cambria"/>
              </a:rPr>
              <a:t>b</a:t>
            </a:r>
            <a:r>
              <a:rPr sz="900" spc="65" dirty="0">
                <a:solidFill>
                  <a:schemeClr val="bg1"/>
                </a:solidFill>
                <a:latin typeface="Cambria"/>
                <a:cs typeface="Cambria"/>
              </a:rPr>
              <a:t>y</a:t>
            </a:r>
            <a:r>
              <a:rPr sz="900" spc="-15" dirty="0">
                <a:solidFill>
                  <a:schemeClr val="bg1"/>
                </a:solidFill>
                <a:latin typeface="Cambria"/>
                <a:cs typeface="Cambria"/>
              </a:rPr>
              <a:t>:</a:t>
            </a:r>
            <a:r>
              <a:rPr lang="en-US" sz="900" spc="-15" dirty="0">
                <a:solidFill>
                  <a:schemeClr val="bg1"/>
                </a:solidFill>
                <a:latin typeface="Cambria"/>
                <a:cs typeface="Cambria"/>
              </a:rPr>
              <a:t> </a:t>
            </a:r>
            <a:r>
              <a:rPr lang="en-US" sz="900" spc="-15" dirty="0">
                <a:solidFill>
                  <a:schemeClr val="bg1"/>
                </a:solidFill>
                <a:ea typeface="+mn-lt"/>
                <a:cs typeface="+mn-lt"/>
              </a:rPr>
              <a:t>Prof. Guruprasad </a:t>
            </a:r>
            <a:r>
              <a:rPr lang="en-US" sz="900" spc="-15" dirty="0" err="1">
                <a:solidFill>
                  <a:schemeClr val="bg1"/>
                </a:solidFill>
                <a:ea typeface="+mn-lt"/>
                <a:cs typeface="+mn-lt"/>
              </a:rPr>
              <a:t>Konnurmath</a:t>
            </a:r>
            <a:endParaRPr sz="900" dirty="0" err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8200" y="811714"/>
            <a:ext cx="3502660" cy="18530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2E5395"/>
                </a:solidFill>
                <a:latin typeface="Times New Roman"/>
                <a:cs typeface="Times New Roman"/>
              </a:rPr>
              <a:t>Proposed</a:t>
            </a:r>
            <a:r>
              <a:rPr sz="1100" b="1" spc="17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work</a:t>
            </a:r>
            <a:endParaRPr lang="en-US" sz="1100" b="1" spc="175" dirty="0">
              <a:solidFill>
                <a:srgbClr val="2E5395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4"/>
          <p:cNvSpPr/>
          <p:nvPr/>
        </p:nvSpPr>
        <p:spPr>
          <a:xfrm>
            <a:off x="2894365" y="755814"/>
            <a:ext cx="5453413" cy="3677097"/>
          </a:xfrm>
          <a:custGeom>
            <a:avLst/>
            <a:gdLst/>
            <a:ahLst/>
            <a:cxnLst/>
            <a:rect l="l" t="t" r="r" b="b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1642" y="804425"/>
            <a:ext cx="896576" cy="18530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solidFill>
                  <a:srgbClr val="2E5395"/>
                </a:solidFill>
                <a:latin typeface="Times New Roman"/>
                <a:cs typeface="Times New Roman"/>
              </a:rPr>
              <a:t>Architecture</a:t>
            </a:r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109" y="1713377"/>
            <a:ext cx="2486025" cy="18530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Objectives</a:t>
            </a:r>
            <a:endParaRPr lang="en-US" sz="1100">
              <a:latin typeface="Times New Roman"/>
              <a:cs typeface="Times New Roman"/>
            </a:endParaRPr>
          </a:p>
        </p:txBody>
      </p:sp>
      <p:pic>
        <p:nvPicPr>
          <p:cNvPr id="22" name="Picture 21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D93EC95F-1745-1C04-4901-42382607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59" y="903392"/>
            <a:ext cx="3824693" cy="1223565"/>
          </a:xfrm>
          <a:prstGeom prst="rect">
            <a:avLst/>
          </a:prstGeom>
        </p:spPr>
      </p:pic>
      <p:pic>
        <p:nvPicPr>
          <p:cNvPr id="23" name="Picture 22" descr="A diagram of a network&#10;&#10;Description automatically generated">
            <a:extLst>
              <a:ext uri="{FF2B5EF4-FFF2-40B4-BE49-F238E27FC236}">
                <a16:creationId xmlns:a16="http://schemas.microsoft.com/office/drawing/2014/main" id="{8EB072AA-46B4-AD77-3FB0-48FF5E29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553" y="2228284"/>
            <a:ext cx="5385878" cy="1895754"/>
          </a:xfrm>
          <a:prstGeom prst="rect">
            <a:avLst/>
          </a:prstGeom>
        </p:spPr>
      </p:pic>
      <p:pic>
        <p:nvPicPr>
          <p:cNvPr id="24" name="Picture 23" descr="A graph of a plane&#10;&#10;Description automatically generated">
            <a:extLst>
              <a:ext uri="{FF2B5EF4-FFF2-40B4-BE49-F238E27FC236}">
                <a16:creationId xmlns:a16="http://schemas.microsoft.com/office/drawing/2014/main" id="{6F735827-74D8-8117-E6B5-4E91FE3C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322" y="5036494"/>
            <a:ext cx="1930445" cy="1932604"/>
          </a:xfrm>
          <a:prstGeom prst="rect">
            <a:avLst/>
          </a:prstGeom>
        </p:spPr>
      </p:pic>
      <p:pic>
        <p:nvPicPr>
          <p:cNvPr id="25" name="Picture 24" descr="A group of blue objects&#10;&#10;Description automatically generated">
            <a:extLst>
              <a:ext uri="{FF2B5EF4-FFF2-40B4-BE49-F238E27FC236}">
                <a16:creationId xmlns:a16="http://schemas.microsoft.com/office/drawing/2014/main" id="{43486626-4184-929F-1A94-EB8963C56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54" y="4747756"/>
            <a:ext cx="3412467" cy="2219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A4133-4191-5705-ED5E-93051A8B4CD7}"/>
              </a:ext>
            </a:extLst>
          </p:cNvPr>
          <p:cNvSpPr txBox="1"/>
          <p:nvPr/>
        </p:nvSpPr>
        <p:spPr>
          <a:xfrm>
            <a:off x="3279298" y="6978369"/>
            <a:ext cx="16625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cs typeface="Calibri"/>
              </a:rPr>
              <a:t>Segmentation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68970-6C20-B28F-C48F-8B0021B5C3F2}"/>
              </a:ext>
            </a:extLst>
          </p:cNvPr>
          <p:cNvSpPr txBox="1"/>
          <p:nvPr/>
        </p:nvSpPr>
        <p:spPr>
          <a:xfrm>
            <a:off x="6196376" y="6973569"/>
            <a:ext cx="14804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cs typeface="Calibri"/>
              </a:rPr>
              <a:t>Classification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3076B-B41D-8388-51EB-A01B7BDE915D}"/>
              </a:ext>
            </a:extLst>
          </p:cNvPr>
          <p:cNvSpPr txBox="1"/>
          <p:nvPr/>
        </p:nvSpPr>
        <p:spPr>
          <a:xfrm>
            <a:off x="4941063" y="4111353"/>
            <a:ext cx="25108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>
                <a:cs typeface="Calibri"/>
              </a:rPr>
              <a:t>PointNet</a:t>
            </a:r>
            <a:r>
              <a:rPr lang="en-US" sz="1000" dirty="0">
                <a:cs typeface="Calibri"/>
              </a:rPr>
              <a:t> 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9D256-6748-BDB0-AA9C-124A61FADC17}"/>
              </a:ext>
            </a:extLst>
          </p:cNvPr>
          <p:cNvSpPr txBox="1"/>
          <p:nvPr/>
        </p:nvSpPr>
        <p:spPr>
          <a:xfrm>
            <a:off x="317657" y="1946184"/>
            <a:ext cx="25014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• Point Cloud Classification using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and CNN.</a:t>
            </a:r>
          </a:p>
          <a:p>
            <a:r>
              <a:rPr lang="en-US" sz="1000" dirty="0">
                <a:ea typeface="+mn-lt"/>
                <a:cs typeface="+mn-lt"/>
              </a:rPr>
              <a:t>• Point Cloud Segmentation with </a:t>
            </a:r>
            <a:r>
              <a:rPr lang="en-US" sz="100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architecture. </a:t>
            </a:r>
            <a:endParaRPr lang="en-US" sz="100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• Generating 3D Point Cloud using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architecture.</a:t>
            </a:r>
            <a:endParaRPr lang="en-US" sz="100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773A66-F808-D17F-D5DF-6F11FD8D5B45}"/>
              </a:ext>
            </a:extLst>
          </p:cNvPr>
          <p:cNvSpPr txBox="1"/>
          <p:nvPr/>
        </p:nvSpPr>
        <p:spPr>
          <a:xfrm>
            <a:off x="314577" y="953044"/>
            <a:ext cx="231330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Times New Roman"/>
              </a:rPr>
              <a:t>Classification and Segmentation of a 3D Point Cloud Utilizing Convolutional Neural Networks (CNNs).</a:t>
            </a:r>
            <a:endParaRPr lang="en-US" sz="100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CD377-3DDC-BE6F-6F76-52DA45B0F26D}"/>
              </a:ext>
            </a:extLst>
          </p:cNvPr>
          <p:cNvSpPr txBox="1"/>
          <p:nvPr/>
        </p:nvSpPr>
        <p:spPr>
          <a:xfrm>
            <a:off x="8420085" y="5508533"/>
            <a:ext cx="35685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In conclusion, our machine learning models, incorporating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-based segmentation and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with CNN-based classification, have exhibited notable proficiency in handling 3D point cloud data. The segmentation model achieved a commendable accuracy of 86.4%, emphasizing its capability in precise segmentation, while the labels prediction for segmentation model excelled with a remarkable 95.26% accuracy in predicting airplane shapes. Furthermore, our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model for ModelNet40 classification displayed promising results, achieving 73.0% accuracy on both validation and test sets, demonstrating effective learning. </a:t>
            </a:r>
            <a:endParaRPr lang="en-US" sz="1000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05326E-F933-7B12-04A5-7709A0471D05}"/>
              </a:ext>
            </a:extLst>
          </p:cNvPr>
          <p:cNvSpPr txBox="1"/>
          <p:nvPr/>
        </p:nvSpPr>
        <p:spPr>
          <a:xfrm>
            <a:off x="323835" y="3266258"/>
            <a:ext cx="250139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1. ModelNet40 Classification: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Preprocessing includes normalization and centering of ModelNet40 data.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Architecture features T-net structures, convolutional blocks, Global Max Pooling </a:t>
            </a:r>
            <a:r>
              <a:rPr lang="en-US" sz="1000">
                <a:ea typeface="+mn-lt"/>
                <a:cs typeface="+mn-lt"/>
              </a:rPr>
              <a:t>1D and dropout.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GPU acceleration optimizes training efficiency.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Orthogonal </a:t>
            </a:r>
            <a:r>
              <a:rPr lang="en-US" sz="1000" err="1">
                <a:ea typeface="+mn-lt"/>
                <a:cs typeface="+mn-lt"/>
              </a:rPr>
              <a:t>regularizer</a:t>
            </a:r>
            <a:r>
              <a:rPr lang="en-US" sz="1000" dirty="0">
                <a:ea typeface="+mn-lt"/>
                <a:cs typeface="+mn-lt"/>
              </a:rPr>
              <a:t> ensures matrix orthogonality.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Evaluation on a separate test set determines classification accuracy.</a:t>
            </a:r>
            <a:endParaRPr lang="en-US" dirty="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2. </a:t>
            </a:r>
            <a:r>
              <a:rPr lang="en-US" sz="1000" dirty="0" err="1">
                <a:ea typeface="+mn-lt"/>
                <a:cs typeface="+mn-lt"/>
              </a:rPr>
              <a:t>ShapeNet</a:t>
            </a:r>
            <a:r>
              <a:rPr lang="en-US" sz="1000" dirty="0">
                <a:ea typeface="+mn-lt"/>
                <a:cs typeface="+mn-lt"/>
              </a:rPr>
              <a:t> Segmentation: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sz="1000" err="1">
                <a:ea typeface="+mn-lt"/>
                <a:cs typeface="+mn-lt"/>
              </a:rPr>
              <a:t>ShapeNet</a:t>
            </a:r>
            <a:r>
              <a:rPr lang="en-US" sz="1000" dirty="0">
                <a:ea typeface="+mn-lt"/>
                <a:cs typeface="+mn-lt"/>
              </a:rPr>
              <a:t> dataset loading precedes data augmentation with random sampling and Gaussian noise.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 segmentation model utilizes transformation blocks and orthogonal regularization.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Training involves Adam optimization and categorical cross-entropy loss.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 Demonstrates deep learning versatility in processing diverse 3D point cloud data.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Showcases robust capabilities in both classification and segmentation tasks.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6D6BF-5BEC-51AA-4845-88ABF72A2D9A}"/>
              </a:ext>
            </a:extLst>
          </p:cNvPr>
          <p:cNvSpPr txBox="1"/>
          <p:nvPr/>
        </p:nvSpPr>
        <p:spPr>
          <a:xfrm>
            <a:off x="8420085" y="1094921"/>
            <a:ext cx="3735124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For 3D Point Cloud Classification, the focus is on optimizing convolutional and fully connected blocks while investigating batch size, learning rate, and regularization effects.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There is a priority on enhancing model interpretability through feature visualization, which provides valuable insights into decision-making processes.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Exploration of transfer learning aims to leverage knowledge from similar tasks.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Robustness assessments include variations in noise, occlusions, and object orientations.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Systematic hyperparameter tuning and scalability investigations are designed to find the optimal configuration for </a:t>
            </a:r>
            <a:r>
              <a:rPr lang="en-US" sz="1000" dirty="0" err="1">
                <a:ea typeface="+mn-lt"/>
                <a:cs typeface="+mn-lt"/>
              </a:rPr>
              <a:t>PointNet</a:t>
            </a:r>
            <a:r>
              <a:rPr lang="en-US" sz="1000" dirty="0">
                <a:ea typeface="+mn-lt"/>
                <a:cs typeface="+mn-lt"/>
              </a:rPr>
              <a:t>, ensuring efficiency with larger datasets and intricate point cloud structures.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Shifting to 3D Point Cloud Segmentation, the proposed work emphasizes fine-tuning and hyperparameter optimization, enhancing model predictions. Exploration of transfer learning potential involves pre-training on diverse datasets before fine-tuning on </a:t>
            </a:r>
            <a:r>
              <a:rPr lang="en-US" sz="1000" dirty="0" err="1">
                <a:ea typeface="+mn-lt"/>
                <a:cs typeface="+mn-lt"/>
              </a:rPr>
              <a:t>ShapeNet</a:t>
            </a:r>
            <a:r>
              <a:rPr lang="en-US" sz="1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Advanced data augmentation techniques, such as random rotations and scaling, aim to improve the model's generalization capabilities. Model interpretability is enriched by understanding key contributors to segmentation decisions.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Lastly, benchmarking against state-of-the-art 3D point cloud segmentation models ensures a comprehensive evaluation of our model's performance relative to existing approaches. </a:t>
            </a:r>
          </a:p>
        </p:txBody>
      </p:sp>
    </p:spTree>
    <p:extLst>
      <p:ext uri="{BB962C8B-B14F-4D97-AF65-F5344CB8AC3E}">
        <p14:creationId xmlns:p14="http://schemas.microsoft.com/office/powerpoint/2010/main" val="194741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83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 Project 2023-24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17ECSC306</dc:title>
  <dc:creator>Uday</dc:creator>
  <cp:lastModifiedBy>admin</cp:lastModifiedBy>
  <cp:revision>208</cp:revision>
  <dcterms:created xsi:type="dcterms:W3CDTF">2023-01-29T05:45:56Z</dcterms:created>
  <dcterms:modified xsi:type="dcterms:W3CDTF">2024-02-16T18:36:21Z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2023-01-29T00:00:00Z</vt:filetime>
  </property>
</Properties>
</file>