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80" r:id="rId4"/>
    <p:sldId id="269" r:id="rId5"/>
    <p:sldId id="288" r:id="rId6"/>
    <p:sldId id="292" r:id="rId7"/>
    <p:sldId id="303" r:id="rId8"/>
    <p:sldId id="300" r:id="rId9"/>
    <p:sldId id="302" r:id="rId10"/>
    <p:sldId id="296" r:id="rId11"/>
    <p:sldId id="295" r:id="rId12"/>
    <p:sldId id="301" r:id="rId13"/>
    <p:sldId id="298" r:id="rId14"/>
    <p:sldId id="286" r:id="rId15"/>
    <p:sldId id="29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DC099-6429-45A0-8B50-23A59C0F8A7F}" v="471" dt="2024-02-16T19:31:04.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33" autoAdjust="0"/>
  </p:normalViewPr>
  <p:slideViewPr>
    <p:cSldViewPr>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1D91E-FEA2-46B4-AA5A-06239752594C}" type="datetimeFigureOut">
              <a:rPr lang="en-US" smtClean="0"/>
              <a:pPr/>
              <a:t>2/16/2024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4A16E-3230-4196-B1F6-453054E997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94A16E-3230-4196-B1F6-453054E99716}" type="slidenum">
              <a:rPr lang="en-US" smtClean="0"/>
              <a:pPr/>
              <a:t>9</a:t>
            </a:fld>
            <a:endParaRPr lang="en-US"/>
          </a:p>
        </p:txBody>
      </p:sp>
    </p:spTree>
    <p:extLst>
      <p:ext uri="{BB962C8B-B14F-4D97-AF65-F5344CB8AC3E}">
        <p14:creationId xmlns:p14="http://schemas.microsoft.com/office/powerpoint/2010/main" val="851671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00050"/>
            <a:ext cx="7772400" cy="1143000"/>
          </a:xfrm>
        </p:spPr>
        <p:txBody>
          <a:bodyPr>
            <a:normAutofit/>
          </a:bodyPr>
          <a:lstStyle/>
          <a:p>
            <a:r>
              <a:rPr lang="en-US" sz="2800" b="1" dirty="0">
                <a:ea typeface="+mj-lt"/>
                <a:cs typeface="+mj-lt"/>
              </a:rPr>
              <a:t>Deep Learning for Classifying and Segmenting 3D Point Clouds</a:t>
            </a:r>
            <a:r>
              <a:rPr lang="en-US" sz="2800" dirty="0">
                <a:ea typeface="+mj-lt"/>
                <a:cs typeface="+mj-lt"/>
              </a:rPr>
              <a:t> </a:t>
            </a:r>
            <a:endParaRPr lang="en-US"/>
          </a:p>
        </p:txBody>
      </p:sp>
      <p:sp>
        <p:nvSpPr>
          <p:cNvPr id="3" name="Subtitle 2"/>
          <p:cNvSpPr>
            <a:spLocks noGrp="1"/>
          </p:cNvSpPr>
          <p:nvPr>
            <p:ph type="subTitle" idx="1"/>
          </p:nvPr>
        </p:nvSpPr>
        <p:spPr>
          <a:xfrm>
            <a:off x="1143000" y="1504950"/>
            <a:ext cx="6400800" cy="131445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Team Details</a:t>
            </a:r>
          </a:p>
          <a:p>
            <a:r>
              <a:rPr lang="en-US" sz="2000" dirty="0">
                <a:solidFill>
                  <a:schemeClr val="tx1"/>
                </a:solidFill>
                <a:latin typeface="Times New Roman" panose="02020603050405020304" pitchFamily="18" charset="0"/>
                <a:cs typeface="Times New Roman" panose="02020603050405020304" pitchFamily="18" charset="0"/>
              </a:rPr>
              <a:t>Team Number: C14</a:t>
            </a:r>
          </a:p>
          <a:p>
            <a:endParaRPr lang="en-US" dirty="0">
              <a:solidFill>
                <a:schemeClr val="tx1"/>
              </a:solidFill>
            </a:endParaRPr>
          </a:p>
          <a:p>
            <a:pPr algn="r"/>
            <a:endParaRPr lang="en-US" dirty="0"/>
          </a:p>
        </p:txBody>
      </p:sp>
      <p:pic>
        <p:nvPicPr>
          <p:cNvPr id="4" name="Google Shape;89;p13" descr="KLE Technological University"/>
          <p:cNvPicPr preferRelativeResize="0"/>
          <p:nvPr/>
        </p:nvPicPr>
        <p:blipFill rotWithShape="1">
          <a:blip r:embed="rId2" cstate="print">
            <a:alphaModFix/>
          </a:blip>
          <a:srcRect/>
          <a:stretch/>
        </p:blipFill>
        <p:spPr>
          <a:xfrm>
            <a:off x="6705600" y="0"/>
            <a:ext cx="2438400" cy="438150"/>
          </a:xfrm>
          <a:prstGeom prst="rect">
            <a:avLst/>
          </a:prstGeom>
          <a:noFill/>
          <a:ln>
            <a:noFill/>
          </a:ln>
        </p:spPr>
      </p:pic>
      <p:sp>
        <p:nvSpPr>
          <p:cNvPr id="6" name="Subtitle 2"/>
          <p:cNvSpPr txBox="1">
            <a:spLocks/>
          </p:cNvSpPr>
          <p:nvPr/>
        </p:nvSpPr>
        <p:spPr>
          <a:xfrm>
            <a:off x="1524000" y="4324350"/>
            <a:ext cx="6400800" cy="8387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solidFill>
                  <a:schemeClr val="tx1"/>
                </a:solidFill>
              </a:rPr>
              <a:t>Guide: Prof. Guruprasad Konnurmath</a:t>
            </a:r>
          </a:p>
          <a:p>
            <a:pPr algn="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84845412"/>
              </p:ext>
            </p:extLst>
          </p:nvPr>
        </p:nvGraphicFramePr>
        <p:xfrm>
          <a:off x="914400" y="2240970"/>
          <a:ext cx="7261543" cy="1854200"/>
        </p:xfrm>
        <a:graphic>
          <a:graphicData uri="http://schemas.openxmlformats.org/drawingml/2006/table">
            <a:tbl>
              <a:tblPr firstRow="1" bandRow="1">
                <a:tableStyleId>{9D7B26C5-4107-4FEC-AEDC-1716B250A1EF}</a:tableStyleId>
              </a:tblPr>
              <a:tblGrid>
                <a:gridCol w="914400">
                  <a:extLst>
                    <a:ext uri="{9D8B030D-6E8A-4147-A177-3AD203B41FA5}">
                      <a16:colId xmlns:a16="http://schemas.microsoft.com/office/drawing/2014/main" val="1794805487"/>
                    </a:ext>
                  </a:extLst>
                </a:gridCol>
                <a:gridCol w="1958023">
                  <a:extLst>
                    <a:ext uri="{9D8B030D-6E8A-4147-A177-3AD203B41FA5}">
                      <a16:colId xmlns:a16="http://schemas.microsoft.com/office/drawing/2014/main" val="2025034639"/>
                    </a:ext>
                  </a:extLst>
                </a:gridCol>
                <a:gridCol w="1463040">
                  <a:extLst>
                    <a:ext uri="{9D8B030D-6E8A-4147-A177-3AD203B41FA5}">
                      <a16:colId xmlns:a16="http://schemas.microsoft.com/office/drawing/2014/main" val="1098974728"/>
                    </a:ext>
                  </a:extLst>
                </a:gridCol>
                <a:gridCol w="1463040">
                  <a:extLst>
                    <a:ext uri="{9D8B030D-6E8A-4147-A177-3AD203B41FA5}">
                      <a16:colId xmlns:a16="http://schemas.microsoft.com/office/drawing/2014/main" val="3311158825"/>
                    </a:ext>
                  </a:extLst>
                </a:gridCol>
                <a:gridCol w="1463040">
                  <a:extLst>
                    <a:ext uri="{9D8B030D-6E8A-4147-A177-3AD203B41FA5}">
                      <a16:colId xmlns:a16="http://schemas.microsoft.com/office/drawing/2014/main" val="1880888374"/>
                    </a:ext>
                  </a:extLst>
                </a:gridCol>
              </a:tblGrid>
              <a:tr h="370840">
                <a:tc>
                  <a:txBody>
                    <a:bodyPr/>
                    <a:lstStyle/>
                    <a:p>
                      <a:r>
                        <a:rPr lang="en-AU" sz="1600" dirty="0"/>
                        <a:t>Sl. Num.</a:t>
                      </a:r>
                    </a:p>
                  </a:txBody>
                  <a:tcPr/>
                </a:tc>
                <a:tc>
                  <a:txBody>
                    <a:bodyPr/>
                    <a:lstStyle/>
                    <a:p>
                      <a:r>
                        <a:rPr lang="en-AU" sz="1600" dirty="0"/>
                        <a:t>Student Name</a:t>
                      </a:r>
                    </a:p>
                  </a:txBody>
                  <a:tcPr/>
                </a:tc>
                <a:tc>
                  <a:txBody>
                    <a:bodyPr/>
                    <a:lstStyle/>
                    <a:p>
                      <a:r>
                        <a:rPr lang="en-AU" sz="1600" dirty="0"/>
                        <a:t>USN</a:t>
                      </a:r>
                    </a:p>
                  </a:txBody>
                  <a:tcPr/>
                </a:tc>
                <a:tc>
                  <a:txBody>
                    <a:bodyPr/>
                    <a:lstStyle/>
                    <a:p>
                      <a:r>
                        <a:rPr lang="en-AU" sz="1600" dirty="0"/>
                        <a:t>Roll Num.</a:t>
                      </a:r>
                    </a:p>
                  </a:txBody>
                  <a:tcPr/>
                </a:tc>
                <a:tc>
                  <a:txBody>
                    <a:bodyPr/>
                    <a:lstStyle/>
                    <a:p>
                      <a:r>
                        <a:rPr lang="en-AU" sz="1600" dirty="0"/>
                        <a:t>Division</a:t>
                      </a:r>
                    </a:p>
                  </a:txBody>
                  <a:tcPr/>
                </a:tc>
                <a:extLst>
                  <a:ext uri="{0D108BD9-81ED-4DB2-BD59-A6C34878D82A}">
                    <a16:rowId xmlns:a16="http://schemas.microsoft.com/office/drawing/2014/main" val="1482612574"/>
                  </a:ext>
                </a:extLst>
              </a:tr>
              <a:tr h="370840">
                <a:tc>
                  <a:txBody>
                    <a:bodyPr/>
                    <a:lstStyle/>
                    <a:p>
                      <a:r>
                        <a:rPr lang="en-AU" dirty="0"/>
                        <a:t>1.</a:t>
                      </a:r>
                    </a:p>
                  </a:txBody>
                  <a:tcPr/>
                </a:tc>
                <a:tc>
                  <a:txBody>
                    <a:bodyPr/>
                    <a:lstStyle/>
                    <a:p>
                      <a:r>
                        <a:rPr lang="en-AU" sz="1600" dirty="0"/>
                        <a:t>Abhinav Anand</a:t>
                      </a:r>
                    </a:p>
                  </a:txBody>
                  <a:tcPr/>
                </a:tc>
                <a:tc>
                  <a:txBody>
                    <a:bodyPr/>
                    <a:lstStyle/>
                    <a:p>
                      <a:r>
                        <a:rPr lang="en-AU" sz="1600" dirty="0"/>
                        <a:t>01FE21BCS239</a:t>
                      </a:r>
                    </a:p>
                  </a:txBody>
                  <a:tcPr/>
                </a:tc>
                <a:tc>
                  <a:txBody>
                    <a:bodyPr/>
                    <a:lstStyle/>
                    <a:p>
                      <a:r>
                        <a:rPr lang="en-AU" dirty="0"/>
                        <a:t>333</a:t>
                      </a:r>
                    </a:p>
                  </a:txBody>
                  <a:tcPr/>
                </a:tc>
                <a:tc>
                  <a:txBody>
                    <a:bodyPr/>
                    <a:lstStyle/>
                    <a:p>
                      <a:r>
                        <a:rPr lang="en-AU" dirty="0"/>
                        <a:t>C</a:t>
                      </a:r>
                    </a:p>
                  </a:txBody>
                  <a:tcPr/>
                </a:tc>
                <a:extLst>
                  <a:ext uri="{0D108BD9-81ED-4DB2-BD59-A6C34878D82A}">
                    <a16:rowId xmlns:a16="http://schemas.microsoft.com/office/drawing/2014/main" val="3918557829"/>
                  </a:ext>
                </a:extLst>
              </a:tr>
              <a:tr h="370840">
                <a:tc>
                  <a:txBody>
                    <a:bodyPr/>
                    <a:lstStyle/>
                    <a:p>
                      <a:r>
                        <a:rPr lang="en-AU" dirty="0"/>
                        <a:t>2.</a:t>
                      </a:r>
                    </a:p>
                  </a:txBody>
                  <a:tcPr/>
                </a:tc>
                <a:tc>
                  <a:txBody>
                    <a:bodyPr/>
                    <a:lstStyle/>
                    <a:p>
                      <a:r>
                        <a:rPr lang="en-AU" sz="1600" dirty="0"/>
                        <a:t>Harsh Kashyap</a:t>
                      </a:r>
                    </a:p>
                  </a:txBody>
                  <a:tcPr/>
                </a:tc>
                <a:tc>
                  <a:txBody>
                    <a:bodyPr/>
                    <a:lstStyle/>
                    <a:p>
                      <a:r>
                        <a:rPr lang="en-AU" sz="1600" dirty="0"/>
                        <a:t>01FE21BCS238</a:t>
                      </a:r>
                    </a:p>
                  </a:txBody>
                  <a:tcPr/>
                </a:tc>
                <a:tc>
                  <a:txBody>
                    <a:bodyPr/>
                    <a:lstStyle/>
                    <a:p>
                      <a:r>
                        <a:rPr lang="en-AU" dirty="0"/>
                        <a:t>332</a:t>
                      </a:r>
                    </a:p>
                  </a:txBody>
                  <a:tcPr/>
                </a:tc>
                <a:tc>
                  <a:txBody>
                    <a:bodyPr/>
                    <a:lstStyle/>
                    <a:p>
                      <a:r>
                        <a:rPr lang="en-AU" dirty="0"/>
                        <a:t>C</a:t>
                      </a:r>
                    </a:p>
                  </a:txBody>
                  <a:tcPr/>
                </a:tc>
                <a:extLst>
                  <a:ext uri="{0D108BD9-81ED-4DB2-BD59-A6C34878D82A}">
                    <a16:rowId xmlns:a16="http://schemas.microsoft.com/office/drawing/2014/main" val="3161764222"/>
                  </a:ext>
                </a:extLst>
              </a:tr>
              <a:tr h="370840">
                <a:tc>
                  <a:txBody>
                    <a:bodyPr/>
                    <a:lstStyle/>
                    <a:p>
                      <a:r>
                        <a:rPr lang="en-AU" dirty="0"/>
                        <a:t>3.</a:t>
                      </a:r>
                    </a:p>
                  </a:txBody>
                  <a:tcPr/>
                </a:tc>
                <a:tc>
                  <a:txBody>
                    <a:bodyPr/>
                    <a:lstStyle/>
                    <a:p>
                      <a:r>
                        <a:rPr lang="en-AU" sz="1600" dirty="0"/>
                        <a:t>Somil Yadav</a:t>
                      </a:r>
                    </a:p>
                  </a:txBody>
                  <a:tcPr/>
                </a:tc>
                <a:tc>
                  <a:txBody>
                    <a:bodyPr/>
                    <a:lstStyle/>
                    <a:p>
                      <a:r>
                        <a:rPr lang="en-AU" sz="1600" dirty="0"/>
                        <a:t>01FE21BCS192</a:t>
                      </a:r>
                    </a:p>
                  </a:txBody>
                  <a:tcPr/>
                </a:tc>
                <a:tc>
                  <a:txBody>
                    <a:bodyPr/>
                    <a:lstStyle/>
                    <a:p>
                      <a:r>
                        <a:rPr lang="en-AU" dirty="0"/>
                        <a:t>130</a:t>
                      </a:r>
                    </a:p>
                  </a:txBody>
                  <a:tcPr/>
                </a:tc>
                <a:tc>
                  <a:txBody>
                    <a:bodyPr/>
                    <a:lstStyle/>
                    <a:p>
                      <a:r>
                        <a:rPr lang="en-AU" dirty="0"/>
                        <a:t>A</a:t>
                      </a:r>
                    </a:p>
                  </a:txBody>
                  <a:tcPr/>
                </a:tc>
                <a:extLst>
                  <a:ext uri="{0D108BD9-81ED-4DB2-BD59-A6C34878D82A}">
                    <a16:rowId xmlns:a16="http://schemas.microsoft.com/office/drawing/2014/main" val="2195922261"/>
                  </a:ext>
                </a:extLst>
              </a:tr>
              <a:tr h="370840">
                <a:tc>
                  <a:txBody>
                    <a:bodyPr/>
                    <a:lstStyle/>
                    <a:p>
                      <a:r>
                        <a:rPr lang="en-AU" dirty="0"/>
                        <a:t>4.</a:t>
                      </a:r>
                    </a:p>
                  </a:txBody>
                  <a:tcPr/>
                </a:tc>
                <a:tc>
                  <a:txBody>
                    <a:bodyPr/>
                    <a:lstStyle/>
                    <a:p>
                      <a:r>
                        <a:rPr lang="en-AU" sz="1600" dirty="0"/>
                        <a:t>Sanjana Habib</a:t>
                      </a:r>
                    </a:p>
                  </a:txBody>
                  <a:tcPr/>
                </a:tc>
                <a:tc>
                  <a:txBody>
                    <a:bodyPr/>
                    <a:lstStyle/>
                    <a:p>
                      <a:r>
                        <a:rPr lang="en-AU" sz="1600" dirty="0"/>
                        <a:t>01FE21BCS020</a:t>
                      </a:r>
                    </a:p>
                  </a:txBody>
                  <a:tcPr/>
                </a:tc>
                <a:tc>
                  <a:txBody>
                    <a:bodyPr/>
                    <a:lstStyle/>
                    <a:p>
                      <a:r>
                        <a:rPr lang="en-AU" dirty="0"/>
                        <a:t>302</a:t>
                      </a:r>
                    </a:p>
                  </a:txBody>
                  <a:tcPr/>
                </a:tc>
                <a:tc>
                  <a:txBody>
                    <a:bodyPr/>
                    <a:lstStyle/>
                    <a:p>
                      <a:r>
                        <a:rPr lang="en-AU" dirty="0"/>
                        <a:t>C</a:t>
                      </a:r>
                    </a:p>
                  </a:txBody>
                  <a:tcPr/>
                </a:tc>
                <a:extLst>
                  <a:ext uri="{0D108BD9-81ED-4DB2-BD59-A6C34878D82A}">
                    <a16:rowId xmlns:a16="http://schemas.microsoft.com/office/drawing/2014/main" val="3017921234"/>
                  </a:ext>
                </a:extLst>
              </a:tr>
            </a:tbl>
          </a:graphicData>
        </a:graphic>
      </p:graphicFrame>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A86A-40D9-0904-4509-44E7C04EC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74AD8-0D1F-C65E-ADCA-395F8771A282}"/>
              </a:ext>
            </a:extLst>
          </p:cNvPr>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dirty="0">
                <a:latin typeface="Times New Roman" panose="02020603050405020304" pitchFamily="18" charset="0"/>
                <a:cs typeface="Times New Roman" panose="02020603050405020304" pitchFamily="18" charset="0"/>
              </a:rPr>
              <a:t>Results</a:t>
            </a:r>
            <a:endParaRPr lang="en-US" sz="4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253D434-A4EB-3C8E-97A2-CD86AE39B4DA}"/>
              </a:ext>
            </a:extLst>
          </p:cNvPr>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471A3C3F-20B9-F1AF-72AC-F628A8E28440}"/>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C930E66D-EBB2-5C6C-0002-87D257C1F10F}"/>
                </a:ext>
              </a:extLst>
            </p:cNvPr>
            <p:cNvPicPr>
              <a:picLocks noChangeAspect="1"/>
            </p:cNvPicPr>
            <p:nvPr/>
          </p:nvPicPr>
          <p:blipFill>
            <a:blip r:embed="rId3"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9D9B95E1-7FD4-3F1A-3F21-93E054F9A841}"/>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pic>
        <p:nvPicPr>
          <p:cNvPr id="13" name="Content Placeholder 12" descr="A graph of a body and tail&#10;&#10;Description automatically generated">
            <a:extLst>
              <a:ext uri="{FF2B5EF4-FFF2-40B4-BE49-F238E27FC236}">
                <a16:creationId xmlns:a16="http://schemas.microsoft.com/office/drawing/2014/main" id="{74A2C6D3-9B99-9014-5A4A-BE2AF13AB2E9}"/>
              </a:ext>
            </a:extLst>
          </p:cNvPr>
          <p:cNvPicPr>
            <a:picLocks noGrp="1" noChangeAspect="1"/>
          </p:cNvPicPr>
          <p:nvPr>
            <p:ph idx="1"/>
          </p:nvPr>
        </p:nvPicPr>
        <p:blipFill>
          <a:blip r:embed="rId4"/>
          <a:stretch>
            <a:fillRect/>
          </a:stretch>
        </p:blipFill>
        <p:spPr>
          <a:xfrm>
            <a:off x="953268" y="1166558"/>
            <a:ext cx="2551164" cy="2547258"/>
          </a:xfrm>
        </p:spPr>
      </p:pic>
      <p:pic>
        <p:nvPicPr>
          <p:cNvPr id="14" name="Picture 13" descr="A graph of a plane&#10;&#10;Description automatically generated">
            <a:extLst>
              <a:ext uri="{FF2B5EF4-FFF2-40B4-BE49-F238E27FC236}">
                <a16:creationId xmlns:a16="http://schemas.microsoft.com/office/drawing/2014/main" id="{3FA4A38C-8F6E-06FB-26BE-8EFBA38646B3}"/>
              </a:ext>
            </a:extLst>
          </p:cNvPr>
          <p:cNvPicPr>
            <a:picLocks noChangeAspect="1"/>
          </p:cNvPicPr>
          <p:nvPr/>
        </p:nvPicPr>
        <p:blipFill>
          <a:blip r:embed="rId5"/>
          <a:stretch>
            <a:fillRect/>
          </a:stretch>
        </p:blipFill>
        <p:spPr>
          <a:xfrm>
            <a:off x="4929275" y="1110343"/>
            <a:ext cx="2551164" cy="2547258"/>
          </a:xfrm>
          <a:prstGeom prst="rect">
            <a:avLst/>
          </a:prstGeom>
        </p:spPr>
      </p:pic>
      <p:sp>
        <p:nvSpPr>
          <p:cNvPr id="15" name="TextBox 14">
            <a:extLst>
              <a:ext uri="{FF2B5EF4-FFF2-40B4-BE49-F238E27FC236}">
                <a16:creationId xmlns:a16="http://schemas.microsoft.com/office/drawing/2014/main" id="{058C81B6-40D9-3C3A-D4BD-089B66A59177}"/>
              </a:ext>
            </a:extLst>
          </p:cNvPr>
          <p:cNvSpPr txBox="1"/>
          <p:nvPr/>
        </p:nvSpPr>
        <p:spPr>
          <a:xfrm>
            <a:off x="316366" y="3684134"/>
            <a:ext cx="40270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Courier New"/>
                <a:ea typeface="Courier New"/>
                <a:cs typeface="Courier New"/>
              </a:rPr>
              <a:t>Ground Truth Labels: ['body', 'body', 'engine', 'body', 'body', 'wing', 'body', 'body', 'wing', 'wing', 'body', 'tail', 'wing', 'wing', 'wing', 'body', 'body', 'tail', 'body', 'body', 'body', 'body', 'wing', 'tail', 'body', 'tail', 'tail', 'body',  ......................................................</a:t>
            </a:r>
          </a:p>
          <a:p>
            <a:r>
              <a:rPr lang="en-US" sz="800" dirty="0">
                <a:latin typeface="Courier New"/>
                <a:ea typeface="Courier New"/>
                <a:cs typeface="Courier New"/>
              </a:rPr>
              <a:t> 'wing' 'body', 'body', 'body', 'body', 'body', 'body', 'engine'] </a:t>
            </a:r>
            <a:endParaRPr lang="en-US" sz="800" dirty="0">
              <a:cs typeface="Calibri"/>
            </a:endParaRPr>
          </a:p>
        </p:txBody>
      </p:sp>
      <p:sp>
        <p:nvSpPr>
          <p:cNvPr id="16" name="TextBox 15">
            <a:extLst>
              <a:ext uri="{FF2B5EF4-FFF2-40B4-BE49-F238E27FC236}">
                <a16:creationId xmlns:a16="http://schemas.microsoft.com/office/drawing/2014/main" id="{09ED5259-4489-64E2-EF56-1445F57C5141}"/>
              </a:ext>
            </a:extLst>
          </p:cNvPr>
          <p:cNvSpPr txBox="1"/>
          <p:nvPr/>
        </p:nvSpPr>
        <p:spPr>
          <a:xfrm>
            <a:off x="4733243" y="3659641"/>
            <a:ext cx="399029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Courier New"/>
                <a:ea typeface="+mn-lt"/>
                <a:cs typeface="+mn-lt"/>
              </a:rPr>
              <a:t>Predicted Labels: ['tail', 'body', 'engine', 'body', 'body', 'wing', 'body', 'body', 'wing', 'wing', 'body', 'tail', 'wing', 'wing', 'wing', 'body', 'body', 'tail', 'wing', 'body', 'body', 'tail', 'wing', 'tail', 'body', 'tail', 'tail', 'body', 'engine', 'tail', 'body', 'body', 'wing', 'wing', 'body',  </a:t>
            </a:r>
          </a:p>
          <a:p>
            <a:r>
              <a:rPr lang="en-US" sz="800" dirty="0">
                <a:latin typeface="Courier New"/>
                <a:ea typeface="+mn-lt"/>
                <a:cs typeface="+mn-lt"/>
              </a:rPr>
              <a:t>…......................................................</a:t>
            </a:r>
            <a:endParaRPr lang="en-US" sz="800" dirty="0">
              <a:latin typeface="Courier New"/>
              <a:cs typeface="Calibri"/>
            </a:endParaRPr>
          </a:p>
          <a:p>
            <a:r>
              <a:rPr lang="en-US" sz="800" dirty="0">
                <a:latin typeface="Courier New"/>
                <a:ea typeface="+mn-lt"/>
                <a:cs typeface="+mn-lt"/>
              </a:rPr>
              <a:t> 'body', 'body', 'body', 'body', 'body', 'body', 'engine']</a:t>
            </a:r>
            <a:endParaRPr lang="en-US" sz="800" dirty="0">
              <a:latin typeface="Courier New"/>
              <a:cs typeface="Calibri"/>
            </a:endParaRPr>
          </a:p>
        </p:txBody>
      </p:sp>
      <p:sp>
        <p:nvSpPr>
          <p:cNvPr id="17" name="TextBox 16">
            <a:extLst>
              <a:ext uri="{FF2B5EF4-FFF2-40B4-BE49-F238E27FC236}">
                <a16:creationId xmlns:a16="http://schemas.microsoft.com/office/drawing/2014/main" id="{9E28E066-93A4-66B6-2689-F1AE87C0B6D6}"/>
              </a:ext>
            </a:extLst>
          </p:cNvPr>
          <p:cNvSpPr txBox="1"/>
          <p:nvPr/>
        </p:nvSpPr>
        <p:spPr>
          <a:xfrm>
            <a:off x="151039" y="802141"/>
            <a:ext cx="43447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Labels Prediction with Segmentation</a:t>
            </a:r>
          </a:p>
        </p:txBody>
      </p:sp>
      <p:sp>
        <p:nvSpPr>
          <p:cNvPr id="4" name="TextBox 3"/>
          <p:cNvSpPr txBox="1"/>
          <p:nvPr/>
        </p:nvSpPr>
        <p:spPr>
          <a:xfrm>
            <a:off x="3073853" y="3246941"/>
            <a:ext cx="762000" cy="307777"/>
          </a:xfrm>
          <a:prstGeom prst="rect">
            <a:avLst/>
          </a:prstGeom>
          <a:noFill/>
        </p:spPr>
        <p:txBody>
          <a:bodyPr wrap="square" lIns="91440" tIns="45720" rIns="91440" bIns="45720" rtlCol="0" anchor="t">
            <a:spAutoFit/>
          </a:bodyPr>
          <a:lstStyle/>
          <a:p>
            <a:r>
              <a:rPr lang="en-US" sz="1400" dirty="0">
                <a:latin typeface="Times New Roman"/>
                <a:cs typeface="Times New Roman"/>
              </a:rPr>
              <a:t>Fig. 4</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934200" y="3246942"/>
            <a:ext cx="838200" cy="307777"/>
          </a:xfrm>
          <a:prstGeom prst="rect">
            <a:avLst/>
          </a:prstGeom>
          <a:noFill/>
        </p:spPr>
        <p:txBody>
          <a:bodyPr wrap="square" lIns="91440" tIns="45720" rIns="91440" bIns="45720" rtlCol="0" anchor="t">
            <a:spAutoFit/>
          </a:bodyPr>
          <a:lstStyle/>
          <a:p>
            <a:r>
              <a:rPr lang="en-US" sz="1400" dirty="0">
                <a:latin typeface="Times New Roman"/>
                <a:cs typeface="Times New Roman"/>
              </a:rPr>
              <a:t>Fig. 5</a:t>
            </a:r>
          </a:p>
        </p:txBody>
      </p:sp>
      <p:sp>
        <p:nvSpPr>
          <p:cNvPr id="9" name="TextBox 8"/>
          <p:cNvSpPr txBox="1"/>
          <p:nvPr/>
        </p:nvSpPr>
        <p:spPr>
          <a:xfrm>
            <a:off x="533400" y="4857750"/>
            <a:ext cx="9753600" cy="584775"/>
          </a:xfrm>
          <a:prstGeom prst="rect">
            <a:avLst/>
          </a:prstGeom>
          <a:noFill/>
        </p:spPr>
        <p:txBody>
          <a:bodyPr wrap="square" lIns="91440" tIns="45720" rIns="91440" bIns="45720" rtlCol="0" anchor="t">
            <a:spAutoFit/>
          </a:bodyPr>
          <a:lstStyle/>
          <a:p>
            <a:r>
              <a:rPr lang="en-US" sz="1400" dirty="0">
                <a:latin typeface="Times New Roman"/>
                <a:cs typeface="Times New Roman"/>
              </a:rPr>
              <a:t>In Figure 4, the ground truth labels are illustrated, while Figure 5 displays the corresponding predicted labels.</a:t>
            </a:r>
          </a:p>
          <a:p>
            <a:endParaRPr lang="en-US" dirty="0"/>
          </a:p>
        </p:txBody>
      </p:sp>
    </p:spTree>
    <p:extLst>
      <p:ext uri="{BB962C8B-B14F-4D97-AF65-F5344CB8AC3E}">
        <p14:creationId xmlns:p14="http://schemas.microsoft.com/office/powerpoint/2010/main" val="65163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3AA8D-CD8C-280D-A893-04349B04A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FC35F-5BBC-580F-4AAE-110222A7C97A}"/>
              </a:ext>
            </a:extLst>
          </p:cNvPr>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dirty="0">
                <a:latin typeface="Times New Roman" panose="02020603050405020304" pitchFamily="18" charset="0"/>
                <a:cs typeface="Times New Roman" panose="02020603050405020304" pitchFamily="18" charset="0"/>
              </a:rPr>
              <a:t>Results</a:t>
            </a:r>
            <a:endParaRPr lang="en-US" sz="4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FEAB084-0DAE-C634-3517-2B78E49BE2D3}"/>
              </a:ext>
            </a:extLst>
          </p:cNvPr>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1F3CAA0D-921F-7021-18A8-3660C24B8ECB}"/>
              </a:ext>
            </a:extLst>
          </p:cNvPr>
          <p:cNvGrpSpPr/>
          <p:nvPr/>
        </p:nvGrpSpPr>
        <p:grpSpPr>
          <a:xfrm>
            <a:off x="149192" y="79797"/>
            <a:ext cx="8994808" cy="655403"/>
            <a:chOff x="89095" y="122669"/>
            <a:chExt cx="11993077" cy="773164"/>
          </a:xfrm>
        </p:grpSpPr>
        <p:pic>
          <p:nvPicPr>
            <p:cNvPr id="7" name="Picture 6">
              <a:extLst>
                <a:ext uri="{FF2B5EF4-FFF2-40B4-BE49-F238E27FC236}">
                  <a16:creationId xmlns:a16="http://schemas.microsoft.com/office/drawing/2014/main" id="{019E79F0-AE4D-4219-B89C-9E85837E045F}"/>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580E258A-00EE-303B-6FFF-BEB562E03F6D}"/>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2" name="TextBox 11">
            <a:extLst>
              <a:ext uri="{FF2B5EF4-FFF2-40B4-BE49-F238E27FC236}">
                <a16:creationId xmlns:a16="http://schemas.microsoft.com/office/drawing/2014/main" id="{1D99DC8B-E097-A393-F7F8-EB9C0CCA252C}"/>
              </a:ext>
            </a:extLst>
          </p:cNvPr>
          <p:cNvSpPr txBox="1"/>
          <p:nvPr/>
        </p:nvSpPr>
        <p:spPr>
          <a:xfrm>
            <a:off x="346981" y="887866"/>
            <a:ext cx="19186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panose="02020603050405020304" pitchFamily="18" charset="0"/>
                <a:cs typeface="Times New Roman" panose="02020603050405020304" pitchFamily="18" charset="0"/>
              </a:rPr>
              <a:t>Classification</a:t>
            </a:r>
          </a:p>
        </p:txBody>
      </p:sp>
      <p:sp>
        <p:nvSpPr>
          <p:cNvPr id="4" name="TextBox 3"/>
          <p:cNvSpPr txBox="1"/>
          <p:nvPr/>
        </p:nvSpPr>
        <p:spPr>
          <a:xfrm>
            <a:off x="2296585" y="3956161"/>
            <a:ext cx="134111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5</a:t>
            </a:r>
          </a:p>
        </p:txBody>
      </p:sp>
      <p:sp>
        <p:nvSpPr>
          <p:cNvPr id="6" name="Rectangle 5"/>
          <p:cNvSpPr/>
          <p:nvPr/>
        </p:nvSpPr>
        <p:spPr>
          <a:xfrm>
            <a:off x="6604489" y="3943351"/>
            <a:ext cx="603050"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Fig. 6</a:t>
            </a:r>
          </a:p>
        </p:txBody>
      </p:sp>
      <p:sp>
        <p:nvSpPr>
          <p:cNvPr id="9" name="TextBox 8"/>
          <p:cNvSpPr txBox="1"/>
          <p:nvPr/>
        </p:nvSpPr>
        <p:spPr>
          <a:xfrm>
            <a:off x="762000" y="4400550"/>
            <a:ext cx="3581400" cy="800219"/>
          </a:xfrm>
          <a:prstGeom prst="rect">
            <a:avLst/>
          </a:prstGeom>
          <a:noFill/>
        </p:spPr>
        <p:txBody>
          <a:bodyPr wrap="square" lIns="91440" tIns="45720" rIns="91440" bIns="45720" rtlCol="0" anchor="t">
            <a:spAutoFit/>
          </a:bodyPr>
          <a:lstStyle/>
          <a:p>
            <a:r>
              <a:rPr lang="en-US" sz="1400" dirty="0">
                <a:latin typeface="Times New Roman"/>
                <a:cs typeface="Times New Roman"/>
              </a:rPr>
              <a:t>For classification, both the ground truth and predicted labels are visualized in Fig. 6.</a:t>
            </a:r>
          </a:p>
          <a:p>
            <a:endParaRPr lang="en-US" dirty="0"/>
          </a:p>
        </p:txBody>
      </p:sp>
      <p:sp>
        <p:nvSpPr>
          <p:cNvPr id="13" name="TextBox 12"/>
          <p:cNvSpPr txBox="1"/>
          <p:nvPr/>
        </p:nvSpPr>
        <p:spPr>
          <a:xfrm>
            <a:off x="5185899" y="4400550"/>
            <a:ext cx="3667148" cy="1015663"/>
          </a:xfrm>
          <a:prstGeom prst="rect">
            <a:avLst/>
          </a:prstGeom>
          <a:noFill/>
        </p:spPr>
        <p:txBody>
          <a:bodyPr wrap="square" lIns="91440" tIns="45720" rIns="91440" bIns="45720" rtlCol="0" anchor="t">
            <a:spAutoFit/>
          </a:bodyPr>
          <a:lstStyle/>
          <a:p>
            <a:r>
              <a:rPr lang="en-US" sz="1400" dirty="0">
                <a:latin typeface="Times New Roman"/>
                <a:cs typeface="Times New Roman"/>
              </a:rPr>
              <a:t>The predicted output, along with the associated percentage, is presented in Fig. 7 for the input point cloud.</a:t>
            </a:r>
          </a:p>
          <a:p>
            <a:endParaRPr lang="en-US" dirty="0"/>
          </a:p>
        </p:txBody>
      </p:sp>
      <p:pic>
        <p:nvPicPr>
          <p:cNvPr id="16" name="Content Placeholder 15" descr="A group of blue objects&#10;&#10;Description automatically generated">
            <a:extLst>
              <a:ext uri="{FF2B5EF4-FFF2-40B4-BE49-F238E27FC236}">
                <a16:creationId xmlns:a16="http://schemas.microsoft.com/office/drawing/2014/main" id="{F5A8758D-EA41-A76F-9573-60004F8E2231}"/>
              </a:ext>
            </a:extLst>
          </p:cNvPr>
          <p:cNvPicPr>
            <a:picLocks noGrp="1" noChangeAspect="1"/>
          </p:cNvPicPr>
          <p:nvPr>
            <p:ph idx="1"/>
          </p:nvPr>
        </p:nvPicPr>
        <p:blipFill>
          <a:blip r:embed="rId3"/>
          <a:stretch>
            <a:fillRect/>
          </a:stretch>
        </p:blipFill>
        <p:spPr>
          <a:xfrm>
            <a:off x="344581" y="1258782"/>
            <a:ext cx="4572000" cy="2924223"/>
          </a:xfrm>
        </p:spPr>
      </p:pic>
      <p:pic>
        <p:nvPicPr>
          <p:cNvPr id="17" name="Picture 16" descr="A screen shot of a graph&#10;&#10;Description automatically generated">
            <a:extLst>
              <a:ext uri="{FF2B5EF4-FFF2-40B4-BE49-F238E27FC236}">
                <a16:creationId xmlns:a16="http://schemas.microsoft.com/office/drawing/2014/main" id="{FBAA60F9-96DC-3510-D4D2-6DD8669D8E40}"/>
              </a:ext>
            </a:extLst>
          </p:cNvPr>
          <p:cNvPicPr>
            <a:picLocks noChangeAspect="1"/>
          </p:cNvPicPr>
          <p:nvPr/>
        </p:nvPicPr>
        <p:blipFill>
          <a:blip r:embed="rId4"/>
          <a:stretch>
            <a:fillRect/>
          </a:stretch>
        </p:blipFill>
        <p:spPr>
          <a:xfrm>
            <a:off x="5421568" y="1171575"/>
            <a:ext cx="3141806" cy="3086100"/>
          </a:xfrm>
          <a:prstGeom prst="rect">
            <a:avLst/>
          </a:prstGeom>
        </p:spPr>
      </p:pic>
    </p:spTree>
    <p:extLst>
      <p:ext uri="{BB962C8B-B14F-4D97-AF65-F5344CB8AC3E}">
        <p14:creationId xmlns:p14="http://schemas.microsoft.com/office/powerpoint/2010/main" val="372281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25E30-D24E-90C1-7ECF-924AA7013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C1A2E-B81C-664C-08FC-7688CB5F79E3}"/>
              </a:ext>
            </a:extLst>
          </p:cNvPr>
          <p:cNvSpPr>
            <a:spLocks noGrp="1"/>
          </p:cNvSpPr>
          <p:nvPr>
            <p:ph type="title"/>
          </p:nvPr>
        </p:nvSpPr>
        <p:spPr>
          <a:xfrm>
            <a:off x="304800" y="0"/>
            <a:ext cx="79248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20000"/>
              </a:lnSpc>
              <a:spcBef>
                <a:spcPts val="0"/>
              </a:spcBef>
            </a:pPr>
            <a:r>
              <a:rPr lang="en-US" sz="2800" b="1" dirty="0">
                <a:latin typeface="Times New Roman"/>
                <a:ea typeface="Calibri"/>
                <a:cs typeface="Times New Roman"/>
              </a:rPr>
              <a:t>Conclusion</a:t>
            </a:r>
            <a:endParaRPr lang="en-US" sz="2800" b="1" dirty="0" err="1">
              <a:latin typeface="Times New Roman"/>
              <a:cs typeface="Times New Roman"/>
            </a:endParaRPr>
          </a:p>
        </p:txBody>
      </p:sp>
      <p:grpSp>
        <p:nvGrpSpPr>
          <p:cNvPr id="3" name="Group 28">
            <a:extLst>
              <a:ext uri="{FF2B5EF4-FFF2-40B4-BE49-F238E27FC236}">
                <a16:creationId xmlns:a16="http://schemas.microsoft.com/office/drawing/2014/main" id="{8C762918-DF1D-05E2-ECBC-6E42DEE1AE36}"/>
              </a:ext>
            </a:extLst>
          </p:cNvPr>
          <p:cNvGrpSpPr/>
          <p:nvPr/>
        </p:nvGrpSpPr>
        <p:grpSpPr>
          <a:xfrm>
            <a:off x="149193" y="79798"/>
            <a:ext cx="8994808" cy="655403"/>
            <a:chOff x="89095" y="122669"/>
            <a:chExt cx="11993077" cy="773164"/>
          </a:xfrm>
        </p:grpSpPr>
        <p:pic>
          <p:nvPicPr>
            <p:cNvPr id="7" name="Picture 6">
              <a:extLst>
                <a:ext uri="{FF2B5EF4-FFF2-40B4-BE49-F238E27FC236}">
                  <a16:creationId xmlns:a16="http://schemas.microsoft.com/office/drawing/2014/main" id="{54A35242-0353-82A2-2EBF-8C062D944A2E}"/>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F2BD6AFE-6EB7-C4B3-8E2F-9BF0E295FBEA}"/>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7" name="Content Placeholder 16">
            <a:extLst>
              <a:ext uri="{FF2B5EF4-FFF2-40B4-BE49-F238E27FC236}">
                <a16:creationId xmlns:a16="http://schemas.microsoft.com/office/drawing/2014/main" id="{56D508AD-0424-238D-2694-0CE29412DAAA}"/>
              </a:ext>
            </a:extLst>
          </p:cNvPr>
          <p:cNvSpPr>
            <a:spLocks noGrp="1"/>
          </p:cNvSpPr>
          <p:nvPr>
            <p:ph idx="1"/>
          </p:nvPr>
        </p:nvSpPr>
        <p:spPr>
          <a:xfrm>
            <a:off x="457200" y="1207901"/>
            <a:ext cx="8229600" cy="3394472"/>
          </a:xfrm>
        </p:spPr>
        <p:txBody>
          <a:bodyPr vert="horz" lIns="91440" tIns="45720" rIns="91440" bIns="45720" rtlCol="0" anchor="t">
            <a:noAutofit/>
          </a:bodyPr>
          <a:lstStyle/>
          <a:p>
            <a:pPr marL="0" indent="0">
              <a:buNone/>
            </a:pPr>
            <a:r>
              <a:rPr lang="en-US" sz="1600" dirty="0">
                <a:ea typeface="+mn-lt"/>
                <a:cs typeface="+mn-lt"/>
              </a:rPr>
              <a:t>In conclusion, our machine learning models, incorporating </a:t>
            </a:r>
            <a:r>
              <a:rPr lang="en-US" sz="1600" dirty="0" err="1">
                <a:ea typeface="+mn-lt"/>
                <a:cs typeface="+mn-lt"/>
              </a:rPr>
              <a:t>PointNet</a:t>
            </a:r>
            <a:r>
              <a:rPr lang="en-US" sz="1600" dirty="0">
                <a:ea typeface="+mn-lt"/>
                <a:cs typeface="+mn-lt"/>
              </a:rPr>
              <a:t>-based segmentation and </a:t>
            </a:r>
            <a:r>
              <a:rPr lang="en-US" sz="1600" dirty="0" err="1">
                <a:ea typeface="+mn-lt"/>
                <a:cs typeface="+mn-lt"/>
              </a:rPr>
              <a:t>PointNet</a:t>
            </a:r>
            <a:r>
              <a:rPr lang="en-US" sz="1600" dirty="0">
                <a:ea typeface="+mn-lt"/>
                <a:cs typeface="+mn-lt"/>
              </a:rPr>
              <a:t> with CNN-based classification, have exhibited notable proficiency in handling 3D point cloud data. The segmentation model achieved a commendable accuracy of 86.4%, emphasizing its capability in precise segmentation, while the labels prediction for segmentation model excelled with a remarkable 95.26% accuracy in predicting airplane shapes. Furthermore, our </a:t>
            </a:r>
            <a:r>
              <a:rPr lang="en-US" sz="1600" dirty="0" err="1">
                <a:ea typeface="+mn-lt"/>
                <a:cs typeface="+mn-lt"/>
              </a:rPr>
              <a:t>PointNet</a:t>
            </a:r>
            <a:r>
              <a:rPr lang="en-US" sz="1600" dirty="0">
                <a:ea typeface="+mn-lt"/>
                <a:cs typeface="+mn-lt"/>
              </a:rPr>
              <a:t> model for ModelNet40 classification displayed promising results, achieving 73.0% accuracy on both validation and test sets, demonstrating effective learning. These findings underscore the robustness and versatility of our models, showcasing their potential for diverse real-world applications in 3D shape analysis. </a:t>
            </a:r>
            <a:endParaRPr lang="en-US" dirty="0">
              <a:ea typeface="+mn-lt"/>
              <a:cs typeface="+mn-lt"/>
            </a:endParaRPr>
          </a:p>
          <a:p>
            <a:pPr marL="0" indent="0">
              <a:buNone/>
            </a:pPr>
            <a:endParaRPr lang="en-US" sz="1600" dirty="0">
              <a:ea typeface="+mn-lt"/>
              <a:cs typeface="+mn-lt"/>
            </a:endParaRPr>
          </a:p>
        </p:txBody>
      </p:sp>
    </p:spTree>
    <p:extLst>
      <p:ext uri="{BB962C8B-B14F-4D97-AF65-F5344CB8AC3E}">
        <p14:creationId xmlns:p14="http://schemas.microsoft.com/office/powerpoint/2010/main" val="400276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87078"/>
            <a:ext cx="8229600" cy="339447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project can further be extended to:</a:t>
            </a:r>
          </a:p>
          <a:p>
            <a:pPr marL="0" indent="0">
              <a:buNone/>
            </a:pPr>
            <a:endParaRPr lang="en-US" sz="1050" dirty="0"/>
          </a:p>
          <a:p>
            <a:r>
              <a:rPr lang="en-US" sz="1600" dirty="0">
                <a:latin typeface="Times New Roman" panose="02020603050405020304" pitchFamily="18" charset="0"/>
                <a:cs typeface="Times New Roman" panose="02020603050405020304" pitchFamily="18" charset="0"/>
              </a:rPr>
              <a:t>Developing model to learn deep point set features efficiently and robustly.</a:t>
            </a:r>
          </a:p>
          <a:p>
            <a:r>
              <a:rPr lang="en-US" sz="1600" dirty="0">
                <a:latin typeface="Times New Roman" panose="02020603050405020304" pitchFamily="18" charset="0"/>
                <a:cs typeface="Times New Roman" panose="02020603050405020304" pitchFamily="18" charset="0"/>
              </a:rPr>
              <a:t>Classification of the text present on the objects by improving accuracy.</a:t>
            </a:r>
          </a:p>
          <a:p>
            <a:r>
              <a:rPr lang="en-US" sz="1600" dirty="0">
                <a:latin typeface="Times New Roman" panose="02020603050405020304" pitchFamily="18" charset="0"/>
                <a:cs typeface="Times New Roman" panose="02020603050405020304" pitchFamily="18" charset="0"/>
              </a:rPr>
              <a:t>Feature extraction for object detection in 3D point clouds.</a:t>
            </a:r>
          </a:p>
        </p:txBody>
      </p:sp>
      <p:grpSp>
        <p:nvGrpSpPr>
          <p:cNvPr id="5" name="Group 28">
            <a:extLst>
              <a:ext uri="{FF2B5EF4-FFF2-40B4-BE49-F238E27FC236}">
                <a16:creationId xmlns:a16="http://schemas.microsoft.com/office/drawing/2014/main" id="{8C762918-DF1D-05E2-ECBC-6E42DEE1AE36}"/>
              </a:ext>
            </a:extLst>
          </p:cNvPr>
          <p:cNvGrpSpPr/>
          <p:nvPr/>
        </p:nvGrpSpPr>
        <p:grpSpPr>
          <a:xfrm>
            <a:off x="149193" y="79798"/>
            <a:ext cx="8994808" cy="655403"/>
            <a:chOff x="89095" y="122669"/>
            <a:chExt cx="11993077" cy="773164"/>
          </a:xfrm>
        </p:grpSpPr>
        <p:pic>
          <p:nvPicPr>
            <p:cNvPr id="6" name="Picture 5">
              <a:extLst>
                <a:ext uri="{FF2B5EF4-FFF2-40B4-BE49-F238E27FC236}">
                  <a16:creationId xmlns:a16="http://schemas.microsoft.com/office/drawing/2014/main" id="{54A35242-0353-82A2-2EBF-8C062D944A2E}"/>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F2BD6AFE-6EB7-C4B3-8E2F-9BF0E295FBEA}"/>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9" name="Rectangle 8"/>
          <p:cNvSpPr/>
          <p:nvPr/>
        </p:nvSpPr>
        <p:spPr>
          <a:xfrm>
            <a:off x="304800" y="165869"/>
            <a:ext cx="5257800" cy="523220"/>
          </a:xfrm>
          <a:prstGeom prst="rect">
            <a:avLst/>
          </a:prstGeom>
        </p:spPr>
        <p:txBody>
          <a:bodyPr wrap="square" lIns="91440" tIns="45720" rIns="91440" bIns="45720" anchor="t">
            <a:spAutoFit/>
          </a:bodyPr>
          <a:lstStyle/>
          <a:p>
            <a:r>
              <a:rPr lang="en-US" sz="2800" b="1" dirty="0">
                <a:solidFill>
                  <a:prstClr val="black"/>
                </a:solidFill>
                <a:latin typeface="Times New Roman"/>
                <a:ea typeface="Calibri"/>
                <a:cs typeface="Times New Roman"/>
              </a:rPr>
              <a:t>Future Scope</a:t>
            </a:r>
            <a:endParaRPr lang="en-US" sz="1600" dirty="0">
              <a:solidFill>
                <a:prstClr val="black"/>
              </a:solidFill>
              <a:latin typeface="Times New Roman"/>
              <a:cs typeface="Times New Roman"/>
            </a:endParaRPr>
          </a:p>
        </p:txBody>
      </p:sp>
    </p:spTree>
    <p:extLst>
      <p:ext uri="{BB962C8B-B14F-4D97-AF65-F5344CB8AC3E}">
        <p14:creationId xmlns:p14="http://schemas.microsoft.com/office/powerpoint/2010/main" val="297548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p:cNvSpPr>
            <a:spLocks noGrp="1"/>
          </p:cNvSpPr>
          <p:nvPr>
            <p:ph idx="1"/>
          </p:nvPr>
        </p:nvSpPr>
        <p:spPr/>
        <p:txBody>
          <a:bodyPr vert="horz" lIns="91440" tIns="45720" rIns="91440" bIns="45720" rtlCol="0" anchor="t">
            <a:normAutofit lnSpcReduction="10000"/>
          </a:bodyPr>
          <a:lstStyle/>
          <a:p>
            <a:pPr marL="0" indent="0">
              <a:buNone/>
            </a:pPr>
            <a:r>
              <a:rPr lang="en-AU" sz="1600" dirty="0">
                <a:ea typeface="+mn-lt"/>
                <a:cs typeface="+mn-lt"/>
              </a:rPr>
              <a:t>[1] </a:t>
            </a:r>
            <a:r>
              <a:rPr lang="en-AU" sz="1600" dirty="0" err="1">
                <a:ea typeface="+mn-lt"/>
                <a:cs typeface="+mn-lt"/>
              </a:rPr>
              <a:t>Kaichun</a:t>
            </a:r>
            <a:r>
              <a:rPr lang="en-AU" sz="1600" dirty="0">
                <a:ea typeface="+mn-lt"/>
                <a:cs typeface="+mn-lt"/>
              </a:rPr>
              <a:t> Mo Leonidas J. </a:t>
            </a:r>
            <a:r>
              <a:rPr lang="en-AU" sz="1600" dirty="0" err="1">
                <a:ea typeface="+mn-lt"/>
                <a:cs typeface="+mn-lt"/>
              </a:rPr>
              <a:t>Guibas</a:t>
            </a:r>
            <a:r>
              <a:rPr lang="en-AU" sz="1600" dirty="0">
                <a:ea typeface="+mn-lt"/>
                <a:cs typeface="+mn-lt"/>
              </a:rPr>
              <a:t> Charles R. Qi, Hao Su. </a:t>
            </a:r>
            <a:r>
              <a:rPr lang="en-AU" sz="1600" dirty="0" err="1">
                <a:ea typeface="+mn-lt"/>
                <a:cs typeface="+mn-lt"/>
              </a:rPr>
              <a:t>Pointnet</a:t>
            </a:r>
            <a:r>
              <a:rPr lang="en-AU" sz="1600" dirty="0">
                <a:ea typeface="+mn-lt"/>
                <a:cs typeface="+mn-lt"/>
              </a:rPr>
              <a:t>: Deep learning on point sets for 3d classification and segmentation. https://arxiv.org/abs/1612.00593.</a:t>
            </a:r>
            <a:endParaRPr lang="en-US" dirty="0"/>
          </a:p>
          <a:p>
            <a:pPr marL="0" indent="0">
              <a:buNone/>
            </a:pPr>
            <a:r>
              <a:rPr lang="en-AU" sz="1600" dirty="0">
                <a:ea typeface="+mn-lt"/>
                <a:cs typeface="+mn-lt"/>
              </a:rPr>
              <a:t>[2] Yujun Lin Song Han Zhijian Liu, Haotian Tang. Point-voxel </a:t>
            </a:r>
            <a:r>
              <a:rPr lang="en-AU" sz="1600" dirty="0" err="1">
                <a:ea typeface="+mn-lt"/>
                <a:cs typeface="+mn-lt"/>
              </a:rPr>
              <a:t>cnn</a:t>
            </a:r>
            <a:r>
              <a:rPr lang="en-AU" sz="1600" dirty="0">
                <a:ea typeface="+mn-lt"/>
                <a:cs typeface="+mn-lt"/>
              </a:rPr>
              <a:t> for efficient 3d deep learning. https://proceedings.neurips.cc/paper/2019/hash/ 5737034557ef5b8c02c0e46513b98f90-Abstract.html.</a:t>
            </a:r>
            <a:endParaRPr lang="en-AU" dirty="0"/>
          </a:p>
          <a:p>
            <a:pPr marL="0" indent="0">
              <a:buNone/>
            </a:pPr>
            <a:r>
              <a:rPr lang="en-AU" sz="1600" dirty="0">
                <a:ea typeface="+mn-lt"/>
                <a:cs typeface="+mn-lt"/>
              </a:rPr>
              <a:t>[3] </a:t>
            </a:r>
            <a:r>
              <a:rPr lang="en-AU" sz="1600" dirty="0" err="1">
                <a:ea typeface="+mn-lt"/>
                <a:cs typeface="+mn-lt"/>
              </a:rPr>
              <a:t>Huangying</a:t>
            </a:r>
            <a:r>
              <a:rPr lang="en-AU" sz="1600" dirty="0">
                <a:ea typeface="+mn-lt"/>
                <a:cs typeface="+mn-lt"/>
              </a:rPr>
              <a:t> Zhan Ian Reid </a:t>
            </a:r>
            <a:r>
              <a:rPr lang="en-AU" sz="1600" dirty="0" err="1">
                <a:ea typeface="+mn-lt"/>
                <a:cs typeface="+mn-lt"/>
              </a:rPr>
              <a:t>Kejie</a:t>
            </a:r>
            <a:r>
              <a:rPr lang="en-AU" sz="1600" dirty="0">
                <a:ea typeface="+mn-lt"/>
                <a:cs typeface="+mn-lt"/>
              </a:rPr>
              <a:t> Li, Trung Pham. Efficient dense point cloud object reconstruction using deformation vector fields. https://openaccess.thecvf.com/content_ ECCV_2018/papers/Kejie_Li_Efficient_Dense_Point_ECCV_2018_paper.pdf.</a:t>
            </a:r>
            <a:endParaRPr lang="en-AU" dirty="0">
              <a:ea typeface="+mn-lt"/>
              <a:cs typeface="+mn-lt"/>
            </a:endParaRPr>
          </a:p>
          <a:p>
            <a:pPr marL="0" indent="0">
              <a:buNone/>
            </a:pPr>
            <a:r>
              <a:rPr lang="en-AU" sz="1600" dirty="0">
                <a:ea typeface="+mn-lt"/>
                <a:cs typeface="+mn-lt"/>
              </a:rPr>
              <a:t>[4] Mohammed </a:t>
            </a:r>
            <a:r>
              <a:rPr lang="en-AU" sz="1600" dirty="0" err="1">
                <a:ea typeface="+mn-lt"/>
                <a:cs typeface="+mn-lt"/>
              </a:rPr>
              <a:t>Bennamoun</a:t>
            </a:r>
            <a:r>
              <a:rPr lang="en-AU" sz="1600" dirty="0">
                <a:ea typeface="+mn-lt"/>
                <a:cs typeface="+mn-lt"/>
              </a:rPr>
              <a:t> Xian-Feng Han, Hamid Laga. Image-based 3d object reconstruction: State-of-the-art and trends in the deep learning era. https://arxiv.org/ abs/1906.06543.</a:t>
            </a:r>
            <a:endParaRPr lang="en-AU" dirty="0"/>
          </a:p>
          <a:p>
            <a:pPr marL="0" indent="0">
              <a:buNone/>
            </a:pPr>
            <a:r>
              <a:rPr lang="en-AU" sz="1600" dirty="0">
                <a:solidFill>
                  <a:srgbClr val="222222"/>
                </a:solidFill>
                <a:ea typeface="+mn-lt"/>
                <a:cs typeface="+mn-lt"/>
              </a:rPr>
              <a:t>[5] Olaf </a:t>
            </a:r>
            <a:r>
              <a:rPr lang="en-AU" sz="1600" dirty="0" err="1">
                <a:solidFill>
                  <a:srgbClr val="222222"/>
                </a:solidFill>
                <a:ea typeface="+mn-lt"/>
                <a:cs typeface="+mn-lt"/>
              </a:rPr>
              <a:t>Hellwich</a:t>
            </a:r>
            <a:r>
              <a:rPr lang="en-AU" sz="1600" dirty="0">
                <a:solidFill>
                  <a:srgbClr val="222222"/>
                </a:solidFill>
                <a:ea typeface="+mn-lt"/>
                <a:cs typeface="+mn-lt"/>
              </a:rPr>
              <a:t> Jannes Magnusson, </a:t>
            </a:r>
            <a:r>
              <a:rPr lang="en-AU" sz="1600" dirty="0" err="1">
                <a:solidFill>
                  <a:srgbClr val="222222"/>
                </a:solidFill>
                <a:ea typeface="+mn-lt"/>
                <a:cs typeface="+mn-lt"/>
              </a:rPr>
              <a:t>Toufique</a:t>
            </a:r>
            <a:r>
              <a:rPr lang="en-AU" sz="1600" dirty="0">
                <a:solidFill>
                  <a:srgbClr val="222222"/>
                </a:solidFill>
                <a:ea typeface="+mn-lt"/>
                <a:cs typeface="+mn-lt"/>
              </a:rPr>
              <a:t> A. Soomro. Pixel2point: 3d object reconstruction from a single image using </a:t>
            </a:r>
            <a:r>
              <a:rPr lang="en-AU" sz="1600" dirty="0" err="1">
                <a:solidFill>
                  <a:srgbClr val="222222"/>
                </a:solidFill>
                <a:ea typeface="+mn-lt"/>
                <a:cs typeface="+mn-lt"/>
              </a:rPr>
              <a:t>cnn</a:t>
            </a:r>
            <a:r>
              <a:rPr lang="en-AU" sz="1600" dirty="0">
                <a:solidFill>
                  <a:srgbClr val="222222"/>
                </a:solidFill>
                <a:ea typeface="+mn-lt"/>
                <a:cs typeface="+mn-lt"/>
              </a:rPr>
              <a:t> and initial sphere . https://ieeexplore.ieee. org/stamp/</a:t>
            </a:r>
            <a:r>
              <a:rPr lang="en-AU" sz="1600" dirty="0" err="1">
                <a:solidFill>
                  <a:srgbClr val="222222"/>
                </a:solidFill>
                <a:ea typeface="+mn-lt"/>
                <a:cs typeface="+mn-lt"/>
              </a:rPr>
              <a:t>stamp.jsp?tp</a:t>
            </a:r>
            <a:r>
              <a:rPr lang="en-AU" sz="1600" dirty="0">
                <a:solidFill>
                  <a:srgbClr val="222222"/>
                </a:solidFill>
                <a:ea typeface="+mn-lt"/>
                <a:cs typeface="+mn-lt"/>
              </a:rPr>
              <a:t>=&amp;</a:t>
            </a:r>
            <a:r>
              <a:rPr lang="en-AU" sz="1600" dirty="0" err="1">
                <a:solidFill>
                  <a:srgbClr val="222222"/>
                </a:solidFill>
                <a:ea typeface="+mn-lt"/>
                <a:cs typeface="+mn-lt"/>
              </a:rPr>
              <a:t>arnumber</a:t>
            </a:r>
            <a:r>
              <a:rPr lang="en-AU" sz="1600" dirty="0">
                <a:solidFill>
                  <a:srgbClr val="222222"/>
                </a:solidFill>
                <a:ea typeface="+mn-lt"/>
                <a:cs typeface="+mn-lt"/>
              </a:rPr>
              <a:t>=9305196.</a:t>
            </a:r>
            <a:endParaRPr lang="en-AU" dirty="0">
              <a:ea typeface="+mn-lt"/>
              <a:cs typeface="+mn-lt"/>
            </a:endParaRPr>
          </a:p>
          <a:p>
            <a:endParaRPr lang="en-AU" sz="1500" dirty="0">
              <a:solidFill>
                <a:srgbClr val="242424"/>
              </a:solidFill>
              <a:cs typeface="Calibri"/>
            </a:endParaRPr>
          </a:p>
        </p:txBody>
      </p:sp>
    </p:spTree>
    <p:extLst>
      <p:ext uri="{BB962C8B-B14F-4D97-AF65-F5344CB8AC3E}">
        <p14:creationId xmlns:p14="http://schemas.microsoft.com/office/powerpoint/2010/main" val="56825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6EEAE-C384-9328-36FB-02E968459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3CA0E-C166-3AEF-EEAD-845B457A0751}"/>
              </a:ext>
            </a:extLst>
          </p:cNvPr>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endParaRPr lang="en-US" sz="3200" b="1" dirty="0">
              <a:cs typeface="Times New Roman" pitchFamily="18" charset="0"/>
            </a:endParaRPr>
          </a:p>
        </p:txBody>
      </p:sp>
      <p:sp>
        <p:nvSpPr>
          <p:cNvPr id="5" name="Title 1">
            <a:extLst>
              <a:ext uri="{FF2B5EF4-FFF2-40B4-BE49-F238E27FC236}">
                <a16:creationId xmlns:a16="http://schemas.microsoft.com/office/drawing/2014/main" id="{94DB669C-46D8-6838-D1ED-B9CFAC97AEF2}"/>
              </a:ext>
            </a:extLst>
          </p:cNvPr>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FCF32A2A-D30F-D162-22FF-923618363C52}"/>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E06CA956-49E2-5ECA-FF30-5E134C736F02}"/>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23170DA5-3221-CD59-7C59-4B1B20BD3F6C}"/>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a:extLst>
              <a:ext uri="{FF2B5EF4-FFF2-40B4-BE49-F238E27FC236}">
                <a16:creationId xmlns:a16="http://schemas.microsoft.com/office/drawing/2014/main" id="{6B43619B-3426-0D05-78C9-EFC4DFEC59FD}"/>
              </a:ext>
            </a:extLst>
          </p:cNvPr>
          <p:cNvSpPr>
            <a:spLocks noGrp="1"/>
          </p:cNvSpPr>
          <p:nvPr>
            <p:ph idx="1"/>
          </p:nvPr>
        </p:nvSpPr>
        <p:spPr/>
        <p:txBody>
          <a:bodyPr vert="horz" lIns="91440" tIns="45720" rIns="91440" bIns="45720" rtlCol="0" anchor="t">
            <a:normAutofit/>
          </a:bodyPr>
          <a:lstStyle/>
          <a:p>
            <a:pPr marL="0" indent="0">
              <a:buNone/>
            </a:pPr>
            <a:endParaRPr lang="en-AU" sz="1600" dirty="0">
              <a:solidFill>
                <a:srgbClr val="000000"/>
              </a:solidFill>
              <a:cs typeface="Calibri"/>
            </a:endParaRPr>
          </a:p>
        </p:txBody>
      </p:sp>
      <p:sp>
        <p:nvSpPr>
          <p:cNvPr id="6" name="TextBox 5">
            <a:extLst>
              <a:ext uri="{FF2B5EF4-FFF2-40B4-BE49-F238E27FC236}">
                <a16:creationId xmlns:a16="http://schemas.microsoft.com/office/drawing/2014/main" id="{36DE4262-7D53-EC1E-3657-D1E7AB3B9758}"/>
              </a:ext>
            </a:extLst>
          </p:cNvPr>
          <p:cNvSpPr txBox="1"/>
          <p:nvPr/>
        </p:nvSpPr>
        <p:spPr>
          <a:xfrm>
            <a:off x="1936977" y="1916565"/>
            <a:ext cx="755196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dirty="0">
                <a:cs typeface="Calibri"/>
              </a:rPr>
              <a:t>Thank You</a:t>
            </a:r>
            <a:endParaRPr lang="en-US" sz="9600" dirty="0"/>
          </a:p>
        </p:txBody>
      </p:sp>
    </p:spTree>
    <p:extLst>
      <p:ext uri="{BB962C8B-B14F-4D97-AF65-F5344CB8AC3E}">
        <p14:creationId xmlns:p14="http://schemas.microsoft.com/office/powerpoint/2010/main" val="16242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71550"/>
            <a:ext cx="8229600" cy="3394472"/>
          </a:xfrm>
        </p:spPr>
        <p:txBody>
          <a:bodyPr vert="horz" lIns="91440" tIns="45720" rIns="91440" bIns="45720" rtlCol="0" anchor="t">
            <a:normAutofit/>
          </a:bodyPr>
          <a:lstStyle/>
          <a:p>
            <a:r>
              <a:rPr lang="en-US" sz="1600" dirty="0"/>
              <a:t>Introduction</a:t>
            </a:r>
            <a:endParaRPr lang="en-US" sz="1600" dirty="0">
              <a:ea typeface="Calibri"/>
              <a:cs typeface="Calibri"/>
            </a:endParaRPr>
          </a:p>
          <a:p>
            <a:r>
              <a:rPr lang="en-US" sz="1600" dirty="0"/>
              <a:t>Literature Survey</a:t>
            </a:r>
            <a:endParaRPr lang="en-US" sz="1600" dirty="0">
              <a:ea typeface="Calibri"/>
              <a:cs typeface="Calibri"/>
            </a:endParaRPr>
          </a:p>
          <a:p>
            <a:r>
              <a:rPr lang="en-US" sz="1600" dirty="0"/>
              <a:t>Problem Statement</a:t>
            </a:r>
            <a:endParaRPr lang="en-US" sz="1600" dirty="0">
              <a:ea typeface="Calibri"/>
              <a:cs typeface="Calibri"/>
            </a:endParaRPr>
          </a:p>
          <a:p>
            <a:r>
              <a:rPr lang="en-US" sz="1600" dirty="0"/>
              <a:t>Objectives</a:t>
            </a:r>
            <a:endParaRPr lang="en-US" sz="1600" dirty="0">
              <a:ea typeface="Calibri"/>
              <a:cs typeface="Calibri"/>
            </a:endParaRPr>
          </a:p>
          <a:p>
            <a:r>
              <a:rPr lang="en-US" sz="1600" dirty="0">
                <a:latin typeface="Times New Roman"/>
                <a:cs typeface="Times New Roman"/>
              </a:rPr>
              <a:t>Dataset Description</a:t>
            </a:r>
          </a:p>
          <a:p>
            <a:r>
              <a:rPr lang="en-US" sz="1600" dirty="0">
                <a:latin typeface="Times New Roman"/>
                <a:cs typeface="Times New Roman"/>
              </a:rPr>
              <a:t>Model Architecture</a:t>
            </a:r>
            <a:endParaRPr lang="en-US" sz="1600" dirty="0">
              <a:latin typeface="Times New Roman" pitchFamily="18" charset="0"/>
              <a:cs typeface="Times New Roman" pitchFamily="18" charset="0"/>
            </a:endParaRPr>
          </a:p>
          <a:p>
            <a:r>
              <a:rPr lang="en-US" sz="1600" dirty="0">
                <a:latin typeface="Times New Roman"/>
                <a:cs typeface="Times New Roman"/>
              </a:rPr>
              <a:t>Results</a:t>
            </a:r>
            <a:endParaRPr lang="en-US" sz="1600" dirty="0">
              <a:latin typeface="Times New Roman" pitchFamily="18" charset="0"/>
              <a:cs typeface="Times New Roman" pitchFamily="18" charset="0"/>
            </a:endParaRPr>
          </a:p>
          <a:p>
            <a:r>
              <a:rPr lang="en-US" sz="1600" dirty="0">
                <a:latin typeface="Times New Roman"/>
                <a:cs typeface="Times New Roman"/>
              </a:rPr>
              <a:t>Conclusion</a:t>
            </a:r>
            <a:endParaRPr lang="en-US" sz="1600" dirty="0">
              <a:latin typeface="Times New Roman" pitchFamily="18" charset="0"/>
              <a:cs typeface="Times New Roman" pitchFamily="18" charset="0"/>
            </a:endParaRPr>
          </a:p>
          <a:p>
            <a:r>
              <a:rPr lang="en-US" sz="1600" dirty="0">
                <a:latin typeface="Times New Roman"/>
                <a:cs typeface="Times New Roman"/>
              </a:rPr>
              <a:t>Future Scope</a:t>
            </a:r>
            <a:endParaRPr lang="en-US" sz="1600" dirty="0">
              <a:latin typeface="Times New Roman" pitchFamily="18" charset="0"/>
              <a:cs typeface="Times New Roman" pitchFamily="18" charset="0"/>
            </a:endParaRPr>
          </a:p>
          <a:p>
            <a:r>
              <a:rPr lang="en-US" sz="1600" dirty="0">
                <a:latin typeface="Times New Roman"/>
                <a:cs typeface="Times New Roman"/>
              </a:rPr>
              <a:t>References</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cs typeface="Calibri"/>
            </a:endParaRPr>
          </a:p>
          <a:p>
            <a:pPr marL="0" indent="0">
              <a:buNone/>
            </a:pPr>
            <a:endParaRPr lang="en-US" sz="1800" dirty="0">
              <a:cs typeface="Calibri"/>
            </a:endParaRPr>
          </a:p>
          <a:p>
            <a:pPr marL="0" indent="0">
              <a:buNone/>
            </a:pPr>
            <a:endParaRPr lang="en-US" sz="1800" dirty="0">
              <a:cs typeface="Calibri"/>
            </a:endParaRPr>
          </a:p>
          <a:p>
            <a:pPr marL="0" indent="0">
              <a:buNone/>
            </a:pPr>
            <a:endParaRPr lang="en-US" dirty="0">
              <a:cs typeface="Calibri"/>
            </a:endParaRPr>
          </a:p>
          <a:p>
            <a:pPr marL="0" indent="0">
              <a:buNone/>
            </a:pPr>
            <a:endParaRPr lang="en-US" dirty="0">
              <a:cs typeface="Calibri"/>
            </a:endParaRPr>
          </a:p>
        </p:txBody>
      </p:sp>
      <p:grpSp>
        <p:nvGrpSpPr>
          <p:cNvPr id="5" name="Group 28"/>
          <p:cNvGrpSpPr/>
          <p:nvPr/>
        </p:nvGrpSpPr>
        <p:grpSpPr>
          <a:xfrm>
            <a:off x="149192" y="87546"/>
            <a:ext cx="8994808" cy="655403"/>
            <a:chOff x="89095" y="122669"/>
            <a:chExt cx="11993077" cy="773164"/>
          </a:xfrm>
        </p:grpSpPr>
        <p:pic>
          <p:nvPicPr>
            <p:cNvPr id="6" name="Picture 5">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206"/>
            <a:ext cx="1122423" cy="584775"/>
          </a:xfrm>
          <a:prstGeom prst="rect">
            <a:avLst/>
          </a:prstGeom>
        </p:spPr>
        <p:txBody>
          <a:bodyPr wrap="none">
            <a:spAutoFit/>
          </a:bodyPr>
          <a:lstStyle/>
          <a:p>
            <a:r>
              <a:rPr lang="en-US" sz="3200" b="1" dirty="0"/>
              <a:t>Index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57250"/>
          </a:xfrm>
        </p:spPr>
        <p:txBody>
          <a:bodyPr>
            <a:normAutofit/>
          </a:bodyPr>
          <a:lstStyle/>
          <a:p>
            <a:pPr algn="l"/>
            <a:r>
              <a:rPr lang="en-US" sz="3600" b="1" dirty="0"/>
              <a:t> </a:t>
            </a:r>
            <a:endParaRPr lang="en-US" sz="3600" dirty="0"/>
          </a:p>
        </p:txBody>
      </p:sp>
      <p:sp>
        <p:nvSpPr>
          <p:cNvPr id="3" name="Content Placeholder 2"/>
          <p:cNvSpPr>
            <a:spLocks noGrp="1"/>
          </p:cNvSpPr>
          <p:nvPr>
            <p:ph idx="1"/>
          </p:nvPr>
        </p:nvSpPr>
        <p:spPr>
          <a:xfrm>
            <a:off x="457200" y="971550"/>
            <a:ext cx="8382000" cy="3886200"/>
          </a:xfrm>
        </p:spPr>
        <p:txBody>
          <a:bodyPr vert="horz" lIns="91440" tIns="45720" rIns="91440" bIns="45720" rtlCol="0" anchor="t">
            <a:noAutofit/>
          </a:bodyPr>
          <a:lstStyle/>
          <a:p>
            <a:pPr marL="0" indent="0" algn="just">
              <a:buNone/>
            </a:pPr>
            <a:r>
              <a:rPr lang="en-US" sz="1600" dirty="0">
                <a:solidFill>
                  <a:srgbClr val="212529"/>
                </a:solidFill>
                <a:ea typeface="+mn-lt"/>
                <a:cs typeface="+mn-lt"/>
              </a:rPr>
              <a:t>A "point cloud" is an important type of data structure for storing geometric shape data. Due to its irregular format, it's often transformed into regular 3D voxel grids or collections of images before being used in deep learning applications, a step which makes the data unnecessarily large. The </a:t>
            </a:r>
            <a:r>
              <a:rPr lang="en-US" sz="1600" dirty="0" err="1">
                <a:solidFill>
                  <a:srgbClr val="212529"/>
                </a:solidFill>
                <a:ea typeface="+mn-lt"/>
                <a:cs typeface="+mn-lt"/>
              </a:rPr>
              <a:t>PointNet</a:t>
            </a:r>
            <a:r>
              <a:rPr lang="en-US" sz="1600" dirty="0">
                <a:solidFill>
                  <a:srgbClr val="212529"/>
                </a:solidFill>
                <a:ea typeface="+mn-lt"/>
                <a:cs typeface="+mn-lt"/>
              </a:rPr>
              <a:t> family of models solves this problem by directly consuming point clouds, respecting the permutation-invariance property of the point data. The </a:t>
            </a:r>
            <a:r>
              <a:rPr lang="en-US" sz="1600" dirty="0" err="1">
                <a:solidFill>
                  <a:srgbClr val="212529"/>
                </a:solidFill>
                <a:ea typeface="+mn-lt"/>
                <a:cs typeface="+mn-lt"/>
              </a:rPr>
              <a:t>PointNet</a:t>
            </a:r>
            <a:r>
              <a:rPr lang="en-US" sz="1600" dirty="0">
                <a:solidFill>
                  <a:srgbClr val="212529"/>
                </a:solidFill>
                <a:ea typeface="+mn-lt"/>
                <a:cs typeface="+mn-lt"/>
              </a:rPr>
              <a:t> family of models provides a simple, unified architecture for applications ranging from object classification, part segmentation, to scene semantic parsing. Though simple, </a:t>
            </a:r>
            <a:r>
              <a:rPr lang="en-US" sz="1600" dirty="0" err="1">
                <a:solidFill>
                  <a:srgbClr val="212529"/>
                </a:solidFill>
                <a:ea typeface="+mn-lt"/>
                <a:cs typeface="+mn-lt"/>
              </a:rPr>
              <a:t>PointNet</a:t>
            </a:r>
            <a:r>
              <a:rPr lang="en-US" sz="1600" dirty="0">
                <a:solidFill>
                  <a:srgbClr val="212529"/>
                </a:solidFill>
                <a:ea typeface="+mn-lt"/>
                <a:cs typeface="+mn-lt"/>
              </a:rPr>
              <a:t> is highly efficient and effective. Empirically, it shows strong performance on par or even better than state of the art.</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p:txBody>
      </p:sp>
      <p:grpSp>
        <p:nvGrpSpPr>
          <p:cNvPr id="5" name="Group 28"/>
          <p:cNvGrpSpPr/>
          <p:nvPr/>
        </p:nvGrpSpPr>
        <p:grpSpPr>
          <a:xfrm>
            <a:off x="149192" y="87546"/>
            <a:ext cx="8994808" cy="655403"/>
            <a:chOff x="89095" y="122669"/>
            <a:chExt cx="11993077" cy="773164"/>
          </a:xfrm>
        </p:grpSpPr>
        <p:pic>
          <p:nvPicPr>
            <p:cNvPr id="6" name="Picture 5">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350"/>
            <a:ext cx="2309478" cy="584775"/>
          </a:xfrm>
          <a:prstGeom prst="rect">
            <a:avLst/>
          </a:prstGeom>
        </p:spPr>
        <p:txBody>
          <a:bodyPr wrap="none">
            <a:spAutoFit/>
          </a:bodyPr>
          <a:lstStyle/>
          <a:p>
            <a:r>
              <a:rPr lang="en-US" sz="3200" b="1" dirty="0"/>
              <a:t>Introduction</a:t>
            </a:r>
            <a:endParaRPr lang="en-US" sz="3200" dirty="0"/>
          </a:p>
        </p:txBody>
      </p:sp>
    </p:spTree>
    <p:extLst>
      <p:ext uri="{BB962C8B-B14F-4D97-AF65-F5344CB8AC3E}">
        <p14:creationId xmlns:p14="http://schemas.microsoft.com/office/powerpoint/2010/main" val="280642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lvl="0" algn="l"/>
            <a:r>
              <a:rPr lang="en-US" sz="3200" b="1" dirty="0">
                <a:latin typeface="+mn-lt"/>
                <a:ea typeface="+mn-ea"/>
                <a:cs typeface="+mn-cs"/>
              </a:rPr>
              <a:t>Literature Survey</a:t>
            </a:r>
            <a:endParaRPr lang="en-US" sz="1300" dirty="0">
              <a:latin typeface="Times New Roman"/>
              <a:ea typeface="+mn-ea"/>
              <a:cs typeface="Times New Roman"/>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p:txBody>
          <a:bodyPr vert="horz" lIns="91440" tIns="45720" rIns="91440" bIns="45720" rtlCol="0" anchor="t">
            <a:noAutofit/>
          </a:bodyPr>
          <a:lstStyle/>
          <a:p>
            <a:r>
              <a:rPr lang="en-AU" sz="1600" dirty="0" err="1">
                <a:ea typeface="+mn-lt"/>
                <a:cs typeface="+mn-lt"/>
              </a:rPr>
              <a:t>PointNet</a:t>
            </a:r>
            <a:r>
              <a:rPr lang="en-AU" sz="1600" dirty="0">
                <a:ea typeface="+mn-lt"/>
                <a:cs typeface="+mn-lt"/>
              </a:rPr>
              <a:t>, a groundbreaking deep neural network, is introduced in this paper to handle unordered point sets in 3D, showcasing its proficiency in 3D shape classification, shape part segmentation, and scene semantic parsing. Notably robust against input perturbations, </a:t>
            </a:r>
            <a:r>
              <a:rPr lang="en-AU" sz="1600" dirty="0" err="1">
                <a:ea typeface="+mn-lt"/>
                <a:cs typeface="+mn-lt"/>
              </a:rPr>
              <a:t>PointNet</a:t>
            </a:r>
            <a:r>
              <a:rPr lang="en-AU" sz="1600" dirty="0">
                <a:ea typeface="+mn-lt"/>
                <a:cs typeface="+mn-lt"/>
              </a:rPr>
              <a:t> outperforms current benchmarks in both speed and performance. The paper offers theoretical insights and empirical assessments, affirming the stability and efficiency of </a:t>
            </a:r>
            <a:r>
              <a:rPr lang="en-AU" sz="1600" dirty="0" err="1">
                <a:ea typeface="+mn-lt"/>
                <a:cs typeface="+mn-lt"/>
              </a:rPr>
              <a:t>PointNet</a:t>
            </a:r>
            <a:r>
              <a:rPr lang="en-AU" sz="1600" dirty="0">
                <a:ea typeface="+mn-lt"/>
                <a:cs typeface="+mn-lt"/>
              </a:rPr>
              <a:t>, establishing it as a superior choice for 3D point cloud processing tasks.[5] </a:t>
            </a:r>
            <a:endParaRPr lang="en-US" sz="1600" dirty="0">
              <a:ea typeface="+mn-lt"/>
              <a:cs typeface="+mn-lt"/>
            </a:endParaRPr>
          </a:p>
          <a:p>
            <a:r>
              <a:rPr lang="en-AU" sz="1600" dirty="0">
                <a:ea typeface="+mn-lt"/>
                <a:cs typeface="+mn-lt"/>
              </a:rPr>
              <a:t>In this study by </a:t>
            </a:r>
            <a:r>
              <a:rPr lang="en-AU" sz="1600" dirty="0" err="1">
                <a:ea typeface="+mn-lt"/>
                <a:cs typeface="+mn-lt"/>
              </a:rPr>
              <a:t>Kejie</a:t>
            </a:r>
            <a:r>
              <a:rPr lang="en-AU" sz="1600" dirty="0">
                <a:ea typeface="+mn-lt"/>
                <a:cs typeface="+mn-lt"/>
              </a:rPr>
              <a:t> Li, Trung Pham, </a:t>
            </a:r>
            <a:r>
              <a:rPr lang="en-AU" sz="1600" dirty="0" err="1">
                <a:ea typeface="+mn-lt"/>
                <a:cs typeface="+mn-lt"/>
              </a:rPr>
              <a:t>Huangying</a:t>
            </a:r>
            <a:r>
              <a:rPr lang="en-AU" sz="1600" dirty="0">
                <a:ea typeface="+mn-lt"/>
                <a:cs typeface="+mn-lt"/>
              </a:rPr>
              <a:t> Zhan, and Ian Reid, titled "Efficient Dense Point Cloud Object Reconstruction Using Deformation Vector Fields," presented at the 15th European Conference in Munich, Germany, the authors employ both synthetic and real datasets, featuring point cloud and voxel grid [2]representations. Their Convolutional Neural Network (CNN) is trained to predict a deformed depth map of an object from a single input image, facilitating efficient and accurate 3D geometry reconstruction. </a:t>
            </a:r>
            <a:endParaRPr lang="en-US" sz="1600" dirty="0">
              <a:ea typeface="+mn-lt"/>
              <a:cs typeface="+mn-lt"/>
            </a:endParaRPr>
          </a:p>
          <a:p>
            <a:endParaRPr lang="en-AU" sz="1600" dirty="0">
              <a:cs typeface="Calibri"/>
            </a:endParaRPr>
          </a:p>
          <a:p>
            <a:pPr marL="0" indent="0">
              <a:buNone/>
            </a:pPr>
            <a:endParaRPr lang="en-AU" sz="1600" b="1"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lvl="0" algn="l"/>
            <a:r>
              <a:rPr lang="en-US" sz="3200" b="1" dirty="0">
                <a:latin typeface="+mn-lt"/>
                <a:ea typeface="+mn-ea"/>
                <a:cs typeface="+mn-cs"/>
              </a:rPr>
              <a:t>Literature Survey</a:t>
            </a:r>
            <a:endParaRPr lang="en-US" sz="1300" dirty="0">
              <a:latin typeface="Times New Roman"/>
              <a:ea typeface="+mn-ea"/>
              <a:cs typeface="Times New Roman"/>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457200" y="1200151"/>
            <a:ext cx="8229600" cy="3394472"/>
          </a:xfrm>
        </p:spPr>
        <p:txBody>
          <a:bodyPr vert="horz" lIns="91440" tIns="45720" rIns="91440" bIns="45720" rtlCol="0" anchor="t">
            <a:normAutofit fontScale="85000" lnSpcReduction="20000"/>
          </a:bodyPr>
          <a:lstStyle/>
          <a:p>
            <a:r>
              <a:rPr lang="en-AU" sz="2000" dirty="0">
                <a:ea typeface="+mn-lt"/>
                <a:cs typeface="+mn-lt"/>
              </a:rPr>
              <a:t>Leveraging point clouds over voxel grids enhances the reconstruction’s efficiency and precision, and the model surpasses prior state-of-the-art methods in single-view object reconstruction, showcasing its efficacy in dense point cloud-based object reconstruction tasks.[3] </a:t>
            </a:r>
            <a:endParaRPr lang="en-US" dirty="0">
              <a:ea typeface="+mn-lt"/>
              <a:cs typeface="+mn-lt"/>
            </a:endParaRPr>
          </a:p>
          <a:p>
            <a:r>
              <a:rPr lang="en-AU" sz="2000" dirty="0">
                <a:ea typeface="+mn-lt"/>
                <a:cs typeface="+mn-lt"/>
              </a:rPr>
              <a:t>In their 2019 paper "Image-based 3D Object Reconstruction: State-of-the-Art and Trends in the Deep Learning Era," Xian-Feng Han, Hamid Lag, and Mohammed </a:t>
            </a:r>
            <a:r>
              <a:rPr lang="en-AU" sz="2000" dirty="0" err="1">
                <a:ea typeface="+mn-lt"/>
                <a:cs typeface="+mn-lt"/>
              </a:rPr>
              <a:t>Bennamoun</a:t>
            </a:r>
            <a:r>
              <a:rPr lang="en-AU" sz="2000" dirty="0">
                <a:ea typeface="+mn-lt"/>
                <a:cs typeface="+mn-lt"/>
              </a:rPr>
              <a:t> explore recent advancements in image-based 3D object reconstruction with a focus on deep learning. Utilizing datasets such as </a:t>
            </a:r>
            <a:r>
              <a:rPr lang="en-AU" sz="2000" dirty="0" err="1">
                <a:ea typeface="+mn-lt"/>
                <a:cs typeface="+mn-lt"/>
              </a:rPr>
              <a:t>ShapeNet</a:t>
            </a:r>
            <a:r>
              <a:rPr lang="en-AU" sz="2000" dirty="0">
                <a:ea typeface="+mn-lt"/>
                <a:cs typeface="+mn-lt"/>
              </a:rPr>
              <a:t> and </a:t>
            </a:r>
            <a:r>
              <a:rPr lang="en-AU" sz="2000" dirty="0" err="1">
                <a:ea typeface="+mn-lt"/>
                <a:cs typeface="+mn-lt"/>
              </a:rPr>
              <a:t>ModelNet</a:t>
            </a:r>
            <a:r>
              <a:rPr lang="en-AU" sz="2000" dirty="0">
                <a:ea typeface="+mn-lt"/>
                <a:cs typeface="+mn-lt"/>
              </a:rPr>
              <a:t>, the paper categorizes state-of-the-art techniques into volumetric, </a:t>
            </a:r>
            <a:r>
              <a:rPr lang="en-AU" sz="2000" dirty="0" err="1">
                <a:ea typeface="+mn-lt"/>
                <a:cs typeface="+mn-lt"/>
              </a:rPr>
              <a:t>surfacebased</a:t>
            </a:r>
            <a:r>
              <a:rPr lang="en-AU" sz="2000" dirty="0">
                <a:ea typeface="+mn-lt"/>
                <a:cs typeface="+mn-lt"/>
              </a:rPr>
              <a:t>, and point-based methods, discussing their input types, network architectures, and training mechanisms, including stereo-based and shape-from-silhouette approaches.[4] </a:t>
            </a:r>
            <a:endParaRPr lang="en-US" dirty="0">
              <a:ea typeface="+mn-lt"/>
              <a:cs typeface="+mn-lt"/>
            </a:endParaRPr>
          </a:p>
          <a:p>
            <a:r>
              <a:rPr lang="en-AU" sz="2000" dirty="0">
                <a:ea typeface="+mn-lt"/>
                <a:cs typeface="+mn-lt"/>
              </a:rPr>
              <a:t>The paper "Pixel2point: 3D Object Reconstruction From a Single Image Using CNN" introduces a CNN-based model trained on </a:t>
            </a:r>
            <a:r>
              <a:rPr lang="en-AU" sz="2000" dirty="0" err="1">
                <a:ea typeface="+mn-lt"/>
                <a:cs typeface="+mn-lt"/>
              </a:rPr>
              <a:t>ShapeNet</a:t>
            </a:r>
            <a:r>
              <a:rPr lang="en-AU" sz="2000" dirty="0">
                <a:ea typeface="+mn-lt"/>
                <a:cs typeface="+mn-lt"/>
              </a:rPr>
              <a:t> and Pix3D datasets. It generates accurate point clouds, outperforming PSGN and Pixel2Mesh in reconstructing 3D object structures from single images. [5] </a:t>
            </a:r>
            <a:endParaRPr lang="en-US" dirty="0">
              <a:cs typeface="Calibri"/>
            </a:endParaRPr>
          </a:p>
          <a:p>
            <a:endParaRPr lang="en-AU" sz="1600" dirty="0">
              <a:cs typeface="Calibri"/>
            </a:endParaRPr>
          </a:p>
          <a:p>
            <a:pPr marL="0" indent="0">
              <a:buNone/>
            </a:pPr>
            <a:endParaRPr lang="en-AU" sz="1600" b="1" dirty="0">
              <a:cs typeface="Calibri"/>
            </a:endParaRPr>
          </a:p>
        </p:txBody>
      </p:sp>
    </p:spTree>
    <p:extLst>
      <p:ext uri="{BB962C8B-B14F-4D97-AF65-F5344CB8AC3E}">
        <p14:creationId xmlns:p14="http://schemas.microsoft.com/office/powerpoint/2010/main" val="32088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64" y="0"/>
            <a:ext cx="7924800" cy="857250"/>
          </a:xfrm>
        </p:spPr>
        <p:txBody>
          <a:bodyPr>
            <a:normAutofit/>
          </a:bodyPr>
          <a:lstStyle/>
          <a:p>
            <a:pPr algn="l"/>
            <a:r>
              <a:rPr lang="en-US" sz="2800" b="1" dirty="0">
                <a:latin typeface="Times New Roman" panose="02020603050405020304" pitchFamily="18" charset="0"/>
                <a:ea typeface="+mn-ea"/>
                <a:cs typeface="Times New Roman" panose="02020603050405020304" pitchFamily="18" charset="0"/>
              </a:rPr>
              <a:t>Problem Statement</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302079" y="2188029"/>
            <a:ext cx="8384721" cy="3925150"/>
          </a:xfrm>
        </p:spPr>
        <p:txBody>
          <a:bodyPr vert="horz" lIns="91440" tIns="45720" rIns="91440" bIns="45720" rtlCol="0" anchor="t">
            <a:normAutofit/>
          </a:bodyPr>
          <a:lstStyle/>
          <a:p>
            <a:pPr marL="0" indent="0">
              <a:buNone/>
            </a:pPr>
            <a:r>
              <a:rPr lang="en-AU" sz="2800" b="1" dirty="0">
                <a:latin typeface="Times New Roman" panose="02020603050405020304" pitchFamily="18" charset="0"/>
                <a:cs typeface="Times New Roman" panose="02020603050405020304" pitchFamily="18" charset="0"/>
              </a:rPr>
              <a:t>Objectives</a:t>
            </a:r>
          </a:p>
          <a:p>
            <a:pPr algn="just"/>
            <a:r>
              <a:rPr lang="en-US" sz="1600" dirty="0">
                <a:solidFill>
                  <a:schemeClr val="tx1">
                    <a:lumMod val="95000"/>
                    <a:lumOff val="5000"/>
                  </a:schemeClr>
                </a:solidFill>
                <a:latin typeface="Times New Roman" panose="02020603050405020304" pitchFamily="18" charset="0"/>
                <a:ea typeface="+mn-lt"/>
                <a:cs typeface="Times New Roman" panose="02020603050405020304" pitchFamily="18" charset="0"/>
              </a:rPr>
              <a:t>Generating 3D Point Cloud using </a:t>
            </a:r>
            <a:r>
              <a:rPr lang="en-US" sz="1600" dirty="0" err="1">
                <a:solidFill>
                  <a:schemeClr val="tx1">
                    <a:lumMod val="95000"/>
                    <a:lumOff val="5000"/>
                  </a:schemeClr>
                </a:solidFill>
                <a:latin typeface="Times New Roman" panose="02020603050405020304" pitchFamily="18" charset="0"/>
                <a:ea typeface="+mn-lt"/>
                <a:cs typeface="Times New Roman" panose="02020603050405020304" pitchFamily="18" charset="0"/>
              </a:rPr>
              <a:t>PointNet</a:t>
            </a:r>
            <a:r>
              <a:rPr lang="en-US" sz="1600" dirty="0">
                <a:solidFill>
                  <a:schemeClr val="tx1">
                    <a:lumMod val="95000"/>
                    <a:lumOff val="5000"/>
                  </a:schemeClr>
                </a:solidFill>
                <a:latin typeface="Times New Roman" panose="02020603050405020304" pitchFamily="18" charset="0"/>
                <a:ea typeface="+mn-lt"/>
                <a:cs typeface="Times New Roman" panose="02020603050405020304" pitchFamily="18" charset="0"/>
              </a:rPr>
              <a:t> architecture.</a:t>
            </a:r>
          </a:p>
          <a:p>
            <a:pPr algn="just"/>
            <a:r>
              <a:rPr lang="en-US" sz="1600" dirty="0">
                <a:solidFill>
                  <a:schemeClr val="tx1">
                    <a:lumMod val="95000"/>
                    <a:lumOff val="5000"/>
                  </a:schemeClr>
                </a:solidFill>
                <a:latin typeface="Times New Roman" panose="02020603050405020304" pitchFamily="18" charset="0"/>
                <a:ea typeface="+mn-lt"/>
                <a:cs typeface="Times New Roman" panose="02020603050405020304" pitchFamily="18" charset="0"/>
              </a:rPr>
              <a:t>Point Cloud Segmentation with </a:t>
            </a:r>
            <a:r>
              <a:rPr lang="en-US" sz="1600" dirty="0" err="1">
                <a:solidFill>
                  <a:schemeClr val="tx1">
                    <a:lumMod val="95000"/>
                    <a:lumOff val="5000"/>
                  </a:schemeClr>
                </a:solidFill>
                <a:latin typeface="Times New Roman" panose="02020603050405020304" pitchFamily="18" charset="0"/>
                <a:ea typeface="+mn-lt"/>
                <a:cs typeface="Times New Roman" panose="02020603050405020304" pitchFamily="18" charset="0"/>
              </a:rPr>
              <a:t>PointNet</a:t>
            </a:r>
            <a:r>
              <a:rPr lang="en-US" sz="1600" dirty="0">
                <a:solidFill>
                  <a:schemeClr val="tx1">
                    <a:lumMod val="95000"/>
                    <a:lumOff val="5000"/>
                  </a:schemeClr>
                </a:solidFill>
                <a:latin typeface="Times New Roman" panose="02020603050405020304" pitchFamily="18" charset="0"/>
                <a:ea typeface="+mn-lt"/>
                <a:cs typeface="Times New Roman" panose="02020603050405020304" pitchFamily="18" charset="0"/>
              </a:rPr>
              <a:t> architecture and CNN.</a:t>
            </a:r>
          </a:p>
          <a:p>
            <a:pPr algn="just"/>
            <a:r>
              <a:rPr lang="en-US" sz="1600" dirty="0">
                <a:solidFill>
                  <a:schemeClr val="tx1">
                    <a:lumMod val="95000"/>
                    <a:lumOff val="5000"/>
                  </a:schemeClr>
                </a:solidFill>
                <a:latin typeface="Times New Roman" panose="02020603050405020304" pitchFamily="18" charset="0"/>
                <a:ea typeface="+mn-lt"/>
                <a:cs typeface="Times New Roman" panose="02020603050405020304" pitchFamily="18" charset="0"/>
              </a:rPr>
              <a:t>Point Cloud Classification using </a:t>
            </a:r>
            <a:r>
              <a:rPr lang="en-US" sz="1600" dirty="0" err="1">
                <a:solidFill>
                  <a:schemeClr val="tx1">
                    <a:lumMod val="95000"/>
                    <a:lumOff val="5000"/>
                  </a:schemeClr>
                </a:solidFill>
                <a:latin typeface="Times New Roman" panose="02020603050405020304" pitchFamily="18" charset="0"/>
                <a:ea typeface="+mn-lt"/>
                <a:cs typeface="Times New Roman" panose="02020603050405020304" pitchFamily="18" charset="0"/>
              </a:rPr>
              <a:t>PointNet</a:t>
            </a:r>
            <a:r>
              <a:rPr lang="en-US" sz="1600" dirty="0">
                <a:solidFill>
                  <a:schemeClr val="tx1">
                    <a:lumMod val="95000"/>
                    <a:lumOff val="5000"/>
                  </a:schemeClr>
                </a:solidFill>
                <a:latin typeface="Times New Roman" panose="02020603050405020304" pitchFamily="18" charset="0"/>
                <a:ea typeface="+mn-lt"/>
                <a:cs typeface="Times New Roman" panose="02020603050405020304" pitchFamily="18" charset="0"/>
              </a:rPr>
              <a:t> architecture and CNN.</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1600" dirty="0">
              <a:solidFill>
                <a:schemeClr val="tx1">
                  <a:lumMod val="95000"/>
                  <a:lumOff val="5000"/>
                </a:schemeClr>
              </a:solidFill>
              <a:ea typeface="+mn-lt"/>
              <a:cs typeface="+mn-lt"/>
            </a:endParaRPr>
          </a:p>
          <a:p>
            <a:pPr algn="just"/>
            <a:endParaRPr lang="en-US" sz="1600" dirty="0">
              <a:solidFill>
                <a:schemeClr val="tx1">
                  <a:lumMod val="95000"/>
                  <a:lumOff val="5000"/>
                </a:schemeClr>
              </a:solidFill>
              <a:cs typeface="Calibri"/>
            </a:endParaRPr>
          </a:p>
        </p:txBody>
      </p:sp>
      <p:sp>
        <p:nvSpPr>
          <p:cNvPr id="6" name="TextBox 5">
            <a:extLst>
              <a:ext uri="{FF2B5EF4-FFF2-40B4-BE49-F238E27FC236}">
                <a16:creationId xmlns:a16="http://schemas.microsoft.com/office/drawing/2014/main" id="{33674EF4-5FE8-FC13-5F92-98D49C55396D}"/>
              </a:ext>
            </a:extLst>
          </p:cNvPr>
          <p:cNvSpPr txBox="1"/>
          <p:nvPr/>
        </p:nvSpPr>
        <p:spPr>
          <a:xfrm>
            <a:off x="304119" y="1032781"/>
            <a:ext cx="88419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lumMod val="95000"/>
                    <a:lumOff val="5000"/>
                  </a:schemeClr>
                </a:solidFill>
                <a:latin typeface="Times New Roman" panose="02020603050405020304" pitchFamily="18" charset="0"/>
                <a:ea typeface="+mn-lt"/>
                <a:cs typeface="Times New Roman" panose="02020603050405020304" pitchFamily="18" charset="0"/>
              </a:rPr>
              <a:t>Classification and Segmentation of a 3D Point Cloud Utilizing Convolutional Neural Networks (CNNs).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30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64" y="0"/>
            <a:ext cx="7924800" cy="857250"/>
          </a:xfrm>
        </p:spPr>
        <p:txBody>
          <a:bodyPr>
            <a:normAutofit/>
          </a:bodyPr>
          <a:lstStyle/>
          <a:p>
            <a:pPr algn="l"/>
            <a:r>
              <a:rPr lang="en-US" sz="2800" b="1" dirty="0">
                <a:latin typeface="Times New Roman"/>
                <a:ea typeface="+mn-ea"/>
                <a:cs typeface="Times New Roman"/>
              </a:rPr>
              <a:t>Dataset Description</a:t>
            </a:r>
            <a:endParaRPr lang="en-US" dirty="0">
              <a:ea typeface="+mn-ea"/>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302079" y="2188029"/>
            <a:ext cx="8384721" cy="3925150"/>
          </a:xfrm>
        </p:spPr>
        <p:txBody>
          <a:bodyPr vert="horz" lIns="91440" tIns="45720" rIns="91440" bIns="45720" rtlCol="0" anchor="t">
            <a:normAutofit/>
          </a:bodyPr>
          <a:lstStyle/>
          <a:p>
            <a:pPr marL="0" indent="0">
              <a:buNone/>
            </a:pPr>
            <a:endParaRPr lang="en-AU" sz="2800" b="1" dirty="0">
              <a:solidFill>
                <a:srgbClr val="000000"/>
              </a:solidFill>
              <a:latin typeface="Times New Roman" panose="02020603050405020304" pitchFamily="18" charset="0"/>
              <a:cs typeface="Times New Roman" panose="02020603050405020304" pitchFamily="18" charset="0"/>
            </a:endParaRPr>
          </a:p>
          <a:p>
            <a:pPr algn="just"/>
            <a:endParaRPr lang="en-US" sz="1600" dirty="0">
              <a:solidFill>
                <a:schemeClr val="tx1">
                  <a:lumMod val="95000"/>
                  <a:lumOff val="5000"/>
                </a:schemeClr>
              </a:solidFill>
              <a:ea typeface="+mn-lt"/>
              <a:cs typeface="+mn-lt"/>
            </a:endParaRPr>
          </a:p>
          <a:p>
            <a:pPr algn="just"/>
            <a:endParaRPr lang="en-US" sz="1600" dirty="0">
              <a:solidFill>
                <a:schemeClr val="tx1">
                  <a:lumMod val="95000"/>
                  <a:lumOff val="5000"/>
                </a:schemeClr>
              </a:solidFill>
              <a:cs typeface="Calibri"/>
            </a:endParaRPr>
          </a:p>
        </p:txBody>
      </p:sp>
      <p:sp>
        <p:nvSpPr>
          <p:cNvPr id="6" name="TextBox 5">
            <a:extLst>
              <a:ext uri="{FF2B5EF4-FFF2-40B4-BE49-F238E27FC236}">
                <a16:creationId xmlns:a16="http://schemas.microsoft.com/office/drawing/2014/main" id="{33674EF4-5FE8-FC13-5F92-98D49C55396D}"/>
              </a:ext>
            </a:extLst>
          </p:cNvPr>
          <p:cNvSpPr txBox="1"/>
          <p:nvPr/>
        </p:nvSpPr>
        <p:spPr>
          <a:xfrm>
            <a:off x="153306" y="802593"/>
            <a:ext cx="8841920"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ea typeface="+mn-lt"/>
                <a:cs typeface="+mn-lt"/>
              </a:rPr>
              <a:t>ModelNet40 Dataset:</a:t>
            </a:r>
            <a:endParaRPr lang="en-US" b="1">
              <a:solidFill>
                <a:schemeClr val="tx1">
                  <a:lumMod val="95000"/>
                  <a:lumOff val="5000"/>
                </a:schemeClr>
              </a:solidFill>
              <a:cs typeface="Calibri"/>
            </a:endParaRPr>
          </a:p>
          <a:p>
            <a:pPr marL="285750" indent="-285750">
              <a:buFont typeface="Arial"/>
              <a:buChar char="•"/>
            </a:pPr>
            <a:r>
              <a:rPr lang="en-US" sz="1600" dirty="0">
                <a:solidFill>
                  <a:schemeClr val="tx1">
                    <a:lumMod val="95000"/>
                    <a:lumOff val="5000"/>
                  </a:schemeClr>
                </a:solidFill>
                <a:ea typeface="+mn-lt"/>
                <a:cs typeface="+mn-lt"/>
              </a:rPr>
              <a:t>Purpose: ModelNet40 is designed for 3D object recognition and understanding, particularly focusing on a variety of object categories.</a:t>
            </a:r>
            <a:endParaRPr lang="en-US" sz="1600">
              <a:solidFill>
                <a:schemeClr val="tx1">
                  <a:lumMod val="95000"/>
                  <a:lumOff val="5000"/>
                </a:schemeClr>
              </a:solidFill>
              <a:cs typeface="Calibri"/>
            </a:endParaRPr>
          </a:p>
          <a:p>
            <a:pPr marL="285750" indent="-285750">
              <a:buFont typeface="Arial"/>
              <a:buChar char="•"/>
            </a:pPr>
            <a:r>
              <a:rPr lang="en-US" sz="1600" dirty="0">
                <a:solidFill>
                  <a:schemeClr val="tx1">
                    <a:lumMod val="95000"/>
                    <a:lumOff val="5000"/>
                  </a:schemeClr>
                </a:solidFill>
                <a:ea typeface="+mn-lt"/>
                <a:cs typeface="+mn-lt"/>
              </a:rPr>
              <a:t>Format: ModelNet40 dataset contains 12,311 pre-aligned shapes from 40 categories, which are split into 9,843 (80%) for training and 2,468 (20%) for testing. The CAD models are in Object File Format (OFF). Matlab functions to read and visualize OFF files with total of 185,100 point clouds.</a:t>
            </a:r>
          </a:p>
          <a:p>
            <a:pPr marL="285750" indent="-285750">
              <a:buFont typeface="Arial"/>
              <a:buChar char="•"/>
            </a:pPr>
            <a:r>
              <a:rPr lang="en-US" sz="1600" dirty="0">
                <a:solidFill>
                  <a:schemeClr val="tx1">
                    <a:lumMod val="95000"/>
                    <a:lumOff val="5000"/>
                  </a:schemeClr>
                </a:solidFill>
                <a:ea typeface="+mn-lt"/>
                <a:cs typeface="+mn-lt"/>
              </a:rPr>
              <a:t>Data Structure: Each CAD model is represented as a 3D point cloud, providing spatial coordinates for points on the object's surface.</a:t>
            </a:r>
            <a:endParaRPr lang="en-US" sz="1600">
              <a:solidFill>
                <a:schemeClr val="tx1">
                  <a:lumMod val="95000"/>
                  <a:lumOff val="5000"/>
                </a:schemeClr>
              </a:solidFill>
              <a:cs typeface="Calibri"/>
            </a:endParaRPr>
          </a:p>
          <a:p>
            <a:pPr marL="285750" indent="-285750">
              <a:buFont typeface="Arial"/>
              <a:buChar char="•"/>
            </a:pPr>
            <a:endParaRPr lang="en-US" sz="1600" dirty="0">
              <a:solidFill>
                <a:schemeClr val="tx1">
                  <a:lumMod val="95000"/>
                  <a:lumOff val="5000"/>
                </a:schemeClr>
              </a:solidFill>
              <a:ea typeface="+mn-lt"/>
              <a:cs typeface="+mn-lt"/>
            </a:endParaRPr>
          </a:p>
          <a:p>
            <a:r>
              <a:rPr lang="en-US" b="1" dirty="0" err="1">
                <a:solidFill>
                  <a:schemeClr val="tx1">
                    <a:lumMod val="95000"/>
                    <a:lumOff val="5000"/>
                  </a:schemeClr>
                </a:solidFill>
                <a:ea typeface="+mn-lt"/>
                <a:cs typeface="+mn-lt"/>
              </a:rPr>
              <a:t>ShapeNet</a:t>
            </a:r>
            <a:r>
              <a:rPr lang="en-US" b="1" dirty="0">
                <a:solidFill>
                  <a:schemeClr val="tx1">
                    <a:lumMod val="95000"/>
                    <a:lumOff val="5000"/>
                  </a:schemeClr>
                </a:solidFill>
                <a:ea typeface="+mn-lt"/>
                <a:cs typeface="+mn-lt"/>
              </a:rPr>
              <a:t> Dataset:</a:t>
            </a:r>
            <a:endParaRPr lang="en-US" b="1">
              <a:solidFill>
                <a:schemeClr val="tx1">
                  <a:lumMod val="95000"/>
                  <a:lumOff val="5000"/>
                </a:schemeClr>
              </a:solidFill>
              <a:cs typeface="Calibri"/>
            </a:endParaRPr>
          </a:p>
          <a:p>
            <a:pPr marL="285750" indent="-285750">
              <a:buFont typeface="Arial"/>
              <a:buChar char="•"/>
            </a:pPr>
            <a:r>
              <a:rPr lang="en-US" sz="1600" dirty="0">
                <a:solidFill>
                  <a:schemeClr val="tx1">
                    <a:lumMod val="95000"/>
                    <a:lumOff val="5000"/>
                  </a:schemeClr>
                </a:solidFill>
                <a:ea typeface="+mn-lt"/>
                <a:cs typeface="+mn-lt"/>
              </a:rPr>
              <a:t>Objective: </a:t>
            </a:r>
            <a:r>
              <a:rPr lang="en-US" sz="1600" err="1">
                <a:solidFill>
                  <a:schemeClr val="tx1">
                    <a:lumMod val="95000"/>
                    <a:lumOff val="5000"/>
                  </a:schemeClr>
                </a:solidFill>
                <a:ea typeface="+mn-lt"/>
                <a:cs typeface="+mn-lt"/>
              </a:rPr>
              <a:t>ShapeNet</a:t>
            </a:r>
            <a:r>
              <a:rPr lang="en-US" sz="1600" dirty="0">
                <a:solidFill>
                  <a:schemeClr val="tx1">
                    <a:lumMod val="95000"/>
                    <a:lumOff val="5000"/>
                  </a:schemeClr>
                </a:solidFill>
                <a:ea typeface="+mn-lt"/>
                <a:cs typeface="+mn-lt"/>
              </a:rPr>
              <a:t> focuses on providing a comprehensive and large-scale dataset for 3D object understanding, including tasks like segmentation and recognition.</a:t>
            </a:r>
            <a:endParaRPr lang="en-US" sz="1600" dirty="0">
              <a:solidFill>
                <a:schemeClr val="tx1">
                  <a:lumMod val="95000"/>
                  <a:lumOff val="5000"/>
                </a:schemeClr>
              </a:solidFill>
              <a:cs typeface="Calibri"/>
            </a:endParaRPr>
          </a:p>
          <a:p>
            <a:pPr marL="285750" indent="-285750">
              <a:buFont typeface="Arial"/>
              <a:buChar char="•"/>
            </a:pPr>
            <a:r>
              <a:rPr lang="en-US" sz="1600" dirty="0">
                <a:solidFill>
                  <a:schemeClr val="tx1">
                    <a:lumMod val="95000"/>
                    <a:lumOff val="5000"/>
                  </a:schemeClr>
                </a:solidFill>
                <a:ea typeface="+mn-lt"/>
                <a:cs typeface="+mn-lt"/>
              </a:rPr>
              <a:t>Extensiveness: It encompasses a vast collection of 3D models spanning over 16 categories.</a:t>
            </a:r>
            <a:endParaRPr lang="en-US" sz="1600" dirty="0">
              <a:solidFill>
                <a:schemeClr val="tx1">
                  <a:lumMod val="95000"/>
                  <a:lumOff val="5000"/>
                </a:schemeClr>
              </a:solidFill>
              <a:cs typeface="Calibri"/>
            </a:endParaRPr>
          </a:p>
          <a:p>
            <a:pPr marL="285750" indent="-285750">
              <a:buFont typeface="Arial"/>
              <a:buChar char="•"/>
            </a:pPr>
            <a:r>
              <a:rPr lang="en-US" sz="1600" dirty="0">
                <a:solidFill>
                  <a:schemeClr val="tx1">
                    <a:lumMod val="95000"/>
                    <a:lumOff val="5000"/>
                  </a:schemeClr>
                </a:solidFill>
                <a:ea typeface="+mn-lt"/>
                <a:cs typeface="+mn-lt"/>
              </a:rPr>
              <a:t>Point Clouds: </a:t>
            </a:r>
            <a:r>
              <a:rPr lang="en-US" sz="1600" err="1">
                <a:solidFill>
                  <a:schemeClr val="tx1">
                    <a:lumMod val="95000"/>
                    <a:lumOff val="5000"/>
                  </a:schemeClr>
                </a:solidFill>
                <a:ea typeface="+mn-lt"/>
                <a:cs typeface="+mn-lt"/>
              </a:rPr>
              <a:t>ShapeNet</a:t>
            </a:r>
            <a:r>
              <a:rPr lang="en-US" sz="1600" dirty="0">
                <a:solidFill>
                  <a:schemeClr val="tx1">
                    <a:lumMod val="95000"/>
                    <a:lumOff val="5000"/>
                  </a:schemeClr>
                </a:solidFill>
                <a:ea typeface="+mn-lt"/>
                <a:cs typeface="+mn-lt"/>
              </a:rPr>
              <a:t> represents objects as point clouds, offering a detailed spatial representation for effective learning.</a:t>
            </a:r>
            <a:endParaRPr lang="en-US" sz="1600" dirty="0">
              <a:solidFill>
                <a:schemeClr val="tx1">
                  <a:lumMod val="95000"/>
                  <a:lumOff val="5000"/>
                </a:schemeClr>
              </a:solidFill>
              <a:cs typeface="Calibri"/>
            </a:endParaRPr>
          </a:p>
          <a:p>
            <a:pPr marL="285750" indent="-285750">
              <a:buFont typeface="Arial"/>
              <a:buChar char="•"/>
            </a:pPr>
            <a:r>
              <a:rPr lang="en-US" sz="1600" dirty="0">
                <a:solidFill>
                  <a:schemeClr val="tx1">
                    <a:lumMod val="95000"/>
                    <a:lumOff val="5000"/>
                  </a:schemeClr>
                </a:solidFill>
                <a:ea typeface="+mn-lt"/>
                <a:cs typeface="+mn-lt"/>
              </a:rPr>
              <a:t>Applications: Widely utilized for training and evaluating models in tasks such as 3D label classification, part segmentation, and retrieval.</a:t>
            </a:r>
            <a:endParaRPr lang="en-US" sz="1600" dirty="0">
              <a:solidFill>
                <a:schemeClr val="tx1">
                  <a:lumMod val="95000"/>
                  <a:lumOff val="5000"/>
                </a:schemeClr>
              </a:solidFill>
              <a:cs typeface="Calibri"/>
            </a:endParaRPr>
          </a:p>
          <a:p>
            <a:endParaRPr lang="en-US" sz="1600" dirty="0">
              <a:solidFill>
                <a:schemeClr val="tx1">
                  <a:lumMod val="95000"/>
                  <a:lumOff val="5000"/>
                </a:schemeClr>
              </a:solidFill>
              <a:cs typeface="Calibri"/>
            </a:endParaRPr>
          </a:p>
        </p:txBody>
      </p:sp>
    </p:spTree>
    <p:extLst>
      <p:ext uri="{BB962C8B-B14F-4D97-AF65-F5344CB8AC3E}">
        <p14:creationId xmlns:p14="http://schemas.microsoft.com/office/powerpoint/2010/main" val="126429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64" y="0"/>
            <a:ext cx="7924800" cy="857250"/>
          </a:xfrm>
        </p:spPr>
        <p:txBody>
          <a:bodyPr>
            <a:normAutofit/>
          </a:bodyPr>
          <a:lstStyle/>
          <a:p>
            <a:pPr algn="l"/>
            <a:r>
              <a:rPr lang="en-US" sz="2800" b="1" dirty="0">
                <a:latin typeface="Times New Roman"/>
                <a:ea typeface="+mn-ea"/>
                <a:cs typeface="Times New Roman"/>
              </a:rPr>
              <a:t>Model Architecture</a:t>
            </a:r>
            <a:endParaRPr lang="en-US" dirty="0">
              <a:ea typeface="+mn-ea"/>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302079" y="2188029"/>
            <a:ext cx="8384721" cy="3925150"/>
          </a:xfrm>
        </p:spPr>
        <p:txBody>
          <a:bodyPr vert="horz" lIns="91440" tIns="45720" rIns="91440" bIns="45720" rtlCol="0" anchor="t">
            <a:normAutofit/>
          </a:bodyPr>
          <a:lstStyle/>
          <a:p>
            <a:pPr marL="0" indent="0">
              <a:buNone/>
            </a:pPr>
            <a:endParaRPr lang="en-AU" sz="2800" b="1" dirty="0">
              <a:solidFill>
                <a:srgbClr val="000000"/>
              </a:solidFill>
              <a:latin typeface="Times New Roman" panose="02020603050405020304" pitchFamily="18" charset="0"/>
              <a:cs typeface="Times New Roman" panose="02020603050405020304" pitchFamily="18" charset="0"/>
            </a:endParaRPr>
          </a:p>
          <a:p>
            <a:pPr algn="just"/>
            <a:endParaRPr lang="en-US" sz="1600" dirty="0">
              <a:solidFill>
                <a:schemeClr val="tx1">
                  <a:lumMod val="95000"/>
                  <a:lumOff val="5000"/>
                </a:schemeClr>
              </a:solidFill>
              <a:ea typeface="+mn-lt"/>
              <a:cs typeface="+mn-lt"/>
            </a:endParaRPr>
          </a:p>
          <a:p>
            <a:pPr algn="just"/>
            <a:endParaRPr lang="en-US" sz="1600" dirty="0">
              <a:solidFill>
                <a:schemeClr val="tx1">
                  <a:lumMod val="95000"/>
                  <a:lumOff val="5000"/>
                </a:schemeClr>
              </a:solidFill>
              <a:cs typeface="Calibri"/>
            </a:endParaRPr>
          </a:p>
        </p:txBody>
      </p:sp>
      <p:pic>
        <p:nvPicPr>
          <p:cNvPr id="9" name="Picture 8" descr="A diagram of a network&#10;&#10;Description automatically generated">
            <a:extLst>
              <a:ext uri="{FF2B5EF4-FFF2-40B4-BE49-F238E27FC236}">
                <a16:creationId xmlns:a16="http://schemas.microsoft.com/office/drawing/2014/main" id="{D30F2ED5-6774-E57D-6FC1-ACC8BB054301}"/>
              </a:ext>
            </a:extLst>
          </p:cNvPr>
          <p:cNvPicPr>
            <a:picLocks noChangeAspect="1"/>
          </p:cNvPicPr>
          <p:nvPr/>
        </p:nvPicPr>
        <p:blipFill>
          <a:blip r:embed="rId3"/>
          <a:stretch>
            <a:fillRect/>
          </a:stretch>
        </p:blipFill>
        <p:spPr>
          <a:xfrm>
            <a:off x="1227045" y="2621894"/>
            <a:ext cx="6689910" cy="2059646"/>
          </a:xfrm>
          <a:prstGeom prst="rect">
            <a:avLst/>
          </a:prstGeom>
        </p:spPr>
      </p:pic>
      <p:pic>
        <p:nvPicPr>
          <p:cNvPr id="10" name="Picture 9" descr="A diagram of a diagram of a diagram&#10;&#10;Description automatically generated">
            <a:extLst>
              <a:ext uri="{FF2B5EF4-FFF2-40B4-BE49-F238E27FC236}">
                <a16:creationId xmlns:a16="http://schemas.microsoft.com/office/drawing/2014/main" id="{20B8153C-5B2E-D7D4-6E2E-3CE218FC9D23}"/>
              </a:ext>
            </a:extLst>
          </p:cNvPr>
          <p:cNvPicPr>
            <a:picLocks noChangeAspect="1"/>
          </p:cNvPicPr>
          <p:nvPr/>
        </p:nvPicPr>
        <p:blipFill>
          <a:blip r:embed="rId4"/>
          <a:stretch>
            <a:fillRect/>
          </a:stretch>
        </p:blipFill>
        <p:spPr>
          <a:xfrm>
            <a:off x="2210360" y="820439"/>
            <a:ext cx="4572000" cy="1754505"/>
          </a:xfrm>
          <a:prstGeom prst="rect">
            <a:avLst/>
          </a:prstGeom>
        </p:spPr>
      </p:pic>
      <p:sp>
        <p:nvSpPr>
          <p:cNvPr id="11" name="TextBox 10">
            <a:extLst>
              <a:ext uri="{FF2B5EF4-FFF2-40B4-BE49-F238E27FC236}">
                <a16:creationId xmlns:a16="http://schemas.microsoft.com/office/drawing/2014/main" id="{DDD0607C-6213-7526-2DD6-9DF4DDBB5F45}"/>
              </a:ext>
            </a:extLst>
          </p:cNvPr>
          <p:cNvSpPr txBox="1"/>
          <p:nvPr/>
        </p:nvSpPr>
        <p:spPr>
          <a:xfrm>
            <a:off x="3325681" y="4678005"/>
            <a:ext cx="416564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Fig 1. </a:t>
            </a:r>
            <a:r>
              <a:rPr lang="en-US" sz="1600" err="1">
                <a:cs typeface="Calibri"/>
              </a:rPr>
              <a:t>PointNet</a:t>
            </a:r>
            <a:r>
              <a:rPr lang="en-US" sz="1600" dirty="0">
                <a:cs typeface="Calibri"/>
              </a:rPr>
              <a:t> Architecture</a:t>
            </a:r>
          </a:p>
        </p:txBody>
      </p:sp>
    </p:spTree>
    <p:extLst>
      <p:ext uri="{BB962C8B-B14F-4D97-AF65-F5344CB8AC3E}">
        <p14:creationId xmlns:p14="http://schemas.microsoft.com/office/powerpoint/2010/main" val="326261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69F18-62C2-B79C-6E94-250B66101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25C20-1776-CEE9-5932-DC7DB0CCBB1C}"/>
              </a:ext>
            </a:extLst>
          </p:cNvPr>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dirty="0">
                <a:latin typeface="Times New Roman" panose="02020603050405020304" pitchFamily="18" charset="0"/>
                <a:cs typeface="Times New Roman" panose="02020603050405020304" pitchFamily="18" charset="0"/>
              </a:rPr>
              <a:t>Results</a:t>
            </a:r>
            <a:endParaRPr lang="en-US" sz="4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3F465CE-9938-DB06-2F8A-010BCC3786C0}"/>
              </a:ext>
            </a:extLst>
          </p:cNvPr>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4A44795E-4F0F-65B1-89AF-C99F3153C72C}"/>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58F9B9CA-4238-C342-F187-ABD13CE30422}"/>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FE7DEE2D-0A35-95C5-9AE5-60D51820D3D4}"/>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pic>
        <p:nvPicPr>
          <p:cNvPr id="9" name="Content Placeholder 8" descr="A graph of a plane&#10;&#10;Description automatically generated">
            <a:extLst>
              <a:ext uri="{FF2B5EF4-FFF2-40B4-BE49-F238E27FC236}">
                <a16:creationId xmlns:a16="http://schemas.microsoft.com/office/drawing/2014/main" id="{13B5715C-F37A-9F33-0419-0E703F045C5E}"/>
              </a:ext>
            </a:extLst>
          </p:cNvPr>
          <p:cNvPicPr>
            <a:picLocks noGrp="1" noChangeAspect="1"/>
          </p:cNvPicPr>
          <p:nvPr>
            <p:ph idx="1"/>
          </p:nvPr>
        </p:nvPicPr>
        <p:blipFill>
          <a:blip r:embed="rId3"/>
          <a:stretch>
            <a:fillRect/>
          </a:stretch>
        </p:blipFill>
        <p:spPr>
          <a:xfrm>
            <a:off x="649180" y="1047935"/>
            <a:ext cx="3090006" cy="3086100"/>
          </a:xfrm>
        </p:spPr>
      </p:pic>
      <p:pic>
        <p:nvPicPr>
          <p:cNvPr id="12" name="Picture 11" descr="A screen shot of a graph&#10;&#10;Description automatically generated">
            <a:extLst>
              <a:ext uri="{FF2B5EF4-FFF2-40B4-BE49-F238E27FC236}">
                <a16:creationId xmlns:a16="http://schemas.microsoft.com/office/drawing/2014/main" id="{93EC7549-3189-C028-E0E8-C8BC45B6FCBA}"/>
              </a:ext>
            </a:extLst>
          </p:cNvPr>
          <p:cNvPicPr>
            <a:picLocks noChangeAspect="1"/>
          </p:cNvPicPr>
          <p:nvPr/>
        </p:nvPicPr>
        <p:blipFill>
          <a:blip r:embed="rId4"/>
          <a:stretch>
            <a:fillRect/>
          </a:stretch>
        </p:blipFill>
        <p:spPr>
          <a:xfrm>
            <a:off x="4607236" y="1061311"/>
            <a:ext cx="3109539" cy="3004458"/>
          </a:xfrm>
          <a:prstGeom prst="rect">
            <a:avLst/>
          </a:prstGeom>
        </p:spPr>
      </p:pic>
      <p:sp>
        <p:nvSpPr>
          <p:cNvPr id="14" name="TextBox 13">
            <a:extLst>
              <a:ext uri="{FF2B5EF4-FFF2-40B4-BE49-F238E27FC236}">
                <a16:creationId xmlns:a16="http://schemas.microsoft.com/office/drawing/2014/main" id="{BF3433DB-875B-46F5-B858-2F636BD41B20}"/>
              </a:ext>
            </a:extLst>
          </p:cNvPr>
          <p:cNvSpPr txBox="1"/>
          <p:nvPr/>
        </p:nvSpPr>
        <p:spPr>
          <a:xfrm>
            <a:off x="302078" y="910318"/>
            <a:ext cx="17491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panose="02020603050405020304" pitchFamily="18" charset="0"/>
                <a:cs typeface="Times New Roman" panose="02020603050405020304" pitchFamily="18" charset="0"/>
              </a:rPr>
              <a:t>Segmentation</a:t>
            </a:r>
          </a:p>
        </p:txBody>
      </p:sp>
      <p:sp>
        <p:nvSpPr>
          <p:cNvPr id="15" name="TextBox 14">
            <a:extLst>
              <a:ext uri="{FF2B5EF4-FFF2-40B4-BE49-F238E27FC236}">
                <a16:creationId xmlns:a16="http://schemas.microsoft.com/office/drawing/2014/main" id="{51A8EF9C-2B08-F0FA-7B6F-2F12D920438B}"/>
              </a:ext>
            </a:extLst>
          </p:cNvPr>
          <p:cNvSpPr txBox="1"/>
          <p:nvPr/>
        </p:nvSpPr>
        <p:spPr>
          <a:xfrm>
            <a:off x="1291009" y="3977442"/>
            <a:ext cx="18063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panose="02020603050405020304" pitchFamily="18" charset="0"/>
                <a:cs typeface="Times New Roman" panose="02020603050405020304" pitchFamily="18" charset="0"/>
              </a:rPr>
              <a:t>Airplane</a:t>
            </a:r>
          </a:p>
          <a:p>
            <a:pPr algn="ctr"/>
            <a:r>
              <a:rPr lang="en-US" sz="1400" dirty="0">
                <a:latin typeface="Times New Roman"/>
                <a:cs typeface="Times New Roman"/>
              </a:rPr>
              <a:t>Fig. 2</a:t>
            </a:r>
            <a:endParaRPr lang="en-US"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BBB440F-7A0C-0245-C66F-28D792DB551B}"/>
              </a:ext>
            </a:extLst>
          </p:cNvPr>
          <p:cNvSpPr txBox="1"/>
          <p:nvPr/>
        </p:nvSpPr>
        <p:spPr>
          <a:xfrm>
            <a:off x="5181600" y="397540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panose="02020603050405020304" pitchFamily="18" charset="0"/>
                <a:cs typeface="Times New Roman" panose="02020603050405020304" pitchFamily="18" charset="0"/>
              </a:rPr>
              <a:t>Table</a:t>
            </a:r>
          </a:p>
          <a:p>
            <a:pPr algn="ctr"/>
            <a:r>
              <a:rPr lang="en-US" sz="1400" dirty="0">
                <a:latin typeface="Times New Roman"/>
                <a:cs typeface="Times New Roman"/>
              </a:rPr>
              <a:t>Fig. 3</a:t>
            </a:r>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0" y="4781550"/>
            <a:ext cx="7696200" cy="584775"/>
          </a:xfrm>
          <a:prstGeom prst="rect">
            <a:avLst/>
          </a:prstGeom>
          <a:noFill/>
        </p:spPr>
        <p:txBody>
          <a:bodyPr wrap="square" lIns="91440" tIns="45720" rIns="91440" bIns="45720" rtlCol="0" anchor="t">
            <a:spAutoFit/>
          </a:bodyPr>
          <a:lstStyle/>
          <a:p>
            <a:pPr algn="ctr"/>
            <a:r>
              <a:rPr lang="en-US" sz="1400" dirty="0">
                <a:latin typeface="Times New Roman"/>
                <a:cs typeface="Times New Roman"/>
              </a:rPr>
              <a:t>Fig. 2 and Fig. 3 depict the generation of a 3D point cloud for segmentation.</a:t>
            </a:r>
          </a:p>
          <a:p>
            <a:endParaRPr lang="en-US" dirty="0"/>
          </a:p>
        </p:txBody>
      </p:sp>
    </p:spTree>
    <p:extLst>
      <p:ext uri="{BB962C8B-B14F-4D97-AF65-F5344CB8AC3E}">
        <p14:creationId xmlns:p14="http://schemas.microsoft.com/office/powerpoint/2010/main" val="324289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TotalTime>
  <Words>1337</Words>
  <Application>Microsoft Office PowerPoint</Application>
  <PresentationFormat>On-screen Show (16:9)</PresentationFormat>
  <Paragraphs>139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Deep Learning for Classifying and Segmenting 3D Point Clouds </vt:lpstr>
      <vt:lpstr>PowerPoint Presentation</vt:lpstr>
      <vt:lpstr> </vt:lpstr>
      <vt:lpstr>Literature Survey</vt:lpstr>
      <vt:lpstr>Literature Survey</vt:lpstr>
      <vt:lpstr>Problem Statement</vt:lpstr>
      <vt:lpstr>Dataset Description</vt:lpstr>
      <vt:lpstr>Model Architecture</vt:lpstr>
      <vt:lpstr>Results</vt:lpstr>
      <vt:lpstr>Results</vt:lpstr>
      <vt:lpstr>Results</vt:lpstr>
      <vt:lpstr>Conclusion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(15ECSW301) 2023-24 5th semester, SoCSE</dc:title>
  <dc:creator>Prashant_Narayankar</dc:creator>
  <cp:lastModifiedBy>01fe21bcs020</cp:lastModifiedBy>
  <cp:revision>726</cp:revision>
  <dcterms:created xsi:type="dcterms:W3CDTF">2006-08-16T00:00:00Z</dcterms:created>
  <dcterms:modified xsi:type="dcterms:W3CDTF">2024-02-16T19:31:28Z</dcterms:modified>
</cp:coreProperties>
</file>