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4"/>
  </p:notesMasterIdLst>
  <p:sldIdLst>
    <p:sldId id="256" r:id="rId5"/>
    <p:sldId id="257" r:id="rId6"/>
    <p:sldId id="258" r:id="rId7"/>
    <p:sldId id="264" r:id="rId8"/>
    <p:sldId id="259" r:id="rId9"/>
    <p:sldId id="276" r:id="rId10"/>
    <p:sldId id="277" r:id="rId11"/>
    <p:sldId id="278" r:id="rId12"/>
    <p:sldId id="270" r:id="rId13"/>
    <p:sldId id="266" r:id="rId14"/>
    <p:sldId id="279" r:id="rId15"/>
    <p:sldId id="280" r:id="rId16"/>
    <p:sldId id="281" r:id="rId17"/>
    <p:sldId id="283" r:id="rId18"/>
    <p:sldId id="284" r:id="rId19"/>
    <p:sldId id="290" r:id="rId20"/>
    <p:sldId id="291" r:id="rId21"/>
    <p:sldId id="285" r:id="rId22"/>
    <p:sldId id="282" r:id="rId23"/>
    <p:sldId id="286" r:id="rId24"/>
    <p:sldId id="287" r:id="rId25"/>
    <p:sldId id="288" r:id="rId26"/>
    <p:sldId id="289" r:id="rId27"/>
    <p:sldId id="292" r:id="rId28"/>
    <p:sldId id="293" r:id="rId29"/>
    <p:sldId id="294" r:id="rId30"/>
    <p:sldId id="304" r:id="rId31"/>
    <p:sldId id="305" r:id="rId32"/>
    <p:sldId id="295" r:id="rId33"/>
    <p:sldId id="296" r:id="rId34"/>
    <p:sldId id="297" r:id="rId35"/>
    <p:sldId id="298" r:id="rId36"/>
    <p:sldId id="299" r:id="rId37"/>
    <p:sldId id="300" r:id="rId38"/>
    <p:sldId id="301" r:id="rId39"/>
    <p:sldId id="302" r:id="rId40"/>
    <p:sldId id="303" r:id="rId41"/>
    <p:sldId id="306" r:id="rId42"/>
    <p:sldId id="2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62" d="100"/>
          <a:sy n="62" d="100"/>
        </p:scale>
        <p:origin x="1076"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Purpose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Conduct EDA on Indian stock market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Datasets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sets contains details of company’s stocks High, Low, Volume, Open, Close, date etc..</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Aim</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To Visualize datasets and compare them and make predictions to which company it is suitable to invest</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32"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253" custLinFactNeighborY="-546"/>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Understanding data</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Data cleaning</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Analyzing and visualizing the data</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Exploring relation between attributes</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Prediction to invest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Purpose</a:t>
          </a:r>
        </a:p>
        <a:p>
          <a:pPr marL="0" lvl="1" indent="-114300" algn="ctr" defTabSz="622300">
            <a:lnSpc>
              <a:spcPct val="90000"/>
            </a:lnSpc>
            <a:spcBef>
              <a:spcPct val="0"/>
            </a:spcBef>
            <a:spcAft>
              <a:spcPct val="15000"/>
            </a:spcAft>
            <a:buNone/>
          </a:pPr>
          <a:r>
            <a:rPr lang="en-US" sz="1400" kern="1200" dirty="0">
              <a:latin typeface="Tenorite" pitchFamily="2" charset="0"/>
            </a:rPr>
            <a:t>Conduct EDA on Indian stock market data</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Datasets</a:t>
          </a:r>
        </a:p>
        <a:p>
          <a:pPr marL="0" lvl="1" indent="-114300" algn="ctr" defTabSz="622300">
            <a:lnSpc>
              <a:spcPct val="90000"/>
            </a:lnSpc>
            <a:spcBef>
              <a:spcPct val="0"/>
            </a:spcBef>
            <a:spcAft>
              <a:spcPct val="15000"/>
            </a:spcAft>
            <a:buNone/>
          </a:pPr>
          <a:r>
            <a:rPr lang="en-US" sz="1400" kern="1200" dirty="0">
              <a:latin typeface="Tenorite" pitchFamily="2" charset="0"/>
            </a:rPr>
            <a:t>Data sets contains details of company’s stocks High, Low, Volume, Open, Close, date etc..</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Aim</a:t>
          </a:r>
        </a:p>
        <a:p>
          <a:pPr marL="0" lvl="1" indent="-114300" algn="ctr" defTabSz="622300">
            <a:lnSpc>
              <a:spcPct val="90000"/>
            </a:lnSpc>
            <a:spcBef>
              <a:spcPct val="0"/>
            </a:spcBef>
            <a:spcAft>
              <a:spcPct val="15000"/>
            </a:spcAft>
            <a:buNone/>
          </a:pPr>
          <a:r>
            <a:rPr lang="en-US" sz="1400" kern="1200" dirty="0">
              <a:latin typeface="Tenorite" pitchFamily="2" charset="0"/>
            </a:rPr>
            <a:t>To Visualize datasets and compare them and make predictions to which company it is suitable to invest</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9341"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Understanding data</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Data cleaning</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Analyzing and visualizing the data</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Exploring relation between attributes</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Prediction to invest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68634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730559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153828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36</a:t>
            </a:fld>
            <a:endParaRPr lang="en-US" dirty="0"/>
          </a:p>
        </p:txBody>
      </p:sp>
    </p:spTree>
    <p:extLst>
      <p:ext uri="{BB962C8B-B14F-4D97-AF65-F5344CB8AC3E}">
        <p14:creationId xmlns:p14="http://schemas.microsoft.com/office/powerpoint/2010/main" val="206989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37</a:t>
            </a:fld>
            <a:endParaRPr lang="en-US" dirty="0"/>
          </a:p>
        </p:txBody>
      </p:sp>
    </p:spTree>
    <p:extLst>
      <p:ext uri="{BB962C8B-B14F-4D97-AF65-F5344CB8AC3E}">
        <p14:creationId xmlns:p14="http://schemas.microsoft.com/office/powerpoint/2010/main" val="388497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38</a:t>
            </a:fld>
            <a:endParaRPr lang="en-US" dirty="0"/>
          </a:p>
        </p:txBody>
      </p:sp>
    </p:spTree>
    <p:extLst>
      <p:ext uri="{BB962C8B-B14F-4D97-AF65-F5344CB8AC3E}">
        <p14:creationId xmlns:p14="http://schemas.microsoft.com/office/powerpoint/2010/main" val="95445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00087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05014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125066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414700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298726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113516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373684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50000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4738" y="392898"/>
            <a:ext cx="9291599" cy="2387600"/>
          </a:xfrm>
        </p:spPr>
        <p:txBody>
          <a:bodyPr/>
          <a:lstStyle/>
          <a:p>
            <a:r>
              <a:rPr lang="en-US" dirty="0"/>
              <a:t>Indian Stock Market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4738" y="2801046"/>
            <a:ext cx="9500507" cy="806675"/>
          </a:xfrm>
        </p:spPr>
        <p:txBody>
          <a:bodyPr/>
          <a:lstStyle/>
          <a:p>
            <a:r>
              <a:rPr lang="en-US" dirty="0"/>
              <a:t>EDA PROJECT</a:t>
            </a:r>
          </a:p>
          <a:p>
            <a:r>
              <a:rPr lang="en-US" dirty="0"/>
              <a:t>TEAM 2</a:t>
            </a:r>
          </a:p>
        </p:txBody>
      </p:sp>
      <p:sp>
        <p:nvSpPr>
          <p:cNvPr id="5" name="TextBox 4">
            <a:extLst>
              <a:ext uri="{FF2B5EF4-FFF2-40B4-BE49-F238E27FC236}">
                <a16:creationId xmlns:a16="http://schemas.microsoft.com/office/drawing/2014/main" id="{67AB3215-8E48-5377-6653-6A181B8ADFF9}"/>
              </a:ext>
            </a:extLst>
          </p:cNvPr>
          <p:cNvSpPr txBox="1"/>
          <p:nvPr/>
        </p:nvSpPr>
        <p:spPr>
          <a:xfrm>
            <a:off x="314738" y="3911885"/>
            <a:ext cx="6907995" cy="523220"/>
          </a:xfrm>
          <a:prstGeom prst="rect">
            <a:avLst/>
          </a:prstGeom>
          <a:noFill/>
        </p:spPr>
        <p:txBody>
          <a:bodyPr wrap="square">
            <a:spAutoFit/>
          </a:bodyPr>
          <a:lstStyle/>
          <a:p>
            <a:r>
              <a:rPr lang="en-US" sz="2800" dirty="0"/>
              <a:t>Guided by – Mr. Guruprasad </a:t>
            </a:r>
            <a:r>
              <a:rPr lang="en-US" sz="2800" dirty="0" err="1"/>
              <a:t>Konnurmath</a:t>
            </a:r>
            <a:r>
              <a:rPr lang="en-US" sz="2800"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60451"/>
            <a:ext cx="9779183" cy="1325563"/>
          </a:xfrm>
        </p:spPr>
        <p:txBody>
          <a:bodyPr/>
          <a:lstStyle/>
          <a:p>
            <a:r>
              <a:rPr lang="en-US" dirty="0"/>
              <a:t>Dataset overview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Timestamp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9"/>
            <a:ext cx="3218688" cy="902682"/>
          </a:xfrm>
        </p:spPr>
        <p:txBody>
          <a:bodyPr vert="horz" lIns="91440" tIns="45720" rIns="91440" bIns="45720" rtlCol="0" anchor="t">
            <a:noAutofit/>
          </a:bodyPr>
          <a:lstStyle/>
          <a:p>
            <a:r>
              <a:rPr lang="en-US" dirty="0"/>
              <a:t>Timestamp of Dataset</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Date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9"/>
            <a:ext cx="3173279" cy="902682"/>
          </a:xfrm>
        </p:spPr>
        <p:txBody>
          <a:bodyPr vert="horz" lIns="91440" tIns="45720" rIns="91440" bIns="45720" rtlCol="0" anchor="t">
            <a:normAutofit/>
          </a:bodyPr>
          <a:lstStyle/>
          <a:p>
            <a:r>
              <a:rPr lang="en-US" dirty="0"/>
              <a:t>Date of stock market prices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Time</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9"/>
            <a:ext cx="3173279" cy="902682"/>
          </a:xfrm>
        </p:spPr>
        <p:txBody>
          <a:bodyPr/>
          <a:lstStyle/>
          <a:p>
            <a:r>
              <a:rPr lang="en-US" dirty="0"/>
              <a:t>Time of stock market details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Quarter</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4331683"/>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Periods of day (morning, afternoon..)</a:t>
            </a:r>
          </a:p>
          <a:p>
            <a:endParaRPr lang="en-US" dirty="0"/>
          </a:p>
        </p:txBody>
      </p:sp>
      <p:sp>
        <p:nvSpPr>
          <p:cNvPr id="7" name="Content Placeholder 9">
            <a:extLst>
              <a:ext uri="{FF2B5EF4-FFF2-40B4-BE49-F238E27FC236}">
                <a16:creationId xmlns:a16="http://schemas.microsoft.com/office/drawing/2014/main" id="{396FA418-5DB4-10C1-AE46-3C8047FF103A}"/>
              </a:ext>
            </a:extLst>
          </p:cNvPr>
          <p:cNvSpPr txBox="1">
            <a:spLocks/>
          </p:cNvSpPr>
          <p:nvPr/>
        </p:nvSpPr>
        <p:spPr>
          <a:xfrm>
            <a:off x="4683788"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Open</a:t>
            </a:r>
            <a:endParaRPr lang="en-US" dirty="0"/>
          </a:p>
        </p:txBody>
      </p:sp>
      <p:sp>
        <p:nvSpPr>
          <p:cNvPr id="17" name="Content Placeholder 4">
            <a:extLst>
              <a:ext uri="{FF2B5EF4-FFF2-40B4-BE49-F238E27FC236}">
                <a16:creationId xmlns:a16="http://schemas.microsoft.com/office/drawing/2014/main" id="{F77848B8-D214-FDF3-F4C1-3A5E57D6B9B0}"/>
              </a:ext>
            </a:extLst>
          </p:cNvPr>
          <p:cNvSpPr txBox="1">
            <a:spLocks/>
          </p:cNvSpPr>
          <p:nvPr/>
        </p:nvSpPr>
        <p:spPr>
          <a:xfrm>
            <a:off x="4683787" y="4269306"/>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opened</a:t>
            </a:r>
            <a:endParaRPr lang="en-US" dirty="0"/>
          </a:p>
        </p:txBody>
      </p:sp>
      <p:sp>
        <p:nvSpPr>
          <p:cNvPr id="18" name="Content Placeholder 12">
            <a:extLst>
              <a:ext uri="{FF2B5EF4-FFF2-40B4-BE49-F238E27FC236}">
                <a16:creationId xmlns:a16="http://schemas.microsoft.com/office/drawing/2014/main" id="{C6244BA7-76C0-CB6F-597F-38000769A2B4}"/>
              </a:ext>
            </a:extLst>
          </p:cNvPr>
          <p:cNvSpPr txBox="1">
            <a:spLocks/>
          </p:cNvSpPr>
          <p:nvPr/>
        </p:nvSpPr>
        <p:spPr>
          <a:xfrm>
            <a:off x="8200083"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Close</a:t>
            </a:r>
            <a:endParaRPr lang="en-US" dirty="0"/>
          </a:p>
        </p:txBody>
      </p:sp>
      <p:sp>
        <p:nvSpPr>
          <p:cNvPr id="19" name="Content Placeholder 10">
            <a:extLst>
              <a:ext uri="{FF2B5EF4-FFF2-40B4-BE49-F238E27FC236}">
                <a16:creationId xmlns:a16="http://schemas.microsoft.com/office/drawing/2014/main" id="{7F0F3E33-515D-E95A-EDC2-2AA13E3653A3}"/>
              </a:ext>
            </a:extLst>
          </p:cNvPr>
          <p:cNvSpPr txBox="1">
            <a:spLocks/>
          </p:cNvSpPr>
          <p:nvPr/>
        </p:nvSpPr>
        <p:spPr>
          <a:xfrm>
            <a:off x="8200082" y="4269306"/>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closed</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1" y="298072"/>
            <a:ext cx="9779183" cy="1325563"/>
          </a:xfrm>
        </p:spPr>
        <p:txBody>
          <a:bodyPr/>
          <a:lstStyle/>
          <a:p>
            <a:r>
              <a:rPr lang="en-US" dirty="0"/>
              <a:t>Dataset overview</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2564870"/>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Highest stock price of the day</a:t>
            </a:r>
          </a:p>
          <a:p>
            <a:endParaRPr lang="en-US" dirty="0"/>
          </a:p>
          <a:p>
            <a:endParaRPr lang="en-US" dirty="0"/>
          </a:p>
        </p:txBody>
      </p:sp>
      <p:sp>
        <p:nvSpPr>
          <p:cNvPr id="12" name="Content Placeholder 9">
            <a:extLst>
              <a:ext uri="{FF2B5EF4-FFF2-40B4-BE49-F238E27FC236}">
                <a16:creationId xmlns:a16="http://schemas.microsoft.com/office/drawing/2014/main" id="{F031DACE-3395-9F95-BE04-BF1BE95F4B61}"/>
              </a:ext>
            </a:extLst>
          </p:cNvPr>
          <p:cNvSpPr txBox="1">
            <a:spLocks/>
          </p:cNvSpPr>
          <p:nvPr/>
        </p:nvSpPr>
        <p:spPr>
          <a:xfrm>
            <a:off x="4683788"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a:t>
            </a:r>
          </a:p>
        </p:txBody>
      </p:sp>
      <p:sp>
        <p:nvSpPr>
          <p:cNvPr id="14" name="Content Placeholder 4">
            <a:extLst>
              <a:ext uri="{FF2B5EF4-FFF2-40B4-BE49-F238E27FC236}">
                <a16:creationId xmlns:a16="http://schemas.microsoft.com/office/drawing/2014/main" id="{4D71E42D-05E5-A57C-26E4-068338EEBB12}"/>
              </a:ext>
            </a:extLst>
          </p:cNvPr>
          <p:cNvSpPr txBox="1">
            <a:spLocks/>
          </p:cNvSpPr>
          <p:nvPr/>
        </p:nvSpPr>
        <p:spPr>
          <a:xfrm>
            <a:off x="4683787" y="2564870"/>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Lowest stock price of the day</a:t>
            </a:r>
          </a:p>
        </p:txBody>
      </p:sp>
      <p:sp>
        <p:nvSpPr>
          <p:cNvPr id="15" name="Content Placeholder 12">
            <a:extLst>
              <a:ext uri="{FF2B5EF4-FFF2-40B4-BE49-F238E27FC236}">
                <a16:creationId xmlns:a16="http://schemas.microsoft.com/office/drawing/2014/main" id="{AA69C38C-9062-8AE5-2084-8705D00D8251}"/>
              </a:ext>
            </a:extLst>
          </p:cNvPr>
          <p:cNvSpPr txBox="1">
            <a:spLocks/>
          </p:cNvSpPr>
          <p:nvPr/>
        </p:nvSpPr>
        <p:spPr>
          <a:xfrm>
            <a:off x="820008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Volume</a:t>
            </a:r>
          </a:p>
        </p:txBody>
      </p:sp>
      <p:sp>
        <p:nvSpPr>
          <p:cNvPr id="16" name="Content Placeholder 10">
            <a:extLst>
              <a:ext uri="{FF2B5EF4-FFF2-40B4-BE49-F238E27FC236}">
                <a16:creationId xmlns:a16="http://schemas.microsoft.com/office/drawing/2014/main" id="{91CCD799-CC41-48E4-EA2C-E85E2E2D8D9A}"/>
              </a:ext>
            </a:extLst>
          </p:cNvPr>
          <p:cNvSpPr txBox="1">
            <a:spLocks/>
          </p:cNvSpPr>
          <p:nvPr/>
        </p:nvSpPr>
        <p:spPr>
          <a:xfrm>
            <a:off x="8200082" y="2564870"/>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total number of shares traded in a specified time frame</a:t>
            </a:r>
          </a:p>
        </p:txBody>
      </p:sp>
      <p:sp>
        <p:nvSpPr>
          <p:cNvPr id="34" name="Content Placeholder 8">
            <a:extLst>
              <a:ext uri="{FF2B5EF4-FFF2-40B4-BE49-F238E27FC236}">
                <a16:creationId xmlns:a16="http://schemas.microsoft.com/office/drawing/2014/main" id="{1C1506AC-A479-B79F-1E22-438CF3890679}"/>
              </a:ext>
            </a:extLst>
          </p:cNvPr>
          <p:cNvSpPr txBox="1">
            <a:spLocks/>
          </p:cNvSpPr>
          <p:nvPr/>
        </p:nvSpPr>
        <p:spPr>
          <a:xfrm>
            <a:off x="1258248"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%change</a:t>
            </a:r>
          </a:p>
        </p:txBody>
      </p:sp>
      <p:sp>
        <p:nvSpPr>
          <p:cNvPr id="35" name="Content Placeholder 3">
            <a:extLst>
              <a:ext uri="{FF2B5EF4-FFF2-40B4-BE49-F238E27FC236}">
                <a16:creationId xmlns:a16="http://schemas.microsoft.com/office/drawing/2014/main" id="{26940B8C-82AF-8D2B-EE39-F3A70FA76F12}"/>
              </a:ext>
            </a:extLst>
          </p:cNvPr>
          <p:cNvSpPr txBox="1">
            <a:spLocks/>
          </p:cNvSpPr>
          <p:nvPr/>
        </p:nvSpPr>
        <p:spPr>
          <a:xfrm>
            <a:off x="1258246" y="4408787"/>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Percent change in close price</a:t>
            </a:r>
          </a:p>
        </p:txBody>
      </p:sp>
      <p:sp>
        <p:nvSpPr>
          <p:cNvPr id="36" name="Content Placeholder 9">
            <a:extLst>
              <a:ext uri="{FF2B5EF4-FFF2-40B4-BE49-F238E27FC236}">
                <a16:creationId xmlns:a16="http://schemas.microsoft.com/office/drawing/2014/main" id="{6AF1793A-CDAF-67BF-5C7B-6E56EF02914E}"/>
              </a:ext>
            </a:extLst>
          </p:cNvPr>
          <p:cNvSpPr txBox="1">
            <a:spLocks/>
          </p:cNvSpPr>
          <p:nvPr/>
        </p:nvSpPr>
        <p:spPr>
          <a:xfrm>
            <a:off x="4774543"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a:t>
            </a:r>
          </a:p>
        </p:txBody>
      </p:sp>
      <p:sp>
        <p:nvSpPr>
          <p:cNvPr id="37" name="Content Placeholder 4">
            <a:extLst>
              <a:ext uri="{FF2B5EF4-FFF2-40B4-BE49-F238E27FC236}">
                <a16:creationId xmlns:a16="http://schemas.microsoft.com/office/drawing/2014/main" id="{EE86409E-470E-F04E-A8AB-9E270AA38B9D}"/>
              </a:ext>
            </a:extLst>
          </p:cNvPr>
          <p:cNvSpPr txBox="1">
            <a:spLocks/>
          </p:cNvSpPr>
          <p:nvPr/>
        </p:nvSpPr>
        <p:spPr>
          <a:xfrm>
            <a:off x="4774542" y="4408787"/>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Moving Average, it tell average prices of stock</a:t>
            </a:r>
          </a:p>
        </p:txBody>
      </p:sp>
    </p:spTree>
    <p:extLst>
      <p:ext uri="{BB962C8B-B14F-4D97-AF65-F5344CB8AC3E}">
        <p14:creationId xmlns:p14="http://schemas.microsoft.com/office/powerpoint/2010/main" val="7957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Data Preprocessing</a:t>
            </a:r>
          </a:p>
        </p:txBody>
      </p:sp>
    </p:spTree>
    <p:extLst>
      <p:ext uri="{BB962C8B-B14F-4D97-AF65-F5344CB8AC3E}">
        <p14:creationId xmlns:p14="http://schemas.microsoft.com/office/powerpoint/2010/main" val="402871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NULL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167492" y="2014693"/>
            <a:ext cx="2839430" cy="3862125"/>
          </a:xfrm>
        </p:spPr>
        <p:txBody>
          <a:bodyPr vert="horz" lIns="91440" tIns="45720" rIns="91440" bIns="45720" rtlCol="0" anchor="t">
            <a:normAutofit fontScale="92500" lnSpcReduction="10000"/>
          </a:bodyPr>
          <a:lstStyle/>
          <a:p>
            <a:pPr>
              <a:spcBef>
                <a:spcPts val="0"/>
              </a:spcBef>
            </a:pPr>
            <a:r>
              <a:rPr lang="en-US" sz="2400" dirty="0"/>
              <a:t>Company: AARTIIND</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692</a:t>
            </a:r>
          </a:p>
          <a:p>
            <a:pPr>
              <a:spcBef>
                <a:spcPts val="0"/>
              </a:spcBef>
            </a:pPr>
            <a:r>
              <a:rPr lang="en-US" sz="2400" dirty="0"/>
              <a:t>high          	692</a:t>
            </a:r>
          </a:p>
          <a:p>
            <a:pPr>
              <a:spcBef>
                <a:spcPts val="0"/>
              </a:spcBef>
            </a:pPr>
            <a:r>
              <a:rPr lang="en-US" sz="2400" dirty="0"/>
              <a:t>low           	692</a:t>
            </a:r>
          </a:p>
          <a:p>
            <a:pPr>
              <a:spcBef>
                <a:spcPts val="0"/>
              </a:spcBef>
            </a:pPr>
            <a:r>
              <a:rPr lang="en-US" sz="2400" dirty="0"/>
              <a:t>close         	692</a:t>
            </a:r>
          </a:p>
          <a:p>
            <a:pPr>
              <a:spcBef>
                <a:spcPts val="0"/>
              </a:spcBef>
            </a:pPr>
            <a:r>
              <a:rPr lang="en-US" sz="2400" dirty="0"/>
              <a:t>volume        	692</a:t>
            </a:r>
          </a:p>
          <a:p>
            <a:pPr>
              <a:spcBef>
                <a:spcPts val="0"/>
              </a:spcBef>
            </a:pPr>
            <a:r>
              <a:rPr lang="en-US" sz="2400" dirty="0"/>
              <a:t>%change      	1179</a:t>
            </a:r>
          </a:p>
          <a:p>
            <a:pPr>
              <a:spcBef>
                <a:spcPts val="0"/>
              </a:spcBef>
            </a:pPr>
            <a:r>
              <a:rPr lang="en-US" sz="2400" dirty="0"/>
              <a:t>MA              	0</a:t>
            </a:r>
          </a:p>
          <a:p>
            <a:pPr>
              <a:spcBef>
                <a:spcPts val="0"/>
              </a:spcBef>
            </a:pPr>
            <a:r>
              <a:rPr lang="en-US" sz="2400" dirty="0" err="1"/>
              <a:t>dtype</a:t>
            </a:r>
            <a:r>
              <a:rPr lang="en-US" sz="2400" dirty="0"/>
              <a:t>: int64</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Company: ABCAPITAL</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141</a:t>
            </a:r>
          </a:p>
          <a:p>
            <a:pPr>
              <a:spcBef>
                <a:spcPts val="0"/>
              </a:spcBef>
            </a:pPr>
            <a:r>
              <a:rPr lang="en-US" sz="2400" dirty="0"/>
              <a:t>high         		141</a:t>
            </a:r>
          </a:p>
          <a:p>
            <a:pPr>
              <a:spcBef>
                <a:spcPts val="0"/>
              </a:spcBef>
            </a:pPr>
            <a:r>
              <a:rPr lang="en-US" sz="2400" dirty="0"/>
              <a:t>low          		141</a:t>
            </a:r>
          </a:p>
          <a:p>
            <a:pPr>
              <a:spcBef>
                <a:spcPts val="0"/>
              </a:spcBef>
            </a:pPr>
            <a:r>
              <a:rPr lang="en-US" sz="2400" dirty="0"/>
              <a:t>close        		141</a:t>
            </a:r>
          </a:p>
          <a:p>
            <a:pPr>
              <a:spcBef>
                <a:spcPts val="0"/>
              </a:spcBef>
            </a:pPr>
            <a:r>
              <a:rPr lang="en-US" sz="2400" dirty="0"/>
              <a:t>volume       		141</a:t>
            </a:r>
          </a:p>
          <a:p>
            <a:pPr>
              <a:spcBef>
                <a:spcPts val="0"/>
              </a:spcBef>
            </a:pPr>
            <a:r>
              <a:rPr lang="en-US" sz="2400" dirty="0"/>
              <a:t>%change      		153</a:t>
            </a:r>
          </a:p>
          <a:p>
            <a:pPr>
              <a:spcBef>
                <a:spcPts val="0"/>
              </a:spcBef>
            </a:pPr>
            <a:r>
              <a:rPr lang="en-US" sz="2400" dirty="0"/>
              <a:t>MA             		0</a:t>
            </a:r>
          </a:p>
          <a:p>
            <a:pPr>
              <a:spcBef>
                <a:spcPts val="0"/>
              </a:spcBef>
            </a:pPr>
            <a:r>
              <a:rPr lang="en-US" sz="2400" dirty="0" err="1"/>
              <a:t>dtype</a:t>
            </a:r>
            <a:r>
              <a:rPr lang="en-US" sz="2400" dirty="0"/>
              <a:t>: int64</a:t>
            </a:r>
          </a:p>
        </p:txBody>
      </p:sp>
      <p:sp>
        <p:nvSpPr>
          <p:cNvPr id="10" name="Content Placeholder 3">
            <a:extLst>
              <a:ext uri="{FF2B5EF4-FFF2-40B4-BE49-F238E27FC236}">
                <a16:creationId xmlns:a16="http://schemas.microsoft.com/office/drawing/2014/main" id="{ADB8FA89-E59D-F491-6664-B65D92A81F08}"/>
              </a:ext>
            </a:extLst>
          </p:cNvPr>
          <p:cNvSpPr txBox="1">
            <a:spLocks/>
          </p:cNvSpPr>
          <p:nvPr/>
        </p:nvSpPr>
        <p:spPr>
          <a:xfrm>
            <a:off x="1167492" y="5840644"/>
            <a:ext cx="7351497" cy="6582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and so on for 157 more companies…</a:t>
            </a:r>
          </a:p>
        </p:txBody>
      </p:sp>
    </p:spTree>
    <p:extLst>
      <p:ext uri="{BB962C8B-B14F-4D97-AF65-F5344CB8AC3E}">
        <p14:creationId xmlns:p14="http://schemas.microsoft.com/office/powerpoint/2010/main" val="320958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NULL Values for </a:t>
            </a:r>
            <a:br>
              <a:rPr lang="en-US" dirty="0"/>
            </a:br>
            <a:r>
              <a:rPr lang="en-US" dirty="0"/>
              <a:t>open, close, high, low</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stock market analysis, It’s not a good way to drop value or replace with mean in stock market for ex. If values like 20 NULL 20, then if mean is 40 it will make data inconsistent.</a:t>
            </a:r>
          </a:p>
          <a:p>
            <a:pPr>
              <a:spcBef>
                <a:spcPts val="0"/>
              </a:spcBef>
            </a:pPr>
            <a:endParaRPr lang="en-US" sz="2400" dirty="0"/>
          </a:p>
          <a:p>
            <a:pPr>
              <a:spcBef>
                <a:spcPts val="0"/>
              </a:spcBef>
            </a:pPr>
            <a:r>
              <a:rPr lang="en-US" sz="2400" dirty="0"/>
              <a:t>The best way to replace them is to replace them with previous non NULL values.</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6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4" y="981183"/>
            <a:ext cx="9488835" cy="837343"/>
          </a:xfrm>
        </p:spPr>
        <p:txBody>
          <a:bodyPr/>
          <a:lstStyle/>
          <a:p>
            <a:r>
              <a:rPr lang="en-US" dirty="0"/>
              <a:t>NULL Values for volume, %change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Volume: We assuming no one brought the stock for that minute. So we are replacing values with 0.</a:t>
            </a:r>
          </a:p>
          <a:p>
            <a:pPr>
              <a:spcBef>
                <a:spcPts val="0"/>
              </a:spcBef>
            </a:pPr>
            <a:endParaRPr lang="en-US" sz="2400" dirty="0"/>
          </a:p>
          <a:p>
            <a:pPr>
              <a:spcBef>
                <a:spcPts val="0"/>
              </a:spcBef>
            </a:pPr>
            <a:r>
              <a:rPr lang="en-US" sz="2400" dirty="0"/>
              <a:t>%change: By definition we can recalculate them by formula given in stock market.</a:t>
            </a:r>
          </a:p>
          <a:p>
            <a:pPr>
              <a:spcBef>
                <a:spcPts val="0"/>
              </a:spcBef>
            </a:pPr>
            <a:endParaRPr lang="en-US" sz="2400" dirty="0"/>
          </a:p>
          <a:p>
            <a:pPr>
              <a:spcBef>
                <a:spcPts val="0"/>
              </a:spcBef>
            </a:pPr>
            <a:r>
              <a:rPr lang="en-US" sz="2400" dirty="0"/>
              <a:t>%Change=(</a:t>
            </a:r>
            <a:r>
              <a:rPr lang="en-US" sz="2400" dirty="0" err="1"/>
              <a:t>curr_close-prev_close</a:t>
            </a:r>
            <a:r>
              <a:rPr lang="en-US" sz="2400" dirty="0"/>
              <a:t>)/</a:t>
            </a:r>
            <a:r>
              <a:rPr lang="en-US" sz="2400" dirty="0" err="1"/>
              <a:t>prev_close</a:t>
            </a:r>
            <a:r>
              <a:rPr lang="en-US" sz="2400" dirty="0"/>
              <a:t>*100</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3347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Outliers in our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our stock data we know stock market data are inconsistent and every data for each moment data is useful. Even though there is noise or outliers in our data and if we modify it then it will affect in further prediction. </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35175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Data Transformation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We used data transformation in our data to convert the time stamp data from data time format to integer data and mapping quarter to [‘0’,’1’,’2’] from [‘early morning', 'late morning’, 'afternoon]</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51442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Visualization</a:t>
            </a:r>
          </a:p>
        </p:txBody>
      </p:sp>
    </p:spTree>
    <p:extLst>
      <p:ext uri="{BB962C8B-B14F-4D97-AF65-F5344CB8AC3E}">
        <p14:creationId xmlns:p14="http://schemas.microsoft.com/office/powerpoint/2010/main" val="95721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pic>
        <p:nvPicPr>
          <p:cNvPr id="2050" name="Picture 2">
            <a:extLst>
              <a:ext uri="{FF2B5EF4-FFF2-40B4-BE49-F238E27FC236}">
                <a16:creationId xmlns:a16="http://schemas.microsoft.com/office/drawing/2014/main" id="{DDF1A4A3-6CDB-12C4-A42E-036CDF0CB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36" y="1801152"/>
            <a:ext cx="4525539" cy="3525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13BEAC-3A98-95D7-B1D0-86DBF639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932" y="1801152"/>
            <a:ext cx="4408469" cy="349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8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Our Team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Batch – A1</a:t>
            </a:r>
          </a:p>
          <a:p>
            <a:endParaRPr lang="en-US" dirty="0"/>
          </a:p>
          <a:p>
            <a:pPr marL="457200" indent="-457200">
              <a:buFont typeface="Arial" panose="020B0604020202020204" pitchFamily="34" charset="0"/>
              <a:buChar char="•"/>
            </a:pPr>
            <a:r>
              <a:rPr lang="en-US" dirty="0" err="1"/>
              <a:t>Somil</a:t>
            </a:r>
            <a:r>
              <a:rPr lang="en-US" dirty="0"/>
              <a:t> Yadav - 133</a:t>
            </a:r>
          </a:p>
          <a:p>
            <a:pPr marL="457200" indent="-457200">
              <a:buFont typeface="Arial" panose="020B0604020202020204" pitchFamily="34" charset="0"/>
              <a:buChar char="•"/>
            </a:pPr>
            <a:r>
              <a:rPr lang="en-US" dirty="0"/>
              <a:t>Shivan Singh - 129</a:t>
            </a:r>
          </a:p>
          <a:p>
            <a:pPr marL="457200" indent="-457200">
              <a:buFont typeface="Arial" panose="020B0604020202020204" pitchFamily="34" charset="0"/>
              <a:buChar char="•"/>
            </a:pPr>
            <a:r>
              <a:rPr lang="en-US" dirty="0"/>
              <a:t>Rajat Singh Jakhar - 123</a:t>
            </a:r>
          </a:p>
          <a:p>
            <a:pPr marL="457200" indent="-457200">
              <a:buFont typeface="Arial" panose="020B0604020202020204" pitchFamily="34" charset="0"/>
              <a:buChar char="•"/>
            </a:pPr>
            <a:r>
              <a:rPr lang="en-US" dirty="0"/>
              <a:t>Prasad </a:t>
            </a:r>
            <a:r>
              <a:rPr lang="en-US" dirty="0" err="1"/>
              <a:t>Bharatesh</a:t>
            </a:r>
            <a:r>
              <a:rPr lang="en-US" dirty="0"/>
              <a:t> Palled - 122</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3" name="Content Placeholder 2">
            <a:extLst>
              <a:ext uri="{FF2B5EF4-FFF2-40B4-BE49-F238E27FC236}">
                <a16:creationId xmlns:a16="http://schemas.microsoft.com/office/drawing/2014/main" id="{B3789608-5BD7-844B-BA0B-0304109B23BE}"/>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388B5408-A596-1269-3445-1CC41067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13" y="1779103"/>
            <a:ext cx="4856410" cy="38446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A323998-94B9-8B03-42EB-145612799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293" y="1779103"/>
            <a:ext cx="4640494" cy="367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B42D7-E30A-617B-6261-045AD61C309B}"/>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359121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7170" name="Picture 2">
            <a:extLst>
              <a:ext uri="{FF2B5EF4-FFF2-40B4-BE49-F238E27FC236}">
                <a16:creationId xmlns:a16="http://schemas.microsoft.com/office/drawing/2014/main" id="{A7A5D9BD-3B3A-421C-5790-C2126AE4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131"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E8E00F-3CC8-B273-9945-C4C35692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185"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59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8194" name="Picture 2">
            <a:extLst>
              <a:ext uri="{FF2B5EF4-FFF2-40B4-BE49-F238E27FC236}">
                <a16:creationId xmlns:a16="http://schemas.microsoft.com/office/drawing/2014/main" id="{CA146F27-0B4F-2BA0-113D-6D8485AEB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0" y="1809857"/>
            <a:ext cx="4591480" cy="36569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EFD3D92-8C61-D019-FACF-B9E739E4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972" y="1809857"/>
            <a:ext cx="4376603" cy="3567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7F2B0-A82D-F649-9243-9F6F924516B1}"/>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254087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Predictions</a:t>
            </a:r>
          </a:p>
        </p:txBody>
      </p:sp>
    </p:spTree>
    <p:extLst>
      <p:ext uri="{BB962C8B-B14F-4D97-AF65-F5344CB8AC3E}">
        <p14:creationId xmlns:p14="http://schemas.microsoft.com/office/powerpoint/2010/main" val="56145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Finding best model to predict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As for the average customer, He just want find to stock market prices for particular date that what will be open, close, high, low prices.</a:t>
            </a:r>
          </a:p>
          <a:p>
            <a:pPr>
              <a:spcBef>
                <a:spcPts val="0"/>
              </a:spcBef>
            </a:pPr>
            <a:endParaRPr lang="en-US" sz="2400" dirty="0"/>
          </a:p>
          <a:p>
            <a:pPr>
              <a:spcBef>
                <a:spcPts val="0"/>
              </a:spcBef>
            </a:pPr>
            <a:r>
              <a:rPr lang="en-US" sz="2400" dirty="0"/>
              <a:t>So we will predict open, close, high, low values which are float values. So linear regression model from </a:t>
            </a:r>
            <a:r>
              <a:rPr lang="en-US" sz="2400" dirty="0" err="1"/>
              <a:t>sk</a:t>
            </a:r>
            <a:r>
              <a:rPr lang="en-US" sz="2400" dirty="0"/>
              <a:t> learn will be best.</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79718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5" name="Picture 4">
            <a:extLst>
              <a:ext uri="{FF2B5EF4-FFF2-40B4-BE49-F238E27FC236}">
                <a16:creationId xmlns:a16="http://schemas.microsoft.com/office/drawing/2014/main" id="{C550682A-FABF-A5B2-264E-BE81866ED506}"/>
              </a:ext>
            </a:extLst>
          </p:cNvPr>
          <p:cNvPicPr>
            <a:picLocks noChangeAspect="1"/>
          </p:cNvPicPr>
          <p:nvPr/>
        </p:nvPicPr>
        <p:blipFill>
          <a:blip r:embed="rId4"/>
          <a:stretch>
            <a:fillRect/>
          </a:stretch>
        </p:blipFill>
        <p:spPr>
          <a:xfrm>
            <a:off x="671732" y="3184596"/>
            <a:ext cx="7106015" cy="2876698"/>
          </a:xfrm>
          <a:prstGeom prst="rect">
            <a:avLst/>
          </a:prstGeom>
        </p:spPr>
      </p:pic>
    </p:spTree>
    <p:extLst>
      <p:ext uri="{BB962C8B-B14F-4D97-AF65-F5344CB8AC3E}">
        <p14:creationId xmlns:p14="http://schemas.microsoft.com/office/powerpoint/2010/main" val="240023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4" name="Picture 3">
            <a:extLst>
              <a:ext uri="{FF2B5EF4-FFF2-40B4-BE49-F238E27FC236}">
                <a16:creationId xmlns:a16="http://schemas.microsoft.com/office/drawing/2014/main" id="{4523B216-D50B-F14E-CC7A-56AA5AB2AE63}"/>
              </a:ext>
            </a:extLst>
          </p:cNvPr>
          <p:cNvPicPr>
            <a:picLocks noChangeAspect="1"/>
          </p:cNvPicPr>
          <p:nvPr/>
        </p:nvPicPr>
        <p:blipFill>
          <a:blip r:embed="rId4"/>
          <a:stretch>
            <a:fillRect/>
          </a:stretch>
        </p:blipFill>
        <p:spPr>
          <a:xfrm>
            <a:off x="897042" y="2618506"/>
            <a:ext cx="6871053" cy="2946551"/>
          </a:xfrm>
          <a:prstGeom prst="rect">
            <a:avLst/>
          </a:prstGeom>
        </p:spPr>
      </p:pic>
    </p:spTree>
    <p:extLst>
      <p:ext uri="{BB962C8B-B14F-4D97-AF65-F5344CB8AC3E}">
        <p14:creationId xmlns:p14="http://schemas.microsoft.com/office/powerpoint/2010/main" val="358237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 Heatmap</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3" name="Picture 2">
            <a:extLst>
              <a:ext uri="{FF2B5EF4-FFF2-40B4-BE49-F238E27FC236}">
                <a16:creationId xmlns:a16="http://schemas.microsoft.com/office/drawing/2014/main" id="{AB264336-9284-E53F-9D31-7BDA2A67B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783" y="2298307"/>
            <a:ext cx="4992100" cy="431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0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 Heatmap</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2050" name="Picture 2">
            <a:extLst>
              <a:ext uri="{FF2B5EF4-FFF2-40B4-BE49-F238E27FC236}">
                <a16:creationId xmlns:a16="http://schemas.microsoft.com/office/drawing/2014/main" id="{99314AB8-9FBB-A234-7561-4352BD00E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312" y="2589450"/>
            <a:ext cx="4468688" cy="372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0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3" name="TextBox 2">
            <a:extLst>
              <a:ext uri="{FF2B5EF4-FFF2-40B4-BE49-F238E27FC236}">
                <a16:creationId xmlns:a16="http://schemas.microsoft.com/office/drawing/2014/main" id="{3D4B578D-4472-518E-BE24-AE270203ED67}"/>
              </a:ext>
            </a:extLst>
          </p:cNvPr>
          <p:cNvSpPr txBox="1"/>
          <p:nvPr/>
        </p:nvSpPr>
        <p:spPr>
          <a:xfrm>
            <a:off x="1062724" y="2306745"/>
            <a:ext cx="6930569" cy="2308324"/>
          </a:xfrm>
          <a:prstGeom prst="rect">
            <a:avLst/>
          </a:prstGeom>
          <a:noFill/>
        </p:spPr>
        <p:txBody>
          <a:bodyPr wrap="square">
            <a:spAutoFit/>
          </a:bodyPr>
          <a:lstStyle/>
          <a:p>
            <a:r>
              <a:rPr lang="en-US" dirty="0"/>
              <a:t>As only starting with timestamp. We can see correlation between timestamp and MA is high as well as open and MA.</a:t>
            </a:r>
            <a:br>
              <a:rPr lang="en-US" dirty="0"/>
            </a:br>
            <a:br>
              <a:rPr lang="en-US" dirty="0"/>
            </a:br>
            <a:r>
              <a:rPr lang="en-US" dirty="0"/>
              <a:t>So from timestamp first we predicting MA, from </a:t>
            </a:r>
            <a:r>
              <a:rPr lang="en-US" dirty="0" err="1"/>
              <a:t>from</a:t>
            </a:r>
            <a:r>
              <a:rPr lang="en-US" dirty="0"/>
              <a:t> given timestamp and MA we are predicting open</a:t>
            </a:r>
          </a:p>
          <a:p>
            <a:endParaRPr lang="en-US" dirty="0"/>
          </a:p>
          <a:p>
            <a:r>
              <a:rPr lang="en-US" dirty="0"/>
              <a:t>The from Predicted MA, open and given timestamp we are predicting close. And same procedure for high and low  </a:t>
            </a:r>
          </a:p>
        </p:txBody>
      </p:sp>
    </p:spTree>
    <p:extLst>
      <p:ext uri="{BB962C8B-B14F-4D97-AF65-F5344CB8AC3E}">
        <p14:creationId xmlns:p14="http://schemas.microsoft.com/office/powerpoint/2010/main" val="113878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Analysis of the Indian Stock Market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73715"/>
            <a:ext cx="9779183" cy="3436483"/>
          </a:xfrm>
        </p:spPr>
        <p:txBody>
          <a:bodyPr vert="horz" lIns="91440" tIns="45720" rIns="91440" bIns="45720" rtlCol="0" anchor="t">
            <a:normAutofit fontScale="85000" lnSpcReduction="20000"/>
          </a:bodyPr>
          <a:lstStyle/>
          <a:p>
            <a:r>
              <a:rPr lang="en-US" dirty="0"/>
              <a:t>The purpose of this EDA project is to analyze the Indian stock market through historical data. By exploring stock prices, trading volumes, market indices, and sector performances, valuable insights into market behavior and trends can be gained. This analysis aims to identify patterns, correlations, and indicators to assist investors, analysts, and researchers in making informed decisions. Through data visualization, outlier detection, distribution examination, and variable relationship exploration, a deeper understanding of the Indian stock market will be achieved, aiding stakeholders in formulating investment strategies and predicting market movements.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Mean Square Error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754326"/>
          </a:xfrm>
          <a:prstGeom prst="rect">
            <a:avLst/>
          </a:prstGeom>
          <a:noFill/>
        </p:spPr>
        <p:txBody>
          <a:bodyPr wrap="square">
            <a:spAutoFit/>
          </a:bodyPr>
          <a:lstStyle/>
          <a:p>
            <a:r>
              <a:rPr lang="en-US" dirty="0"/>
              <a:t>Company GMRINFRA</a:t>
            </a:r>
          </a:p>
          <a:p>
            <a:r>
              <a:rPr lang="en-US" dirty="0"/>
              <a:t>Mean Square Error for MA: 0.681561275914831</a:t>
            </a:r>
          </a:p>
          <a:p>
            <a:r>
              <a:rPr lang="en-US" dirty="0"/>
              <a:t>Mean Square Error for open: 6.670817967219985</a:t>
            </a:r>
          </a:p>
          <a:p>
            <a:r>
              <a:rPr lang="en-US" dirty="0"/>
              <a:t>Mean Square Error for close: 0.0019042509203748925</a:t>
            </a:r>
          </a:p>
          <a:p>
            <a:r>
              <a:rPr lang="en-US" dirty="0"/>
              <a:t>Mean Square Error for high: 0.0006570024659466621</a:t>
            </a:r>
          </a:p>
          <a:p>
            <a:r>
              <a:rPr lang="en-US" dirty="0"/>
              <a:t>Mean Square Error for low: 0.0006728098888524553</a:t>
            </a:r>
            <a:endParaRPr lang="en-IN" dirty="0"/>
          </a:p>
        </p:txBody>
      </p:sp>
    </p:spTree>
    <p:extLst>
      <p:ext uri="{BB962C8B-B14F-4D97-AF65-F5344CB8AC3E}">
        <p14:creationId xmlns:p14="http://schemas.microsoft.com/office/powerpoint/2010/main" val="1252333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for date </a:t>
            </a:r>
            <a:br>
              <a:rPr lang="en-US" dirty="0"/>
            </a:br>
            <a:r>
              <a:rPr lang="en-US" dirty="0"/>
              <a:t>21-07-14 15:30:00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477328"/>
          </a:xfrm>
          <a:prstGeom prst="rect">
            <a:avLst/>
          </a:prstGeom>
          <a:noFill/>
        </p:spPr>
        <p:txBody>
          <a:bodyPr wrap="square">
            <a:spAutoFit/>
          </a:bodyPr>
          <a:lstStyle/>
          <a:p>
            <a:r>
              <a:rPr lang="en-US" dirty="0"/>
              <a:t>COMPANY: GMRINFRA</a:t>
            </a:r>
          </a:p>
          <a:p>
            <a:r>
              <a:rPr lang="en-US" dirty="0"/>
              <a:t>Predicted Open: [22.22102903]</a:t>
            </a:r>
          </a:p>
          <a:p>
            <a:r>
              <a:rPr lang="en-US" dirty="0"/>
              <a:t>Predicted High: [22.25326726]</a:t>
            </a:r>
          </a:p>
          <a:p>
            <a:r>
              <a:rPr lang="en-US" dirty="0"/>
              <a:t>Predicted Low: [22.19410753]</a:t>
            </a:r>
          </a:p>
          <a:p>
            <a:r>
              <a:rPr lang="en-US" dirty="0"/>
              <a:t>Predicted Close: [22.22102357]</a:t>
            </a:r>
            <a:endParaRPr lang="en-IN" dirty="0"/>
          </a:p>
        </p:txBody>
      </p:sp>
    </p:spTree>
    <p:extLst>
      <p:ext uri="{BB962C8B-B14F-4D97-AF65-F5344CB8AC3E}">
        <p14:creationId xmlns:p14="http://schemas.microsoft.com/office/powerpoint/2010/main" val="3806890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2" name="Picture 4">
            <a:extLst>
              <a:ext uri="{FF2B5EF4-FFF2-40B4-BE49-F238E27FC236}">
                <a16:creationId xmlns:a16="http://schemas.microsoft.com/office/drawing/2014/main" id="{8F0A4D5D-91F2-5DEA-750B-44C510F7F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77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0" name="Picture 2">
            <a:extLst>
              <a:ext uri="{FF2B5EF4-FFF2-40B4-BE49-F238E27FC236}">
                <a16:creationId xmlns:a16="http://schemas.microsoft.com/office/drawing/2014/main" id="{FAF1A4E9-B459-D60B-6D47-05A4D9AD2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310"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99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3314" name="Picture 2">
            <a:extLst>
              <a:ext uri="{FF2B5EF4-FFF2-40B4-BE49-F238E27FC236}">
                <a16:creationId xmlns:a16="http://schemas.microsoft.com/office/drawing/2014/main" id="{E292F84C-21E4-3B15-930F-5638DCF4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90" y="2372585"/>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4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4338" name="Picture 2">
            <a:extLst>
              <a:ext uri="{FF2B5EF4-FFF2-40B4-BE49-F238E27FC236}">
                <a16:creationId xmlns:a16="http://schemas.microsoft.com/office/drawing/2014/main" id="{CB4493EF-86D0-9D02-8CA9-B8D5CF880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2021-01-02 and time 15:30:00 is SRF with profit of 0.02635884097253438</a:t>
            </a:r>
            <a:endParaRPr lang="en-IN" sz="2400" b="1" dirty="0"/>
          </a:p>
        </p:txBody>
      </p:sp>
    </p:spTree>
    <p:extLst>
      <p:ext uri="{BB962C8B-B14F-4D97-AF65-F5344CB8AC3E}">
        <p14:creationId xmlns:p14="http://schemas.microsoft.com/office/powerpoint/2010/main" val="1215450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2023-07-20 is NESTLEIND with profit of 2.097678437919967</a:t>
            </a:r>
          </a:p>
        </p:txBody>
      </p:sp>
    </p:spTree>
    <p:extLst>
      <p:ext uri="{BB962C8B-B14F-4D97-AF65-F5344CB8AC3E}">
        <p14:creationId xmlns:p14="http://schemas.microsoft.com/office/powerpoint/2010/main" val="2076082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38</a:t>
            </a:fld>
            <a:endParaRPr lang="en-US" dirty="0"/>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604794" y="0"/>
            <a:ext cx="9548482" cy="5940088"/>
          </a:xfrm>
          <a:prstGeom prst="rect">
            <a:avLst/>
          </a:prstGeom>
          <a:noFill/>
        </p:spPr>
        <p:txBody>
          <a:bodyPr wrap="square">
            <a:spAutoFit/>
          </a:bodyPr>
          <a:lstStyle/>
          <a:p>
            <a:r>
              <a:rPr lang="en-US" sz="4000" b="1" dirty="0"/>
              <a:t>Key Findings</a:t>
            </a:r>
          </a:p>
          <a:p>
            <a:endParaRPr lang="en-US" sz="4000" b="1" dirty="0"/>
          </a:p>
          <a:p>
            <a:r>
              <a:rPr lang="en-US" sz="2000" dirty="0"/>
              <a:t>•The dataset contains information about stock market of different Indian companies like timestamp, date, time, open, high, low.</a:t>
            </a:r>
          </a:p>
          <a:p>
            <a:r>
              <a:rPr lang="en-US" sz="2000" dirty="0"/>
              <a:t>•Missing values were handled for numerical features like open, high, low, close columns by replacing it with previous non null values. For Volume it is replaced by 0 and %change is recalculated.</a:t>
            </a:r>
          </a:p>
          <a:p>
            <a:r>
              <a:rPr lang="en-US" sz="2000" dirty="0"/>
              <a:t>•Timestamp is transformed in integer and Quarter is mapped to integer</a:t>
            </a:r>
          </a:p>
          <a:p>
            <a:r>
              <a:rPr lang="en-US" sz="2000" dirty="0"/>
              <a:t>•Visualizations were created to show open, high, low, close, moving average</a:t>
            </a:r>
          </a:p>
          <a:p>
            <a:r>
              <a:rPr lang="en-US" sz="2000" dirty="0"/>
              <a:t>•A correlation heatmap was used to show the relationships between numerical features. It helped identify any significant correlations between attributes.</a:t>
            </a:r>
          </a:p>
          <a:p>
            <a:r>
              <a:rPr lang="en-US" sz="2000" dirty="0"/>
              <a:t>•A linear regression model was trained to predict open, close, high, close value. The model's accuracy on the validation set was calculated to evaluate its performance.</a:t>
            </a:r>
          </a:p>
          <a:p>
            <a:r>
              <a:rPr lang="en-US" sz="2000" dirty="0"/>
              <a:t>•The Graph of open, high, low, close are almost identical this means they are highly correlated </a:t>
            </a:r>
          </a:p>
          <a:p>
            <a:r>
              <a:rPr lang="en-US" sz="2000" dirty="0"/>
              <a:t>•The Moving Average Shows slope on Company stock market whether rising and or falling</a:t>
            </a:r>
          </a:p>
        </p:txBody>
      </p:sp>
    </p:spTree>
    <p:extLst>
      <p:ext uri="{BB962C8B-B14F-4D97-AF65-F5344CB8AC3E}">
        <p14:creationId xmlns:p14="http://schemas.microsoft.com/office/powerpoint/2010/main" val="418650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Introduction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695281961"/>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2258" y="266678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20901" y="2666784"/>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8954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1</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Understand dataset structure, attributes, and data quality</a:t>
            </a:r>
          </a:p>
          <a:p>
            <a:pPr marL="342900" indent="-342900">
              <a:buFont typeface="Arial" panose="020B0604020202020204" pitchFamily="34" charset="0"/>
              <a:buChar char="•"/>
            </a:pPr>
            <a:r>
              <a:rPr lang="en-US" sz="2800" dirty="0"/>
              <a:t>Gain insights into the dataset's composition, key variables, and identify any missing or erroneous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2</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Study the distribution of stocks value of the company, identify trends over time, and explore relationships with other variables</a:t>
            </a:r>
          </a:p>
          <a:p>
            <a:pPr marL="342900" indent="-342900">
              <a:buFont typeface="Arial" panose="020B0604020202020204" pitchFamily="34" charset="0"/>
              <a:buChar char="•"/>
            </a:pPr>
            <a:r>
              <a:rPr lang="en-US" sz="2800" dirty="0"/>
              <a:t>Analyze the company’s performance metrics in stock markets.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3</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Predicting Stock market prices ( open, high, low, close )</a:t>
            </a:r>
          </a:p>
          <a:p>
            <a:pPr marL="342900" indent="-342900">
              <a:buFont typeface="Arial" panose="020B0604020202020204" pitchFamily="34" charset="0"/>
              <a:buChar char="•"/>
            </a:pPr>
            <a:r>
              <a:rPr lang="en-US" sz="2800" dirty="0"/>
              <a:t>Predicting the best company to invest stocks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5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Objectives overview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01717700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1278</Words>
  <Application>Microsoft Office PowerPoint</Application>
  <PresentationFormat>Widescreen</PresentationFormat>
  <Paragraphs>205</Paragraphs>
  <Slides>39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Tenorite</vt:lpstr>
      <vt:lpstr>Office Theme</vt:lpstr>
      <vt:lpstr>Indian Stock Market</vt:lpstr>
      <vt:lpstr>Our Team Details</vt:lpstr>
      <vt:lpstr>Analysis of the Indian Stock Market</vt:lpstr>
      <vt:lpstr>Introduction</vt:lpstr>
      <vt:lpstr>Objectives</vt:lpstr>
      <vt:lpstr>Objective 1</vt:lpstr>
      <vt:lpstr>Objective 2</vt:lpstr>
      <vt:lpstr>Objective 3</vt:lpstr>
      <vt:lpstr>Objectives overview</vt:lpstr>
      <vt:lpstr>Dataset overview</vt:lpstr>
      <vt:lpstr>Dataset overview</vt:lpstr>
      <vt:lpstr>Data Preprocessing</vt:lpstr>
      <vt:lpstr>NULL Values</vt:lpstr>
      <vt:lpstr>NULL Values for  open, close, high, low</vt:lpstr>
      <vt:lpstr>NULL Values for volume, %change </vt:lpstr>
      <vt:lpstr>Outliers in our Data</vt:lpstr>
      <vt:lpstr>Data Transformation </vt:lpstr>
      <vt:lpstr>Stock Market Visualization</vt:lpstr>
      <vt:lpstr>So How does Price change happens according to Date and Time</vt:lpstr>
      <vt:lpstr>So How does Price change happens according to Date and Time</vt:lpstr>
      <vt:lpstr>How about changes of price per day?</vt:lpstr>
      <vt:lpstr>How about changes of price per day?</vt:lpstr>
      <vt:lpstr>Stock Market Predictions</vt:lpstr>
      <vt:lpstr>Finding best model to predict</vt:lpstr>
      <vt:lpstr>Correlation Between Columns</vt:lpstr>
      <vt:lpstr>Correlation Between Columns</vt:lpstr>
      <vt:lpstr>Correlation Between Columns Heatmap</vt:lpstr>
      <vt:lpstr>Correlation Between Columns Heatmap</vt:lpstr>
      <vt:lpstr>Correlation Between Columns</vt:lpstr>
      <vt:lpstr>Predictions Mean Square Error</vt:lpstr>
      <vt:lpstr>Predictions for date  21-07-14 15:30:00 </vt:lpstr>
      <vt:lpstr>Predictions VS Actual Data</vt:lpstr>
      <vt:lpstr>Predictions VS Actual Data</vt:lpstr>
      <vt:lpstr>Predictions VS Actual Data</vt:lpstr>
      <vt:lpstr>Predictions VS Actual Data</vt:lpstr>
      <vt:lpstr>Best Company to put stock for a date and time</vt:lpstr>
      <vt:lpstr>Best Company to put stock for a date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2023-07-26T11:46:11Z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