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</p:sldIdLst>
  <p:sldSz cx="12192000" cy="7772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871760" y="-18720"/>
            <a:ext cx="1252440" cy="4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-2860920" y="1598760"/>
            <a:ext cx="14865840" cy="10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D4FA92-9437-44CD-AE99-5191218E93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871760" y="-18720"/>
            <a:ext cx="1252440" cy="4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-2860920" y="1598760"/>
            <a:ext cx="14865840" cy="10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706636-39FE-4EE8-BAB2-2FD8405C91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871760" y="-18720"/>
            <a:ext cx="1252440" cy="4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-2860920" y="1598760"/>
            <a:ext cx="14865840" cy="10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28ED07-88CC-4198-9D5B-60D5A068C6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871760" y="-18720"/>
            <a:ext cx="1252440" cy="4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-2860920" y="1598760"/>
            <a:ext cx="14865840" cy="10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63731E-ACE2-417A-AB61-E3C0FCB5C6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871760" y="-18720"/>
            <a:ext cx="1252440" cy="4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-2860920" y="1598760"/>
            <a:ext cx="14865840" cy="10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E647FBD-9B83-42B5-8212-BB75E81311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4440"/>
            <a:ext cx="7772040" cy="12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2E9C171-2F45-4891-A394-642E0642C817}" type="slidenum"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871760" y="16560"/>
            <a:ext cx="12524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-2860920" y="1598760"/>
            <a:ext cx="14865840" cy="10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5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222825-CA3E-440A-94A2-AF8DEBDE020B}" type="slidenum"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871760" y="16560"/>
            <a:ext cx="12524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182960"/>
            <a:ext cx="39772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09160" y="1182960"/>
            <a:ext cx="39772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8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sldNum" idx="9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9E9C96-3A33-44C4-80E3-11BE3812A560}" type="slidenum"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871760" y="16560"/>
            <a:ext cx="12524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1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2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9F2A15-3CCF-4ED2-AD5A-AE02D9598709}" type="slidenum"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ftr" idx="13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4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5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15D53A-3B4E-4865-BB60-5FA95F6576EF}" type="slidenum"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2"/>
          <p:cNvSpPr/>
          <p:nvPr/>
        </p:nvSpPr>
        <p:spPr>
          <a:xfrm>
            <a:off x="198360" y="230400"/>
            <a:ext cx="11989800" cy="7389000"/>
          </a:xfrm>
          <a:custGeom>
            <a:avLst/>
            <a:gdLst>
              <a:gd name="textAreaLeft" fmla="*/ 0 w 11989800"/>
              <a:gd name="textAreaRight" fmla="*/ 11990160 w 11989800"/>
              <a:gd name="textAreaTop" fmla="*/ 0 h 7389000"/>
              <a:gd name="textAreaBottom" fmla="*/ 7389360 h 7389000"/>
            </a:gdLst>
            <a:ahLst/>
            <a:rect l="textAreaLeft" t="textAreaTop" r="textAreaRight" b="textAreaBottom"/>
            <a:pathLst>
              <a:path w="9144000" h="4629150">
                <a:moveTo>
                  <a:pt x="0" y="4629149"/>
                </a:moveTo>
                <a:lnTo>
                  <a:pt x="9144000" y="4629149"/>
                </a:lnTo>
                <a:lnTo>
                  <a:pt x="9144000" y="0"/>
                </a:lnTo>
                <a:lnTo>
                  <a:pt x="0" y="0"/>
                </a:lnTo>
                <a:lnTo>
                  <a:pt x="0" y="462914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object 3"/>
          <p:cNvSpPr/>
          <p:nvPr/>
        </p:nvSpPr>
        <p:spPr>
          <a:xfrm>
            <a:off x="3099600" y="3551400"/>
            <a:ext cx="4651560" cy="3978360"/>
          </a:xfrm>
          <a:custGeom>
            <a:avLst/>
            <a:gdLst>
              <a:gd name="textAreaLeft" fmla="*/ 0 w 4651560"/>
              <a:gd name="textAreaRight" fmla="*/ 4651920 w 4651560"/>
              <a:gd name="textAreaTop" fmla="*/ 0 h 3978360"/>
              <a:gd name="textAreaBottom" fmla="*/ 3978720 h 3978360"/>
            </a:gdLst>
            <a:ahLst/>
            <a:rect l="textAreaLeft" t="textAreaTop" r="textAreaRight" b="textAreaBottom"/>
            <a:pathLst>
              <a:path w="4152900" h="2581275">
                <a:moveTo>
                  <a:pt x="4152900" y="0"/>
                </a:moveTo>
                <a:lnTo>
                  <a:pt x="0" y="0"/>
                </a:lnTo>
                <a:lnTo>
                  <a:pt x="0" y="2581275"/>
                </a:lnTo>
                <a:lnTo>
                  <a:pt x="4152900" y="2581275"/>
                </a:lnTo>
                <a:lnTo>
                  <a:pt x="415290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object 4"/>
          <p:cNvSpPr/>
          <p:nvPr/>
        </p:nvSpPr>
        <p:spPr>
          <a:xfrm>
            <a:off x="7822800" y="730800"/>
            <a:ext cx="4188600" cy="3232800"/>
          </a:xfrm>
          <a:custGeom>
            <a:avLst/>
            <a:gdLst>
              <a:gd name="textAreaLeft" fmla="*/ 0 w 4188600"/>
              <a:gd name="textAreaRight" fmla="*/ 4188960 w 4188600"/>
              <a:gd name="textAreaTop" fmla="*/ 0 h 3232800"/>
              <a:gd name="textAreaBottom" fmla="*/ 3233160 h 3232800"/>
            </a:gdLst>
            <a:ahLst/>
            <a:rect l="textAreaLeft" t="textAreaTop" r="textAreaRight" b="textAreaBottom"/>
            <a:pathLst>
              <a:path w="3771900" h="1885950">
                <a:moveTo>
                  <a:pt x="3771900" y="0"/>
                </a:moveTo>
                <a:lnTo>
                  <a:pt x="0" y="0"/>
                </a:lnTo>
                <a:lnTo>
                  <a:pt x="0" y="1885950"/>
                </a:lnTo>
                <a:lnTo>
                  <a:pt x="3771900" y="1885950"/>
                </a:lnTo>
                <a:lnTo>
                  <a:pt x="377190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object 5"/>
          <p:cNvSpPr/>
          <p:nvPr/>
        </p:nvSpPr>
        <p:spPr>
          <a:xfrm>
            <a:off x="9027360" y="88200"/>
            <a:ext cx="42840" cy="8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40"/>
              </a:lnSpc>
            </a:pPr>
            <a:r>
              <a:rPr b="0" lang="en-US" sz="300" spc="-26" strike="noStrike">
                <a:solidFill>
                  <a:srgbClr val="ffffff"/>
                </a:solidFill>
                <a:latin typeface="Trebuchet MS"/>
              </a:rPr>
              <a:t>TM</a:t>
            </a:r>
            <a:endParaRPr b="0" lang="en-IN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object 6"/>
          <p:cNvSpPr/>
          <p:nvPr/>
        </p:nvSpPr>
        <p:spPr>
          <a:xfrm>
            <a:off x="235800" y="757440"/>
            <a:ext cx="2468520" cy="1008720"/>
          </a:xfrm>
          <a:custGeom>
            <a:avLst/>
            <a:gdLst>
              <a:gd name="textAreaLeft" fmla="*/ 0 w 2468520"/>
              <a:gd name="textAreaRight" fmla="*/ 2468880 w 2468520"/>
              <a:gd name="textAreaTop" fmla="*/ 0 h 1008720"/>
              <a:gd name="textAreaBottom" fmla="*/ 1009080 h 1008720"/>
            </a:gdLst>
            <a:ahLst/>
            <a:rect l="textAreaLeft" t="textAreaTop" r="textAreaRight" b="textAreaBottom"/>
            <a:pathLst>
              <a:path w="2609850" h="1009650">
                <a:moveTo>
                  <a:pt x="2609850" y="0"/>
                </a:moveTo>
                <a:lnTo>
                  <a:pt x="0" y="0"/>
                </a:lnTo>
                <a:lnTo>
                  <a:pt x="0" y="1009650"/>
                </a:lnTo>
                <a:lnTo>
                  <a:pt x="2609850" y="1009650"/>
                </a:lnTo>
                <a:lnTo>
                  <a:pt x="26098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object 7"/>
          <p:cNvSpPr/>
          <p:nvPr/>
        </p:nvSpPr>
        <p:spPr>
          <a:xfrm>
            <a:off x="235800" y="1856160"/>
            <a:ext cx="2512440" cy="1686600"/>
          </a:xfrm>
          <a:custGeom>
            <a:avLst/>
            <a:gdLst>
              <a:gd name="textAreaLeft" fmla="*/ 0 w 2512440"/>
              <a:gd name="textAreaRight" fmla="*/ 2512800 w 2512440"/>
              <a:gd name="textAreaTop" fmla="*/ 0 h 1686600"/>
              <a:gd name="textAreaBottom" fmla="*/ 1686960 h 1686600"/>
            </a:gdLst>
            <a:ahLst/>
            <a:rect l="textAreaLeft" t="textAreaTop" r="textAreaRight" b="textAreaBottom"/>
            <a:pathLst>
              <a:path w="2628900" h="1933575">
                <a:moveTo>
                  <a:pt x="2628900" y="0"/>
                </a:moveTo>
                <a:lnTo>
                  <a:pt x="0" y="0"/>
                </a:lnTo>
                <a:lnTo>
                  <a:pt x="0" y="1933575"/>
                </a:lnTo>
                <a:lnTo>
                  <a:pt x="2628900" y="1933575"/>
                </a:lnTo>
                <a:lnTo>
                  <a:pt x="262890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chemeClr val="dk1"/>
                </a:solidFill>
                <a:latin typeface="Times New Roman"/>
              </a:rPr>
              <a:t> </a:t>
            </a:r>
            <a:r>
              <a:rPr b="0" lang="en-GB" sz="1000" spc="-1" strike="noStrike">
                <a:solidFill>
                  <a:schemeClr val="dk1"/>
                </a:solidFill>
                <a:latin typeface="Times New Roman"/>
              </a:rPr>
              <a:t>Develop an image classification system capable of accurately identifying different species of medicinal plants from images.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chemeClr val="dk1"/>
                </a:solidFill>
                <a:latin typeface="Times New Roman"/>
                <a:ea typeface="Calibri"/>
              </a:rPr>
              <a:t> </a:t>
            </a:r>
            <a:r>
              <a:rPr b="0" lang="en-GB" sz="1000" spc="-1" strike="noStrike">
                <a:solidFill>
                  <a:schemeClr val="dk1"/>
                </a:solidFill>
                <a:latin typeface="Times New Roman"/>
                <a:ea typeface="Calibri"/>
              </a:rPr>
              <a:t>Implementing the VGG19 and InceptionV3 convolutional neural network architectures for feature extraction and classification of medicinal plant images, comparing their performance against alternative models.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" name="object 8"/>
          <p:cNvGrpSpPr/>
          <p:nvPr/>
        </p:nvGrpSpPr>
        <p:grpSpPr>
          <a:xfrm>
            <a:off x="0" y="0"/>
            <a:ext cx="12191760" cy="617760"/>
            <a:chOff x="0" y="0"/>
            <a:chExt cx="12191760" cy="617760"/>
          </a:xfrm>
        </p:grpSpPr>
        <p:sp>
          <p:nvSpPr>
            <p:cNvPr id="39" name="object 10"/>
            <p:cNvSpPr/>
            <p:nvPr/>
          </p:nvSpPr>
          <p:spPr>
            <a:xfrm>
              <a:off x="0" y="0"/>
              <a:ext cx="12191760" cy="6066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06600"/>
                <a:gd name="textAreaBottom" fmla="*/ 606960 h 606600"/>
              </a:gdLst>
              <a:ahLst/>
              <a:rect l="textAreaLeft" t="textAreaTop" r="textAreaRight" b="textAreaBottom"/>
              <a:pathLst>
                <a:path w="9144000" h="514350">
                  <a:moveTo>
                    <a:pt x="9143999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9143999" y="514350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0" name="object 11"/>
            <p:cNvSpPr/>
            <p:nvPr/>
          </p:nvSpPr>
          <p:spPr>
            <a:xfrm>
              <a:off x="0" y="595800"/>
              <a:ext cx="9143640" cy="219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21960"/>
                <a:gd name="textAreaBottom" fmla="*/ 22320 h 21960"/>
              </a:gdLst>
              <a:ahLst/>
              <a:rect l="textAreaLeft" t="textAreaTop" r="textAreaRight" b="textAreaBottom"/>
              <a:pathLst>
                <a:path w="9144000" h="19050">
                  <a:moveTo>
                    <a:pt x="0" y="19050"/>
                  </a:moveTo>
                  <a:lnTo>
                    <a:pt x="9143999" y="19050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41" name="object 12" descr=""/>
            <p:cNvPicPr/>
            <p:nvPr/>
          </p:nvPicPr>
          <p:blipFill>
            <a:blip r:embed="rId1"/>
            <a:stretch/>
          </p:blipFill>
          <p:spPr>
            <a:xfrm>
              <a:off x="28440" y="11160"/>
              <a:ext cx="495000" cy="573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2" name="object 13"/>
          <p:cNvSpPr/>
          <p:nvPr/>
        </p:nvSpPr>
        <p:spPr>
          <a:xfrm>
            <a:off x="267480" y="3639240"/>
            <a:ext cx="2771280" cy="3904200"/>
          </a:xfrm>
          <a:custGeom>
            <a:avLst/>
            <a:gdLst>
              <a:gd name="textAreaLeft" fmla="*/ 0 w 2771280"/>
              <a:gd name="textAreaRight" fmla="*/ 2771640 w 2771280"/>
              <a:gd name="textAreaTop" fmla="*/ 0 h 3904200"/>
              <a:gd name="textAreaBottom" fmla="*/ 3904560 h 3904200"/>
            </a:gdLst>
            <a:ahLst/>
            <a:rect l="textAreaLeft" t="textAreaTop" r="textAreaRight" b="textAreaBottom"/>
            <a:pathLst>
              <a:path w="2609850" h="1504950">
                <a:moveTo>
                  <a:pt x="2609850" y="0"/>
                </a:moveTo>
                <a:lnTo>
                  <a:pt x="0" y="0"/>
                </a:lnTo>
                <a:lnTo>
                  <a:pt x="0" y="1504950"/>
                </a:lnTo>
                <a:lnTo>
                  <a:pt x="2609850" y="1504950"/>
                </a:lnTo>
                <a:lnTo>
                  <a:pt x="26098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object 14"/>
          <p:cNvSpPr/>
          <p:nvPr/>
        </p:nvSpPr>
        <p:spPr>
          <a:xfrm>
            <a:off x="465840" y="3635640"/>
            <a:ext cx="6962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25"/>
              </a:spcBef>
            </a:pPr>
            <a:r>
              <a:rPr b="1" lang="en-US" sz="950" spc="-12" strike="noStrike">
                <a:solidFill>
                  <a:srgbClr val="2e5395"/>
                </a:solidFill>
                <a:latin typeface="Times New Roman"/>
              </a:rPr>
              <a:t>Methodology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object 15"/>
          <p:cNvSpPr/>
          <p:nvPr/>
        </p:nvSpPr>
        <p:spPr>
          <a:xfrm>
            <a:off x="7822800" y="4118040"/>
            <a:ext cx="4174560" cy="3424680"/>
          </a:xfrm>
          <a:custGeom>
            <a:avLst/>
            <a:gdLst>
              <a:gd name="textAreaLeft" fmla="*/ 0 w 4174560"/>
              <a:gd name="textAreaRight" fmla="*/ 4174920 w 4174560"/>
              <a:gd name="textAreaTop" fmla="*/ 0 h 3424680"/>
              <a:gd name="textAreaBottom" fmla="*/ 3425040 h 3424680"/>
            </a:gdLst>
            <a:ahLst/>
            <a:rect l="textAreaLeft" t="textAreaTop" r="textAreaRight" b="textAreaBottom"/>
            <a:pathLst>
              <a:path w="2209800" h="2590800">
                <a:moveTo>
                  <a:pt x="2209800" y="0"/>
                </a:moveTo>
                <a:lnTo>
                  <a:pt x="0" y="0"/>
                </a:lnTo>
                <a:lnTo>
                  <a:pt x="0" y="2590800"/>
                </a:lnTo>
                <a:lnTo>
                  <a:pt x="2209800" y="2590800"/>
                </a:lnTo>
                <a:lnTo>
                  <a:pt x="220980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object 16"/>
          <p:cNvSpPr/>
          <p:nvPr/>
        </p:nvSpPr>
        <p:spPr>
          <a:xfrm>
            <a:off x="4741200" y="3705480"/>
            <a:ext cx="106452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25"/>
              </a:spcBef>
            </a:pPr>
            <a:r>
              <a:rPr b="1" lang="en-US" sz="950" spc="-21" strike="noStrike">
                <a:solidFill>
                  <a:srgbClr val="2e5395"/>
                </a:solidFill>
                <a:latin typeface="Times New Roman"/>
              </a:rPr>
              <a:t>R</a:t>
            </a:r>
            <a:r>
              <a:rPr b="1" lang="en-US" sz="950" spc="18" strike="noStrike">
                <a:solidFill>
                  <a:srgbClr val="2e5395"/>
                </a:solidFill>
                <a:latin typeface="Times New Roman"/>
              </a:rPr>
              <a:t>e</a:t>
            </a:r>
            <a:r>
              <a:rPr b="1" lang="en-US" sz="950" spc="72" strike="noStrike">
                <a:solidFill>
                  <a:srgbClr val="2e5395"/>
                </a:solidFill>
                <a:latin typeface="Times New Roman"/>
              </a:rPr>
              <a:t>s</a:t>
            </a:r>
            <a:r>
              <a:rPr b="1" lang="en-US" sz="950" spc="-7" strike="noStrike">
                <a:solidFill>
                  <a:srgbClr val="2e5395"/>
                </a:solidFill>
                <a:latin typeface="Times New Roman"/>
              </a:rPr>
              <a:t>u</a:t>
            </a:r>
            <a:r>
              <a:rPr b="1" lang="en-US" sz="950" spc="29" strike="noStrike">
                <a:solidFill>
                  <a:srgbClr val="2e5395"/>
                </a:solidFill>
                <a:latin typeface="Times New Roman"/>
              </a:rPr>
              <a:t>l</a:t>
            </a:r>
            <a:r>
              <a:rPr b="1" lang="en-US" sz="950" spc="-26" strike="noStrike">
                <a:solidFill>
                  <a:srgbClr val="2e5395"/>
                </a:solidFill>
                <a:latin typeface="Times New Roman"/>
              </a:rPr>
              <a:t>t</a:t>
            </a:r>
            <a:r>
              <a:rPr b="1" lang="en-US" sz="950" spc="72" strike="noStrike">
                <a:solidFill>
                  <a:srgbClr val="2e5395"/>
                </a:solidFill>
                <a:latin typeface="Times New Roman"/>
              </a:rPr>
              <a:t>s</a:t>
            </a:r>
            <a:r>
              <a:rPr b="1" lang="en-US" sz="950" spc="4" strike="noStrike">
                <a:solidFill>
                  <a:srgbClr val="2e5395"/>
                </a:solidFill>
                <a:latin typeface="Times New Roman"/>
              </a:rPr>
              <a:t>/</a:t>
            </a:r>
            <a:r>
              <a:rPr b="1" lang="en-US" sz="950" spc="-66" strike="noStrike">
                <a:solidFill>
                  <a:srgbClr val="2e5395"/>
                </a:solidFill>
                <a:latin typeface="Times New Roman"/>
              </a:rPr>
              <a:t> </a:t>
            </a:r>
            <a:r>
              <a:rPr b="1" lang="en-US" sz="950" spc="-21" strike="noStrike">
                <a:solidFill>
                  <a:srgbClr val="2e5395"/>
                </a:solidFill>
                <a:latin typeface="Times New Roman"/>
              </a:rPr>
              <a:t>D</a:t>
            </a:r>
            <a:r>
              <a:rPr b="1" lang="en-US" sz="950" spc="29" strike="noStrike">
                <a:solidFill>
                  <a:srgbClr val="2e5395"/>
                </a:solidFill>
                <a:latin typeface="Times New Roman"/>
              </a:rPr>
              <a:t>i</a:t>
            </a:r>
            <a:r>
              <a:rPr b="1" lang="en-US" sz="950" spc="72" strike="noStrike">
                <a:solidFill>
                  <a:srgbClr val="2e5395"/>
                </a:solidFill>
                <a:latin typeface="Times New Roman"/>
              </a:rPr>
              <a:t>s</a:t>
            </a:r>
            <a:r>
              <a:rPr b="1" lang="en-US" sz="950" spc="18" strike="noStrike">
                <a:solidFill>
                  <a:srgbClr val="2e5395"/>
                </a:solidFill>
                <a:latin typeface="Times New Roman"/>
              </a:rPr>
              <a:t>c</a:t>
            </a:r>
            <a:r>
              <a:rPr b="1" lang="en-US" sz="950" spc="-7" strike="noStrike">
                <a:solidFill>
                  <a:srgbClr val="2e5395"/>
                </a:solidFill>
                <a:latin typeface="Times New Roman"/>
              </a:rPr>
              <a:t>u</a:t>
            </a:r>
            <a:r>
              <a:rPr b="1" lang="en-US" sz="950" spc="72" strike="noStrike">
                <a:solidFill>
                  <a:srgbClr val="2e5395"/>
                </a:solidFill>
                <a:latin typeface="Times New Roman"/>
              </a:rPr>
              <a:t>ss</a:t>
            </a:r>
            <a:r>
              <a:rPr b="1" lang="en-US" sz="950" spc="29" strike="noStrike">
                <a:solidFill>
                  <a:srgbClr val="2e5395"/>
                </a:solidFill>
                <a:latin typeface="Times New Roman"/>
              </a:rPr>
              <a:t>i</a:t>
            </a:r>
            <a:r>
              <a:rPr b="1" lang="en-US" sz="950" spc="-32" strike="noStrike">
                <a:solidFill>
                  <a:srgbClr val="2e5395"/>
                </a:solidFill>
                <a:latin typeface="Times New Roman"/>
              </a:rPr>
              <a:t>o</a:t>
            </a:r>
            <a:r>
              <a:rPr b="1" lang="en-US" sz="950" spc="12" strike="noStrike">
                <a:solidFill>
                  <a:srgbClr val="2e5395"/>
                </a:solidFill>
                <a:latin typeface="Times New Roman"/>
              </a:rPr>
              <a:t>n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900440" y="198360"/>
            <a:ext cx="1252440" cy="13176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Autofit/>
          </a:bodyPr>
          <a:p>
            <a:pPr marL="12600" indent="0">
              <a:lnSpc>
                <a:spcPts val="1429"/>
              </a:lnSpc>
              <a:spcBef>
                <a:spcPts val="156"/>
              </a:spcBef>
              <a:buNone/>
            </a:pPr>
            <a:r>
              <a:rPr b="0" lang="en-IN" sz="1200" spc="24" strike="noStrike">
                <a:solidFill>
                  <a:schemeClr val="lt1"/>
                </a:solidFill>
                <a:latin typeface="Cambria"/>
              </a:rPr>
              <a:t>ML Project</a:t>
            </a:r>
            <a:br>
              <a:rPr sz="1200"/>
            </a:br>
            <a:r>
              <a:rPr b="0" lang="en-IN" sz="1200" spc="24" strike="noStrike">
                <a:solidFill>
                  <a:schemeClr val="lt1"/>
                </a:solidFill>
                <a:latin typeface="Cambria"/>
              </a:rPr>
              <a:t>2023-24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object 21"/>
          <p:cNvSpPr/>
          <p:nvPr/>
        </p:nvSpPr>
        <p:spPr>
          <a:xfrm>
            <a:off x="276840" y="732600"/>
            <a:ext cx="24436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9120" bIns="0" anchor="t">
            <a:spAutoFit/>
          </a:bodyPr>
          <a:p>
            <a:pPr marL="12600" algn="just" defTabSz="914400">
              <a:lnSpc>
                <a:spcPct val="100000"/>
              </a:lnSpc>
              <a:spcBef>
                <a:spcPts val="544"/>
              </a:spcBef>
            </a:pPr>
            <a:r>
              <a:rPr b="1" lang="en-US" sz="950" spc="-1" strike="noStrike">
                <a:solidFill>
                  <a:srgbClr val="2e5395"/>
                </a:solidFill>
                <a:latin typeface="Times New Roman"/>
              </a:rPr>
              <a:t>Problem</a:t>
            </a:r>
            <a:r>
              <a:rPr b="1" lang="en-US" sz="950" spc="63" strike="noStrike">
                <a:solidFill>
                  <a:srgbClr val="2e5395"/>
                </a:solidFill>
                <a:latin typeface="Times New Roman"/>
              </a:rPr>
              <a:t> </a:t>
            </a:r>
            <a:r>
              <a:rPr b="1" lang="en-US" sz="950" spc="-1" strike="noStrike">
                <a:solidFill>
                  <a:srgbClr val="2e5395"/>
                </a:solidFill>
                <a:latin typeface="Times New Roman"/>
              </a:rPr>
              <a:t>Statement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object 31"/>
          <p:cNvSpPr/>
          <p:nvPr/>
        </p:nvSpPr>
        <p:spPr>
          <a:xfrm>
            <a:off x="7910640" y="4264920"/>
            <a:ext cx="1989000" cy="21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160" bIns="0" anchor="t">
            <a:spAutoFit/>
          </a:bodyPr>
          <a:p>
            <a:pPr marL="12600" algn="just" defTabSz="914400">
              <a:lnSpc>
                <a:spcPct val="100000"/>
              </a:lnSpc>
              <a:spcBef>
                <a:spcPts val="584"/>
              </a:spcBef>
            </a:pPr>
            <a:r>
              <a:rPr b="1" lang="en-US" sz="950" spc="4" strike="noStrike">
                <a:solidFill>
                  <a:srgbClr val="2e5395"/>
                </a:solidFill>
                <a:latin typeface="Times New Roman"/>
              </a:rPr>
              <a:t>Conclusions</a:t>
            </a:r>
            <a:r>
              <a:rPr b="1" lang="en-US" sz="950" spc="97" strike="noStrike">
                <a:solidFill>
                  <a:srgbClr val="2e5395"/>
                </a:solidFill>
                <a:latin typeface="Times New Roman"/>
              </a:rPr>
              <a:t> </a:t>
            </a:r>
            <a:r>
              <a:rPr b="1" lang="en-US" sz="950" spc="4" strike="noStrike">
                <a:solidFill>
                  <a:srgbClr val="2e5395"/>
                </a:solidFill>
                <a:latin typeface="Times New Roman"/>
              </a:rPr>
              <a:t>/</a:t>
            </a:r>
            <a:r>
              <a:rPr b="1" lang="en-US" sz="950" spc="-7" strike="noStrike">
                <a:solidFill>
                  <a:srgbClr val="2e5395"/>
                </a:solidFill>
                <a:latin typeface="Times New Roman"/>
              </a:rPr>
              <a:t> </a:t>
            </a:r>
            <a:r>
              <a:rPr b="1" lang="en-US" sz="950" spc="9" strike="noStrike">
                <a:solidFill>
                  <a:srgbClr val="2e5395"/>
                </a:solidFill>
                <a:latin typeface="Times New Roman"/>
              </a:rPr>
              <a:t>Reference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object 32"/>
          <p:cNvSpPr/>
          <p:nvPr/>
        </p:nvSpPr>
        <p:spPr>
          <a:xfrm>
            <a:off x="2711160" y="76680"/>
            <a:ext cx="6074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ctr" defTabSz="914400">
              <a:lnSpc>
                <a:spcPts val="1355"/>
              </a:lnSpc>
              <a:spcBef>
                <a:spcPts val="99"/>
              </a:spcBef>
            </a:pPr>
            <a:r>
              <a:rPr b="0" lang="en-IN" sz="1200" spc="12" strike="noStrike">
                <a:solidFill>
                  <a:schemeClr val="lt1"/>
                </a:solidFill>
                <a:latin typeface="Calibri"/>
                <a:ea typeface="Calibri"/>
              </a:rPr>
              <a:t>Indonesia Medicinal Plant Recognition using Deep Learning: A Computational Study 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995"/>
              </a:lnSpc>
            </a:pPr>
            <a:r>
              <a:rPr b="0" lang="en-IN" sz="900" spc="9" strike="noStrike">
                <a:solidFill>
                  <a:schemeClr val="lt1"/>
                </a:solidFill>
                <a:latin typeface="Cambria"/>
                <a:ea typeface="Calibri"/>
              </a:rPr>
              <a:t>                              </a:t>
            </a:r>
            <a:r>
              <a:rPr b="0" lang="en-US" sz="1000" spc="9" strike="noStrike">
                <a:solidFill>
                  <a:schemeClr val="lt1"/>
                </a:solidFill>
                <a:latin typeface="Cambria"/>
                <a:ea typeface="Calibri"/>
              </a:rPr>
              <a:t>Team</a:t>
            </a:r>
            <a:r>
              <a:rPr b="0" lang="en-IN" sz="1000" spc="9" strike="noStrike">
                <a:solidFill>
                  <a:schemeClr val="lt1"/>
                </a:solidFill>
                <a:latin typeface="Cambria"/>
                <a:ea typeface="Calibri"/>
              </a:rPr>
              <a:t> member names: Prachi S   Somil Yadav  Anushl Boratti  Varsha S  H   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51"/>
              </a:spcBef>
            </a:pPr>
            <a:r>
              <a:rPr b="0" lang="en-IN" sz="900" spc="117" strike="noStrike">
                <a:solidFill>
                  <a:schemeClr val="lt1"/>
                </a:solidFill>
                <a:latin typeface="Cambria"/>
                <a:ea typeface="Calibri"/>
              </a:rPr>
              <a:t>                          </a:t>
            </a:r>
            <a:r>
              <a:rPr b="0" lang="en-US" sz="900" spc="117" strike="noStrike">
                <a:solidFill>
                  <a:schemeClr val="lt1"/>
                </a:solidFill>
                <a:latin typeface="Cambria"/>
                <a:ea typeface="Calibri"/>
              </a:rPr>
              <a:t>G</a:t>
            </a:r>
            <a:r>
              <a:rPr b="0" lang="en-US" sz="900" spc="24" strike="noStrike">
                <a:solidFill>
                  <a:schemeClr val="lt1"/>
                </a:solidFill>
                <a:latin typeface="Cambria"/>
                <a:ea typeface="Calibri"/>
              </a:rPr>
              <a:t>u</a:t>
            </a:r>
            <a:r>
              <a:rPr b="0" lang="en-US" sz="900" spc="43" strike="noStrike">
                <a:solidFill>
                  <a:schemeClr val="lt1"/>
                </a:solidFill>
                <a:latin typeface="Cambria"/>
                <a:ea typeface="Calibri"/>
              </a:rPr>
              <a:t>i</a:t>
            </a:r>
            <a:r>
              <a:rPr b="0" lang="en-US" sz="900" spc="18" strike="noStrike">
                <a:solidFill>
                  <a:schemeClr val="lt1"/>
                </a:solidFill>
                <a:latin typeface="Cambria"/>
                <a:ea typeface="Calibri"/>
              </a:rPr>
              <a:t>d</a:t>
            </a:r>
            <a:r>
              <a:rPr b="0" lang="en-US" sz="900" spc="4" strike="noStrike">
                <a:solidFill>
                  <a:schemeClr val="lt1"/>
                </a:solidFill>
                <a:latin typeface="Cambria"/>
                <a:ea typeface="Calibri"/>
              </a:rPr>
              <a:t>e</a:t>
            </a:r>
            <a:r>
              <a:rPr b="0" lang="en-US" sz="900" spc="49" strike="noStrike">
                <a:solidFill>
                  <a:schemeClr val="lt1"/>
                </a:solidFill>
                <a:latin typeface="Cambria"/>
                <a:ea typeface="Calibri"/>
              </a:rPr>
              <a:t>d</a:t>
            </a:r>
            <a:r>
              <a:rPr b="0" lang="en-US" sz="900" spc="-1" strike="noStrike">
                <a:solidFill>
                  <a:schemeClr val="lt1"/>
                </a:solidFill>
                <a:latin typeface="Cambria"/>
                <a:ea typeface="Calibri"/>
              </a:rPr>
              <a:t> </a:t>
            </a:r>
            <a:r>
              <a:rPr b="0" lang="en-US" sz="900" spc="24" strike="noStrike">
                <a:solidFill>
                  <a:schemeClr val="lt1"/>
                </a:solidFill>
                <a:latin typeface="Cambria"/>
                <a:ea typeface="Calibri"/>
              </a:rPr>
              <a:t>b</a:t>
            </a:r>
            <a:r>
              <a:rPr b="0" lang="en-US" sz="900" spc="63" strike="noStrike">
                <a:solidFill>
                  <a:schemeClr val="lt1"/>
                </a:solidFill>
                <a:latin typeface="Cambria"/>
                <a:ea typeface="Calibri"/>
              </a:rPr>
              <a:t>y</a:t>
            </a:r>
            <a:r>
              <a:rPr b="0" lang="en-US" sz="900" spc="-15" strike="noStrike">
                <a:solidFill>
                  <a:schemeClr val="lt1"/>
                </a:solidFill>
                <a:latin typeface="Cambria"/>
                <a:ea typeface="Calibri"/>
              </a:rPr>
              <a:t>:</a:t>
            </a:r>
            <a:r>
              <a:rPr b="0" lang="en-GB" sz="900" spc="-15" strike="noStrike">
                <a:solidFill>
                  <a:schemeClr val="lt1"/>
                </a:solidFill>
                <a:latin typeface="Cambria"/>
                <a:ea typeface="Calibri"/>
              </a:rPr>
              <a:t> Anupama P Bidargaddi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object 33"/>
          <p:cNvSpPr/>
          <p:nvPr/>
        </p:nvSpPr>
        <p:spPr>
          <a:xfrm>
            <a:off x="7917840" y="786240"/>
            <a:ext cx="35024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 algn="just" defTabSz="914400">
              <a:lnSpc>
                <a:spcPct val="100000"/>
              </a:lnSpc>
              <a:spcBef>
                <a:spcPts val="125"/>
              </a:spcBef>
            </a:pPr>
            <a:r>
              <a:rPr b="1" lang="en-US" sz="950" spc="-1" strike="noStrike">
                <a:solidFill>
                  <a:srgbClr val="2e5395"/>
                </a:solidFill>
                <a:latin typeface="Times New Roman"/>
              </a:rPr>
              <a:t>Proposed</a:t>
            </a:r>
            <a:r>
              <a:rPr b="1" lang="en-US" sz="950" spc="168" strike="noStrike">
                <a:solidFill>
                  <a:srgbClr val="2e5395"/>
                </a:solidFill>
                <a:latin typeface="Times New Roman"/>
              </a:rPr>
              <a:t> </a:t>
            </a:r>
            <a:r>
              <a:rPr b="1" lang="en-US" sz="950" spc="-21" strike="noStrike">
                <a:solidFill>
                  <a:srgbClr val="2e5395"/>
                </a:solidFill>
                <a:latin typeface="Times New Roman"/>
              </a:rPr>
              <a:t>work</a:t>
            </a:r>
            <a:r>
              <a:rPr b="1" lang="en-US" sz="950" spc="174" strike="noStrike">
                <a:solidFill>
                  <a:srgbClr val="2e5395"/>
                </a:solidFill>
                <a:latin typeface="Times New Roman"/>
              </a:rPr>
              <a:t> </a:t>
            </a:r>
            <a:r>
              <a:rPr b="1" lang="en-US" sz="950" spc="4" strike="noStrike">
                <a:solidFill>
                  <a:srgbClr val="2e5395"/>
                </a:solidFill>
                <a:latin typeface="Times New Roman"/>
              </a:rPr>
              <a:t>/ </a:t>
            </a:r>
            <a:r>
              <a:rPr b="1" lang="en-US" sz="950" spc="9" strike="noStrike">
                <a:solidFill>
                  <a:srgbClr val="2e5395"/>
                </a:solidFill>
                <a:latin typeface="Times New Roman"/>
              </a:rPr>
              <a:t>Algorithm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object 4"/>
          <p:cNvSpPr/>
          <p:nvPr/>
        </p:nvSpPr>
        <p:spPr>
          <a:xfrm>
            <a:off x="2805480" y="729720"/>
            <a:ext cx="4945680" cy="2750760"/>
          </a:xfrm>
          <a:custGeom>
            <a:avLst/>
            <a:gdLst>
              <a:gd name="textAreaLeft" fmla="*/ 0 w 4945680"/>
              <a:gd name="textAreaRight" fmla="*/ 4946040 w 4945680"/>
              <a:gd name="textAreaTop" fmla="*/ 0 h 2750760"/>
              <a:gd name="textAreaBottom" fmla="*/ 2751120 h 2750760"/>
            </a:gdLst>
            <a:ahLst/>
            <a:rect l="textAreaLeft" t="textAreaTop" r="textAreaRight" b="textAreaBottom"/>
            <a:pathLst>
              <a:path w="3771900" h="1885950">
                <a:moveTo>
                  <a:pt x="3771900" y="0"/>
                </a:moveTo>
                <a:lnTo>
                  <a:pt x="0" y="0"/>
                </a:lnTo>
                <a:lnTo>
                  <a:pt x="0" y="1885950"/>
                </a:lnTo>
                <a:lnTo>
                  <a:pt x="3771900" y="1885950"/>
                </a:lnTo>
                <a:lnTo>
                  <a:pt x="377190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object 17"/>
          <p:cNvSpPr/>
          <p:nvPr/>
        </p:nvSpPr>
        <p:spPr>
          <a:xfrm>
            <a:off x="2800080" y="782640"/>
            <a:ext cx="69876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25"/>
              </a:spcBef>
            </a:pPr>
            <a:r>
              <a:rPr b="1" lang="en-US" sz="950" spc="4" strike="noStrike">
                <a:solidFill>
                  <a:srgbClr val="2e5395"/>
                </a:solidFill>
                <a:latin typeface="Times New Roman"/>
              </a:rPr>
              <a:t>Architecture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object 19"/>
          <p:cNvSpPr/>
          <p:nvPr/>
        </p:nvSpPr>
        <p:spPr>
          <a:xfrm>
            <a:off x="365040" y="1852560"/>
            <a:ext cx="24858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25"/>
              </a:spcBef>
            </a:pPr>
            <a:r>
              <a:rPr b="1" lang="en-US" sz="950" spc="-12" strike="noStrike">
                <a:solidFill>
                  <a:srgbClr val="2e5395"/>
                </a:solidFill>
                <a:latin typeface="Times New Roman"/>
              </a:rPr>
              <a:t>Objectives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Picture 19" descr="A diagram of a diagram of a model&#10;&#10;Description automatically generated"/>
          <p:cNvPicPr/>
          <p:nvPr/>
        </p:nvPicPr>
        <p:blipFill>
          <a:blip r:embed="rId2"/>
          <a:stretch/>
        </p:blipFill>
        <p:spPr>
          <a:xfrm>
            <a:off x="3634920" y="743040"/>
            <a:ext cx="4105440" cy="132300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21" descr="A diagram of a structure&#10;&#10;Description automatically generated"/>
          <p:cNvPicPr/>
          <p:nvPr/>
        </p:nvPicPr>
        <p:blipFill>
          <a:blip r:embed="rId3"/>
          <a:stretch/>
        </p:blipFill>
        <p:spPr>
          <a:xfrm>
            <a:off x="3634920" y="2109960"/>
            <a:ext cx="4037040" cy="1296360"/>
          </a:xfrm>
          <a:prstGeom prst="rect">
            <a:avLst/>
          </a:prstGeom>
          <a:ln w="0">
            <a:noFill/>
          </a:ln>
        </p:spPr>
      </p:pic>
      <p:pic>
        <p:nvPicPr>
          <p:cNvPr id="56" name="Picture 22" descr="A collage of different plants&#10;&#10;Description automatically generated"/>
          <p:cNvPicPr/>
          <p:nvPr/>
        </p:nvPicPr>
        <p:blipFill>
          <a:blip r:embed="rId4"/>
          <a:stretch/>
        </p:blipFill>
        <p:spPr>
          <a:xfrm>
            <a:off x="3149280" y="4107240"/>
            <a:ext cx="2117160" cy="2945520"/>
          </a:xfrm>
          <a:prstGeom prst="rect">
            <a:avLst/>
          </a:prstGeom>
          <a:ln w="0">
            <a:noFill/>
          </a:ln>
        </p:spPr>
      </p:pic>
      <p:sp>
        <p:nvSpPr>
          <p:cNvPr id="57" name="TextBox 24"/>
          <p:cNvSpPr/>
          <p:nvPr/>
        </p:nvSpPr>
        <p:spPr>
          <a:xfrm>
            <a:off x="2860920" y="1411920"/>
            <a:ext cx="274284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chemeClr val="dk1"/>
                </a:solidFill>
                <a:latin typeface="Calibri"/>
              </a:rPr>
              <a:t>VGG19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25"/>
          <p:cNvSpPr/>
          <p:nvPr/>
        </p:nvSpPr>
        <p:spPr>
          <a:xfrm>
            <a:off x="2734920" y="2707200"/>
            <a:ext cx="274284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chemeClr val="dk1"/>
                </a:solidFill>
                <a:latin typeface="Calibri"/>
              </a:rPr>
              <a:t>INCEPTION-V3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7"/>
          <p:cNvSpPr/>
          <p:nvPr/>
        </p:nvSpPr>
        <p:spPr>
          <a:xfrm>
            <a:off x="6190560" y="7053480"/>
            <a:ext cx="274284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chemeClr val="dk1"/>
                </a:solidFill>
                <a:latin typeface="Calibri"/>
              </a:rPr>
              <a:t>VGG19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28"/>
          <p:cNvSpPr/>
          <p:nvPr/>
        </p:nvSpPr>
        <p:spPr>
          <a:xfrm>
            <a:off x="3761280" y="7058520"/>
            <a:ext cx="2742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chemeClr val="dk1"/>
                </a:solidFill>
                <a:latin typeface="Calibri"/>
              </a:rPr>
              <a:t>INCEPTION-V3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Picture 33" descr="A collage of images of plants&#10;&#10;Description automatically generated"/>
          <p:cNvPicPr/>
          <p:nvPr/>
        </p:nvPicPr>
        <p:blipFill>
          <a:blip r:embed="rId5"/>
          <a:stretch/>
        </p:blipFill>
        <p:spPr>
          <a:xfrm>
            <a:off x="5354640" y="4110480"/>
            <a:ext cx="2312280" cy="2896200"/>
          </a:xfrm>
          <a:prstGeom prst="rect">
            <a:avLst/>
          </a:prstGeom>
          <a:ln w="0">
            <a:noFill/>
          </a:ln>
        </p:spPr>
      </p:pic>
      <p:sp>
        <p:nvSpPr>
          <p:cNvPr id="62" name="TextBox 8"/>
          <p:cNvSpPr/>
          <p:nvPr/>
        </p:nvSpPr>
        <p:spPr>
          <a:xfrm>
            <a:off x="191880" y="930240"/>
            <a:ext cx="242388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</a:rPr>
              <a:t>To develop a medicinal plant image classification system using deep learning models such as VGG19 and Inceptionv3, leading to a comprehensive computational study.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23"/>
          <p:cNvSpPr/>
          <p:nvPr/>
        </p:nvSpPr>
        <p:spPr>
          <a:xfrm>
            <a:off x="199800" y="3728520"/>
            <a:ext cx="278928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indent="-216000" algn="just" defTabSz="9144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d0d0d"/>
                </a:solidFill>
                <a:latin typeface="Calibri"/>
                <a:ea typeface="Calibri"/>
              </a:rPr>
              <a:t>Images are preprocessed using 'tf.keras' preprocessing function 'image_dataset_from_directory' for both VGG19 and InceptionV3 models.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indent="-216000" algn="just" defTabSz="9144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d0d0d"/>
                </a:solidFill>
                <a:latin typeface="Calibri"/>
                <a:ea typeface="Calibri"/>
              </a:rPr>
              <a:t>Data augmentation is not applied, and the dataset is prepared for training.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indent="-216000" algn="just" defTabSz="9144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d0d0d"/>
                </a:solidFill>
                <a:latin typeface="Calibri"/>
                <a:ea typeface="Calibri"/>
              </a:rPr>
              <a:t>Model compilation includes Adam optimizer, sparse categorical cross-entropy loss, and accuracy as the evaluation metric.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indent="-216000" algn="just" defTabSz="9144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d0d0d"/>
                </a:solidFill>
                <a:latin typeface="Calibri"/>
                <a:ea typeface="Calibri"/>
              </a:rPr>
              <a:t>VGG19 utilizes a custom architecture with frozen base layers and additional layers, while InceptionV3 freezes pre-trained layers and adds a custom classifier.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indent="-216000" algn="just" defTabSz="9144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d0d0d"/>
                </a:solidFill>
                <a:latin typeface="Calibri"/>
                <a:ea typeface="Calibri"/>
              </a:rPr>
              <a:t>Early stopping is employed to prevent overfitting during training.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indent="-216000" algn="just" defTabSz="9144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d0d0d"/>
                </a:solidFill>
                <a:latin typeface="Calibri"/>
                <a:ea typeface="Calibri"/>
              </a:rPr>
              <a:t>Validation and test sets are used to evaluate the models, with final performance metrics reported post-training.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26" descr=""/>
          <p:cNvPicPr/>
          <p:nvPr/>
        </p:nvPicPr>
        <p:blipFill>
          <a:blip r:embed="rId6"/>
          <a:stretch/>
        </p:blipFill>
        <p:spPr>
          <a:xfrm>
            <a:off x="7839000" y="4699080"/>
            <a:ext cx="4181400" cy="1229040"/>
          </a:xfrm>
          <a:prstGeom prst="rect">
            <a:avLst/>
          </a:prstGeom>
          <a:ln w="0">
            <a:noFill/>
          </a:ln>
        </p:spPr>
      </p:pic>
      <p:sp>
        <p:nvSpPr>
          <p:cNvPr id="65" name="TextBox 35"/>
          <p:cNvSpPr/>
          <p:nvPr/>
        </p:nvSpPr>
        <p:spPr>
          <a:xfrm>
            <a:off x="7825320" y="982080"/>
            <a:ext cx="4015080" cy="36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chemeClr val="dk1"/>
                </a:solidFill>
                <a:latin typeface="Times New Roman"/>
                <a:ea typeface="Calibri"/>
              </a:rPr>
              <a:t>Transfer learning from ImageNet-pretrained architectures enhances pattern discernment in medicinal plant images.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chemeClr val="dk1"/>
                </a:solidFill>
                <a:latin typeface="Times New Roman"/>
                <a:ea typeface="Calibri"/>
              </a:rPr>
              <a:t>Additional layers in VGG19, like rescaling, batch normalization, and fully connected layers, refine features and classification accuracy.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chemeClr val="dk1"/>
                </a:solidFill>
                <a:latin typeface="Times New Roman"/>
                <a:ea typeface="Calibri"/>
              </a:rPr>
              <a:t>In InceptionV3, the Flatten layer and dense layers refine hierarchical features.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chemeClr val="dk1"/>
                </a:solidFill>
                <a:latin typeface="Times New Roman"/>
                <a:ea typeface="Calibri"/>
              </a:rPr>
              <a:t>Dropout aids in regularization, promoting a robust model and mitigating overfitting.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chemeClr val="dk1"/>
                </a:solidFill>
                <a:latin typeface="Times New Roman"/>
                <a:ea typeface="Calibri"/>
              </a:rPr>
              <a:t>Harnessing well-established architectures like VGG19 and InceptionV3 tailors them to medicinal plant classification.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chemeClr val="dk1"/>
                </a:solidFill>
                <a:latin typeface="Times New Roman"/>
                <a:ea typeface="Calibri"/>
              </a:rPr>
              <a:t>Integration of diverse layers optimizes feature extraction, capturing nuanced plant characteristics.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chemeClr val="dk1"/>
                </a:solidFill>
                <a:latin typeface="Times New Roman"/>
                <a:ea typeface="Calibri"/>
              </a:rPr>
              <a:t>Utilization of pre-trained models minimizes computational resources and data, ensuring accuracy and efficiency.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chemeClr val="dk1"/>
                </a:solidFill>
                <a:latin typeface="Times New Roman"/>
                <a:ea typeface="Calibri"/>
              </a:rPr>
              <a:t>Overall, this approach is a sophisticated and efficient strategy for achieving high accuracy in medicinal plant classification.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  <a:ea typeface="Calibri"/>
              </a:rPr>
              <a:t>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36"/>
          <p:cNvSpPr/>
          <p:nvPr/>
        </p:nvSpPr>
        <p:spPr>
          <a:xfrm>
            <a:off x="7920720" y="6196320"/>
            <a:ext cx="4009680" cy="10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Times New Roman"/>
              </a:rPr>
              <a:t>The examination of the Indonesian herbal plant dataset shows that the pretrained Inception-V3 model outperforms other models, attaining a remarkable accuracy of 98.86%, while the VGG19 model obtains the accuracy of 89.65 %. With the exception of Inception-v3, the pretrained VGG19 model outperforms other models like resnet, densenet, and vgg11.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PPT_Plus/1.0.0.0$Windows_X86_64 LibreOffice_project/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2023-01-29T05:45:56Z</dcterms:created>
  <dc:creator>Uday</dc:creator>
  <dc:description/>
  <dc:language>en-IN</dc:language>
  <cp:lastModifiedBy/>
  <dcterms:modified xsi:type="dcterms:W3CDTF">2024-08-24T19:58:39Z</dcterms:modified>
  <cp:revision>5</cp:revision>
  <dc:subject/>
  <dc:title>Machine Learning  17ECSC306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2023-01-29T00:00:00Z</vt:filetime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