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</p:sldIdLst>
  <p:sldSz cx="12192000" cy="7772400"/>
  <p:notesSz cx="121920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346B6-B2B3-AABF-4AD5-531E944A8387}" v="95" dt="2024-02-15T18:37:01.758"/>
    <p1510:client id="{353A54EB-E56A-A2F7-59C5-965CE2CCA16F}" v="6" dt="2024-02-15T17:39:58.535"/>
    <p1510:client id="{4B530A4C-DBDF-829F-F451-ED9C541B3DC5}" v="9" dt="2024-02-15T16:16:24.844"/>
    <p1510:client id="{4C088141-6EB0-0374-5D66-E7977E28B585}" v="67" dt="2024-02-15T19:37:13.211"/>
    <p1510:client id="{5F1506BC-D079-385A-2092-16666C5D2B83}" v="506" dt="2024-02-15T19:38:00.397"/>
    <p1510:client id="{9371F9F3-4C9D-17D5-5535-F309C7FC5DEF}" v="4" dt="2024-02-15T17:06:02.817"/>
    <p1510:client id="{A57F161F-43C2-CB0E-AA5B-D5FCD9E4F7C8}" v="2" dt="2024-02-15T17:33:30.264"/>
    <p1510:client id="{BB9E45C6-19F8-CDB0-4F0E-49DB24534FA6}" v="141" dt="2024-02-15T14:55:20.587"/>
    <p1510:client id="{BC1AED35-AC8F-5079-6798-E3971BE1623C}" v="52" dt="2024-02-15T19:12:05.652"/>
    <p1510:client id="{F0B422D7-8690-FA6A-C19C-CBE38E13B220}" v="1" dt="2024-02-15T13:41:58.5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1714" y="16573"/>
            <a:ext cx="1252854" cy="389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2861055" y="1598866"/>
            <a:ext cx="14866111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94" y="230481"/>
            <a:ext cx="11990289" cy="7389518"/>
          </a:xfrm>
          <a:custGeom>
            <a:avLst/>
            <a:gdLst/>
            <a:ahLst/>
            <a:cxnLst/>
            <a:rect l="l" t="t" r="r" b="b"/>
            <a:pathLst>
              <a:path w="9144000" h="4629150">
                <a:moveTo>
                  <a:pt x="0" y="4629149"/>
                </a:moveTo>
                <a:lnTo>
                  <a:pt x="9144000" y="4629149"/>
                </a:lnTo>
                <a:lnTo>
                  <a:pt x="9144000" y="0"/>
                </a:lnTo>
                <a:lnTo>
                  <a:pt x="0" y="0"/>
                </a:lnTo>
                <a:lnTo>
                  <a:pt x="0" y="462914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99695" y="3551395"/>
            <a:ext cx="4652091" cy="3978770"/>
          </a:xfrm>
          <a:custGeom>
            <a:avLst/>
            <a:gdLst/>
            <a:ahLst/>
            <a:cxnLst/>
            <a:rect l="l" t="t" r="r" b="b"/>
            <a:pathLst>
              <a:path w="4152900" h="2581275">
                <a:moveTo>
                  <a:pt x="4152900" y="0"/>
                </a:moveTo>
                <a:lnTo>
                  <a:pt x="0" y="0"/>
                </a:lnTo>
                <a:lnTo>
                  <a:pt x="0" y="2581275"/>
                </a:lnTo>
                <a:lnTo>
                  <a:pt x="4152900" y="2581275"/>
                </a:lnTo>
                <a:lnTo>
                  <a:pt x="4152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22784" y="730797"/>
            <a:ext cx="4188949" cy="3233255"/>
          </a:xfrm>
          <a:custGeom>
            <a:avLst/>
            <a:gdLst/>
            <a:ahLst/>
            <a:cxnLst/>
            <a:rect l="l" t="t" r="r" b="b"/>
            <a:pathLst>
              <a:path w="3771900" h="1885950">
                <a:moveTo>
                  <a:pt x="3771900" y="0"/>
                </a:moveTo>
                <a:lnTo>
                  <a:pt x="0" y="0"/>
                </a:lnTo>
                <a:lnTo>
                  <a:pt x="0" y="1885950"/>
                </a:lnTo>
                <a:lnTo>
                  <a:pt x="3771900" y="1885950"/>
                </a:lnTo>
                <a:lnTo>
                  <a:pt x="3771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7414" y="88304"/>
            <a:ext cx="43180" cy="4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0"/>
              </a:lnSpc>
            </a:pPr>
            <a:r>
              <a:rPr sz="300" spc="-25">
                <a:solidFill>
                  <a:srgbClr val="FFFFFF"/>
                </a:solidFill>
                <a:latin typeface="Trebuchet MS"/>
                <a:cs typeface="Trebuchet MS"/>
              </a:rPr>
              <a:t>TM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5951" y="757406"/>
            <a:ext cx="2468963" cy="1009225"/>
          </a:xfrm>
          <a:custGeom>
            <a:avLst/>
            <a:gdLst/>
            <a:ahLst/>
            <a:cxnLst/>
            <a:rect l="l" t="t" r="r" b="b"/>
            <a:pathLst>
              <a:path w="2609850" h="1009650">
                <a:moveTo>
                  <a:pt x="2609850" y="0"/>
                </a:moveTo>
                <a:lnTo>
                  <a:pt x="0" y="0"/>
                </a:lnTo>
                <a:lnTo>
                  <a:pt x="0" y="1009650"/>
                </a:lnTo>
                <a:lnTo>
                  <a:pt x="2609850" y="1009650"/>
                </a:lnTo>
                <a:lnTo>
                  <a:pt x="2609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952" y="1856043"/>
            <a:ext cx="2512930" cy="1686891"/>
          </a:xfrm>
          <a:custGeom>
            <a:avLst/>
            <a:gdLst/>
            <a:ahLst/>
            <a:cxnLst/>
            <a:rect l="l" t="t" r="r" b="b"/>
            <a:pathLst>
              <a:path w="2628900" h="1933575">
                <a:moveTo>
                  <a:pt x="2628900" y="0"/>
                </a:moveTo>
                <a:lnTo>
                  <a:pt x="0" y="0"/>
                </a:lnTo>
                <a:lnTo>
                  <a:pt x="0" y="1933575"/>
                </a:lnTo>
                <a:lnTo>
                  <a:pt x="2628900" y="1933575"/>
                </a:lnTo>
                <a:lnTo>
                  <a:pt x="2628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t"/>
          <a:lstStyle/>
          <a:p>
            <a:pPr algn="l" rtl="0">
              <a:buChar char="•"/>
            </a:pPr>
            <a:endParaRPr lang="en-GB">
              <a:latin typeface="Times New Roman"/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en-GB" sz="1000">
                <a:latin typeface="Times New Roman"/>
                <a:cs typeface="Calibri"/>
              </a:rPr>
              <a:t> Develop an image classification system capable of accurately identifying different species of medicinal plants from images.</a:t>
            </a:r>
          </a:p>
          <a:p>
            <a:pPr algn="just">
              <a:buFont typeface="Arial"/>
              <a:buChar char="•"/>
            </a:pPr>
            <a:r>
              <a:rPr lang="en-GB" sz="1000">
                <a:latin typeface="Times New Roman"/>
                <a:ea typeface="+mn-lt"/>
                <a:cs typeface="+mn-lt"/>
              </a:rPr>
              <a:t> Implementing the VGG19 and InceptionV3 convolutional neural network architectures for feature extraction and classification of medicinal plant images, comparing their performance against alternative models.</a:t>
            </a:r>
            <a:endParaRPr lang="en-GB" sz="1000">
              <a:latin typeface="Times New Roman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"/>
            <a:ext cx="12192000" cy="618372"/>
            <a:chOff x="0" y="0"/>
            <a:chExt cx="12192000" cy="523875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12192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3999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9143999" y="514350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04825"/>
              <a:ext cx="9144000" cy="19050"/>
            </a:xfrm>
            <a:custGeom>
              <a:avLst/>
              <a:gdLst/>
              <a:ahLst/>
              <a:cxnLst/>
              <a:rect l="l" t="t" r="r" b="b"/>
              <a:pathLst>
                <a:path w="9144000" h="19050">
                  <a:moveTo>
                    <a:pt x="0" y="19050"/>
                  </a:moveTo>
                  <a:lnTo>
                    <a:pt x="9143999" y="19050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" y="9525"/>
              <a:ext cx="495300" cy="485775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67333" y="3639409"/>
            <a:ext cx="2771801" cy="3904391"/>
          </a:xfrm>
          <a:custGeom>
            <a:avLst/>
            <a:gdLst/>
            <a:ahLst/>
            <a:cxnLst/>
            <a:rect l="l" t="t" r="r" b="b"/>
            <a:pathLst>
              <a:path w="2609850" h="1504950">
                <a:moveTo>
                  <a:pt x="2609850" y="0"/>
                </a:moveTo>
                <a:lnTo>
                  <a:pt x="0" y="0"/>
                </a:lnTo>
                <a:lnTo>
                  <a:pt x="0" y="1504950"/>
                </a:lnTo>
                <a:lnTo>
                  <a:pt x="2609850" y="1504950"/>
                </a:lnTo>
                <a:lnTo>
                  <a:pt x="2609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6016" y="3635595"/>
            <a:ext cx="69659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10">
                <a:solidFill>
                  <a:srgbClr val="2E5395"/>
                </a:solidFill>
                <a:latin typeface="Times New Roman"/>
                <a:cs typeface="Times New Roman"/>
              </a:rPr>
              <a:t>Methodology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22784" y="4118021"/>
            <a:ext cx="4175015" cy="3425192"/>
          </a:xfrm>
          <a:custGeom>
            <a:avLst/>
            <a:gdLst/>
            <a:ahLst/>
            <a:cxnLst/>
            <a:rect l="l" t="t" r="r" b="b"/>
            <a:pathLst>
              <a:path w="2209800" h="2590800">
                <a:moveTo>
                  <a:pt x="2209800" y="0"/>
                </a:moveTo>
                <a:lnTo>
                  <a:pt x="0" y="0"/>
                </a:lnTo>
                <a:lnTo>
                  <a:pt x="0" y="2590800"/>
                </a:lnTo>
                <a:lnTo>
                  <a:pt x="2209800" y="2590800"/>
                </a:lnTo>
                <a:lnTo>
                  <a:pt x="2209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41290" y="3705459"/>
            <a:ext cx="106489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20">
                <a:solidFill>
                  <a:srgbClr val="2E5395"/>
                </a:solidFill>
                <a:latin typeface="Times New Roman"/>
                <a:cs typeface="Times New Roman"/>
              </a:rPr>
              <a:t>R</a:t>
            </a:r>
            <a:r>
              <a:rPr sz="950" b="1" spc="20">
                <a:solidFill>
                  <a:srgbClr val="2E5395"/>
                </a:solidFill>
                <a:latin typeface="Times New Roman"/>
                <a:cs typeface="Times New Roman"/>
              </a:rPr>
              <a:t>e</a:t>
            </a:r>
            <a:r>
              <a:rPr sz="950" b="1" spc="75">
                <a:solidFill>
                  <a:srgbClr val="2E5395"/>
                </a:solidFill>
                <a:latin typeface="Times New Roman"/>
                <a:cs typeface="Times New Roman"/>
              </a:rPr>
              <a:t>s</a:t>
            </a:r>
            <a:r>
              <a:rPr sz="950" b="1" spc="-5">
                <a:solidFill>
                  <a:srgbClr val="2E5395"/>
                </a:solidFill>
                <a:latin typeface="Times New Roman"/>
                <a:cs typeface="Times New Roman"/>
              </a:rPr>
              <a:t>u</a:t>
            </a:r>
            <a:r>
              <a:rPr sz="950" b="1" spc="30">
                <a:solidFill>
                  <a:srgbClr val="2E5395"/>
                </a:solidFill>
                <a:latin typeface="Times New Roman"/>
                <a:cs typeface="Times New Roman"/>
              </a:rPr>
              <a:t>l</a:t>
            </a:r>
            <a:r>
              <a:rPr sz="950" b="1" spc="-25">
                <a:solidFill>
                  <a:srgbClr val="2E5395"/>
                </a:solidFill>
                <a:latin typeface="Times New Roman"/>
                <a:cs typeface="Times New Roman"/>
              </a:rPr>
              <a:t>t</a:t>
            </a:r>
            <a:r>
              <a:rPr sz="950" b="1" spc="75">
                <a:solidFill>
                  <a:srgbClr val="2E5395"/>
                </a:solidFill>
                <a:latin typeface="Times New Roman"/>
                <a:cs typeface="Times New Roman"/>
              </a:rPr>
              <a:t>s</a:t>
            </a:r>
            <a:r>
              <a:rPr sz="950" b="1" spc="5">
                <a:solidFill>
                  <a:srgbClr val="2E5395"/>
                </a:solidFill>
                <a:latin typeface="Times New Roman"/>
                <a:cs typeface="Times New Roman"/>
              </a:rPr>
              <a:t>/</a:t>
            </a:r>
            <a:r>
              <a:rPr sz="950" b="1" spc="-65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950" b="1" spc="-20">
                <a:solidFill>
                  <a:srgbClr val="2E5395"/>
                </a:solidFill>
                <a:latin typeface="Times New Roman"/>
                <a:cs typeface="Times New Roman"/>
              </a:rPr>
              <a:t>D</a:t>
            </a:r>
            <a:r>
              <a:rPr sz="950" b="1" spc="30">
                <a:solidFill>
                  <a:srgbClr val="2E5395"/>
                </a:solidFill>
                <a:latin typeface="Times New Roman"/>
                <a:cs typeface="Times New Roman"/>
              </a:rPr>
              <a:t>i</a:t>
            </a:r>
            <a:r>
              <a:rPr sz="950" b="1" spc="75">
                <a:solidFill>
                  <a:srgbClr val="2E5395"/>
                </a:solidFill>
                <a:latin typeface="Times New Roman"/>
                <a:cs typeface="Times New Roman"/>
              </a:rPr>
              <a:t>s</a:t>
            </a:r>
            <a:r>
              <a:rPr sz="950" b="1" spc="20">
                <a:solidFill>
                  <a:srgbClr val="2E5395"/>
                </a:solidFill>
                <a:latin typeface="Times New Roman"/>
                <a:cs typeface="Times New Roman"/>
              </a:rPr>
              <a:t>c</a:t>
            </a:r>
            <a:r>
              <a:rPr sz="950" b="1" spc="-5">
                <a:solidFill>
                  <a:srgbClr val="2E5395"/>
                </a:solidFill>
                <a:latin typeface="Times New Roman"/>
                <a:cs typeface="Times New Roman"/>
              </a:rPr>
              <a:t>u</a:t>
            </a:r>
            <a:r>
              <a:rPr sz="950" b="1" spc="75">
                <a:solidFill>
                  <a:srgbClr val="2E5395"/>
                </a:solidFill>
                <a:latin typeface="Times New Roman"/>
                <a:cs typeface="Times New Roman"/>
              </a:rPr>
              <a:t>ss</a:t>
            </a:r>
            <a:r>
              <a:rPr sz="950" b="1" spc="30">
                <a:solidFill>
                  <a:srgbClr val="2E5395"/>
                </a:solidFill>
                <a:latin typeface="Times New Roman"/>
                <a:cs typeface="Times New Roman"/>
              </a:rPr>
              <a:t>i</a:t>
            </a:r>
            <a:r>
              <a:rPr sz="950" b="1" spc="-30">
                <a:solidFill>
                  <a:srgbClr val="2E5395"/>
                </a:solidFill>
                <a:latin typeface="Times New Roman"/>
                <a:cs typeface="Times New Roman"/>
              </a:rPr>
              <a:t>o</a:t>
            </a:r>
            <a:r>
              <a:rPr sz="950" b="1" spc="15">
                <a:solidFill>
                  <a:srgbClr val="2E5395"/>
                </a:solidFill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900460" y="198236"/>
            <a:ext cx="1252854" cy="378950"/>
          </a:xfrm>
          <a:prstGeom prst="rect">
            <a:avLst/>
          </a:prstGeom>
        </p:spPr>
        <p:txBody>
          <a:bodyPr vert="horz" wrap="square" lIns="0" tIns="19685" rIns="0" bIns="0" rtlCol="0" anchor="t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lang="en-IN" spc="25"/>
              <a:t>Mini Project</a:t>
            </a:r>
            <a:br>
              <a:rPr lang="en-IN" spc="25"/>
            </a:br>
            <a:r>
              <a:rPr lang="en-IN" spc="25"/>
              <a:t>2022-23</a:t>
            </a:r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6725" y="732494"/>
            <a:ext cx="2444115" cy="21608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45"/>
              </a:spcBef>
            </a:pPr>
            <a:r>
              <a:rPr sz="950" b="1">
                <a:solidFill>
                  <a:srgbClr val="2E5395"/>
                </a:solidFill>
                <a:latin typeface="Times New Roman"/>
                <a:cs typeface="Times New Roman"/>
              </a:rPr>
              <a:t>Problem</a:t>
            </a:r>
            <a:r>
              <a:rPr sz="950" b="1" spc="65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950" b="1">
                <a:solidFill>
                  <a:srgbClr val="2E5395"/>
                </a:solidFill>
                <a:latin typeface="Times New Roman"/>
                <a:cs typeface="Times New Roman"/>
              </a:rPr>
              <a:t>Statement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10489" y="4264931"/>
            <a:ext cx="1989455" cy="22121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sz="950" b="1" spc="5">
                <a:solidFill>
                  <a:srgbClr val="2E5395"/>
                </a:solidFill>
                <a:latin typeface="Times New Roman"/>
                <a:cs typeface="Times New Roman"/>
              </a:rPr>
              <a:t>Conclusions</a:t>
            </a:r>
            <a:r>
              <a:rPr sz="950" b="1" spc="10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950" b="1" spc="5">
                <a:solidFill>
                  <a:srgbClr val="2E5395"/>
                </a:solidFill>
                <a:latin typeface="Times New Roman"/>
                <a:cs typeface="Times New Roman"/>
              </a:rPr>
              <a:t>/</a:t>
            </a:r>
            <a:r>
              <a:rPr sz="950" b="1" spc="-5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950" b="1" spc="10">
                <a:solidFill>
                  <a:srgbClr val="2E5395"/>
                </a:solidFill>
                <a:latin typeface="Times New Roman"/>
                <a:cs typeface="Times New Roman"/>
              </a:rPr>
              <a:t>Reference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11045" y="76563"/>
            <a:ext cx="6075045" cy="47192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ts val="1355"/>
              </a:lnSpc>
              <a:spcBef>
                <a:spcPts val="100"/>
              </a:spcBef>
            </a:pPr>
            <a:r>
              <a:rPr lang="en-IN" sz="1200" spc="15">
                <a:solidFill>
                  <a:schemeClr val="bg1"/>
                </a:solidFill>
                <a:ea typeface="+mn-lt"/>
                <a:cs typeface="+mn-lt"/>
              </a:rPr>
              <a:t>Indonesia Medicinal Plant Recognition using Deep Learning: A Computational Study 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R="763905" algn="ctr">
              <a:lnSpc>
                <a:spcPts val="994"/>
              </a:lnSpc>
            </a:pPr>
            <a:r>
              <a:rPr lang="en-IN" sz="900" spc="10">
                <a:solidFill>
                  <a:schemeClr val="bg1"/>
                </a:solidFill>
                <a:latin typeface="Cambria"/>
                <a:cs typeface="Cambria"/>
              </a:rPr>
              <a:t>                              </a:t>
            </a:r>
            <a:r>
              <a:rPr sz="1000" spc="10">
                <a:solidFill>
                  <a:schemeClr val="bg1"/>
                </a:solidFill>
                <a:latin typeface="Cambria"/>
                <a:cs typeface="Cambria"/>
              </a:rPr>
              <a:t>Team</a:t>
            </a:r>
            <a:r>
              <a:rPr lang="en-IN" sz="1000" spc="10">
                <a:solidFill>
                  <a:schemeClr val="bg1"/>
                </a:solidFill>
                <a:latin typeface="Cambria"/>
                <a:cs typeface="Cambria"/>
              </a:rPr>
              <a:t> member names: Prachi S   </a:t>
            </a:r>
            <a:r>
              <a:rPr lang="en-IN" sz="1000" spc="10" err="1">
                <a:solidFill>
                  <a:schemeClr val="bg1"/>
                </a:solidFill>
                <a:latin typeface="Cambria"/>
                <a:cs typeface="Cambria"/>
              </a:rPr>
              <a:t>Anushl</a:t>
            </a:r>
            <a:r>
              <a:rPr lang="en-IN" sz="1000" spc="1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IN" sz="1000" spc="10" err="1">
                <a:solidFill>
                  <a:schemeClr val="bg1"/>
                </a:solidFill>
                <a:latin typeface="Cambria"/>
                <a:cs typeface="Cambria"/>
              </a:rPr>
              <a:t>Boratti</a:t>
            </a:r>
            <a:r>
              <a:rPr lang="en-IN" sz="1000" spc="10">
                <a:solidFill>
                  <a:schemeClr val="bg1"/>
                </a:solidFill>
                <a:latin typeface="Cambria"/>
                <a:cs typeface="Cambria"/>
              </a:rPr>
              <a:t>  Varsha S  H    Somil  Yadav</a:t>
            </a:r>
            <a:endParaRPr sz="1000">
              <a:solidFill>
                <a:schemeClr val="bg1"/>
              </a:solidFill>
              <a:latin typeface="Cambria"/>
              <a:ea typeface="Cambria"/>
              <a:cs typeface="Cambria"/>
            </a:endParaRPr>
          </a:p>
          <a:p>
            <a:pPr marR="758190" algn="ctr">
              <a:spcBef>
                <a:spcPts val="50"/>
              </a:spcBef>
            </a:pPr>
            <a:r>
              <a:rPr lang="en-IN" sz="900" spc="120">
                <a:solidFill>
                  <a:schemeClr val="bg1"/>
                </a:solidFill>
                <a:latin typeface="Cambria"/>
                <a:cs typeface="Cambria"/>
              </a:rPr>
              <a:t>                          </a:t>
            </a:r>
            <a:r>
              <a:rPr sz="900" spc="120">
                <a:solidFill>
                  <a:schemeClr val="bg1"/>
                </a:solidFill>
                <a:latin typeface="Cambria"/>
                <a:cs typeface="Cambria"/>
              </a:rPr>
              <a:t>G</a:t>
            </a:r>
            <a:r>
              <a:rPr sz="900" spc="25">
                <a:solidFill>
                  <a:schemeClr val="bg1"/>
                </a:solidFill>
                <a:latin typeface="Cambria"/>
                <a:cs typeface="Cambria"/>
              </a:rPr>
              <a:t>u</a:t>
            </a:r>
            <a:r>
              <a:rPr sz="900" spc="45">
                <a:solidFill>
                  <a:schemeClr val="bg1"/>
                </a:solidFill>
                <a:latin typeface="Cambria"/>
                <a:cs typeface="Cambria"/>
              </a:rPr>
              <a:t>i</a:t>
            </a:r>
            <a:r>
              <a:rPr sz="900" spc="20">
                <a:solidFill>
                  <a:schemeClr val="bg1"/>
                </a:solidFill>
                <a:latin typeface="Cambria"/>
                <a:cs typeface="Cambria"/>
              </a:rPr>
              <a:t>d</a:t>
            </a:r>
            <a:r>
              <a:rPr sz="900" spc="5">
                <a:solidFill>
                  <a:schemeClr val="bg1"/>
                </a:solidFill>
                <a:latin typeface="Cambria"/>
                <a:cs typeface="Cambria"/>
              </a:rPr>
              <a:t>e</a:t>
            </a:r>
            <a:r>
              <a:rPr sz="900" spc="50">
                <a:solidFill>
                  <a:schemeClr val="bg1"/>
                </a:solidFill>
                <a:latin typeface="Cambria"/>
                <a:cs typeface="Cambria"/>
              </a:rPr>
              <a:t>d</a:t>
            </a:r>
            <a:r>
              <a:rPr sz="90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900" spc="25">
                <a:solidFill>
                  <a:schemeClr val="bg1"/>
                </a:solidFill>
                <a:latin typeface="Cambria"/>
                <a:cs typeface="Cambria"/>
              </a:rPr>
              <a:t>b</a:t>
            </a:r>
            <a:r>
              <a:rPr sz="900" spc="65">
                <a:solidFill>
                  <a:schemeClr val="bg1"/>
                </a:solidFill>
                <a:latin typeface="Cambria"/>
                <a:cs typeface="Cambria"/>
              </a:rPr>
              <a:t>y</a:t>
            </a:r>
            <a:r>
              <a:rPr sz="900" spc="-15">
                <a:solidFill>
                  <a:schemeClr val="bg1"/>
                </a:solidFill>
                <a:latin typeface="Cambria"/>
                <a:cs typeface="Cambria"/>
              </a:rPr>
              <a:t>:</a:t>
            </a:r>
            <a:r>
              <a:rPr lang="en-GB" sz="900" spc="-15">
                <a:solidFill>
                  <a:schemeClr val="bg1"/>
                </a:solidFill>
                <a:latin typeface="Cambria"/>
                <a:cs typeface="Cambria"/>
              </a:rPr>
              <a:t> Anupama P </a:t>
            </a:r>
            <a:r>
              <a:rPr lang="en-GB" sz="900" spc="-15" err="1">
                <a:solidFill>
                  <a:schemeClr val="bg1"/>
                </a:solidFill>
                <a:latin typeface="Cambria"/>
                <a:cs typeface="Cambria"/>
              </a:rPr>
              <a:t>Bidargaddi</a:t>
            </a:r>
            <a:endParaRPr sz="900" err="1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17888" y="786355"/>
            <a:ext cx="350266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950" b="1">
                <a:solidFill>
                  <a:srgbClr val="2E5395"/>
                </a:solidFill>
                <a:latin typeface="Times New Roman"/>
                <a:cs typeface="Times New Roman"/>
              </a:rPr>
              <a:t>Proposed</a:t>
            </a:r>
            <a:r>
              <a:rPr sz="950" b="1" spc="17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950" b="1" spc="-20">
                <a:solidFill>
                  <a:srgbClr val="2E5395"/>
                </a:solidFill>
                <a:latin typeface="Times New Roman"/>
                <a:cs typeface="Times New Roman"/>
              </a:rPr>
              <a:t>work</a:t>
            </a:r>
            <a:r>
              <a:rPr sz="950" b="1" spc="175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950" b="1" spc="5">
                <a:solidFill>
                  <a:srgbClr val="2E5395"/>
                </a:solidFill>
                <a:latin typeface="Times New Roman"/>
                <a:cs typeface="Times New Roman"/>
              </a:rPr>
              <a:t>/ </a:t>
            </a:r>
            <a:r>
              <a:rPr sz="950" b="1" spc="10">
                <a:solidFill>
                  <a:srgbClr val="2E5395"/>
                </a:solidFill>
                <a:latin typeface="Times New Roman"/>
                <a:cs typeface="Times New Roman"/>
              </a:rPr>
              <a:t>Algorithm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5" name="object 4"/>
          <p:cNvSpPr/>
          <p:nvPr/>
        </p:nvSpPr>
        <p:spPr>
          <a:xfrm>
            <a:off x="2805650" y="729842"/>
            <a:ext cx="4946136" cy="2751097"/>
          </a:xfrm>
          <a:custGeom>
            <a:avLst/>
            <a:gdLst/>
            <a:ahLst/>
            <a:cxnLst/>
            <a:rect l="l" t="t" r="r" b="b"/>
            <a:pathLst>
              <a:path w="3771900" h="1885950">
                <a:moveTo>
                  <a:pt x="3771900" y="0"/>
                </a:moveTo>
                <a:lnTo>
                  <a:pt x="0" y="0"/>
                </a:lnTo>
                <a:lnTo>
                  <a:pt x="0" y="1885950"/>
                </a:lnTo>
                <a:lnTo>
                  <a:pt x="3771900" y="1885950"/>
                </a:lnTo>
                <a:lnTo>
                  <a:pt x="3771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00137" y="782795"/>
            <a:ext cx="69913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5">
                <a:solidFill>
                  <a:srgbClr val="2E5395"/>
                </a:solidFill>
                <a:latin typeface="Times New Roman"/>
                <a:cs typeface="Times New Roman"/>
              </a:rPr>
              <a:t>Architecture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4869" y="1852668"/>
            <a:ext cx="248602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10">
                <a:solidFill>
                  <a:srgbClr val="2E5395"/>
                </a:solidFill>
                <a:latin typeface="Times New Roman"/>
                <a:cs typeface="Times New Roman"/>
              </a:rPr>
              <a:t>Objectives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20" name="Picture 19" descr="A diagram of a diagram of a model&#10;&#10;Description automatically generated">
            <a:extLst>
              <a:ext uri="{FF2B5EF4-FFF2-40B4-BE49-F238E27FC236}">
                <a16:creationId xmlns:a16="http://schemas.microsoft.com/office/drawing/2014/main" id="{D4C6E20E-D124-3BB9-F172-C4B79D27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817" y="742860"/>
            <a:ext cx="4105714" cy="1323251"/>
          </a:xfrm>
          <a:prstGeom prst="rect">
            <a:avLst/>
          </a:prstGeom>
        </p:spPr>
      </p:pic>
      <p:pic>
        <p:nvPicPr>
          <p:cNvPr id="22" name="Picture 21" descr="A diagram of a structure&#10;&#10;Description automatically generated">
            <a:extLst>
              <a:ext uri="{FF2B5EF4-FFF2-40B4-BE49-F238E27FC236}">
                <a16:creationId xmlns:a16="http://schemas.microsoft.com/office/drawing/2014/main" id="{34A62E6F-68FF-3703-C5EA-9F2AA3F45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817" y="2109954"/>
            <a:ext cx="4037526" cy="1296606"/>
          </a:xfrm>
          <a:prstGeom prst="rect">
            <a:avLst/>
          </a:prstGeom>
        </p:spPr>
      </p:pic>
      <p:pic>
        <p:nvPicPr>
          <p:cNvPr id="23" name="Picture 22" descr="A collage of different plants&#10;&#10;Description automatically generated">
            <a:extLst>
              <a:ext uri="{FF2B5EF4-FFF2-40B4-BE49-F238E27FC236}">
                <a16:creationId xmlns:a16="http://schemas.microsoft.com/office/drawing/2014/main" id="{D6F17F9E-FCB1-37F5-B5B6-8F19FBD42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9227" y="4107162"/>
            <a:ext cx="2117538" cy="29459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145743-7CC3-564D-0DE2-DEBAB143949B}"/>
              </a:ext>
            </a:extLst>
          </p:cNvPr>
          <p:cNvSpPr txBox="1"/>
          <p:nvPr/>
        </p:nvSpPr>
        <p:spPr>
          <a:xfrm>
            <a:off x="2861043" y="1411846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Calibri"/>
              </a:rPr>
              <a:t>VGG19</a:t>
            </a:r>
            <a:endParaRPr lang="en-US" sz="80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27AFFA-5391-E0CE-DCF5-D639936751BD}"/>
              </a:ext>
            </a:extLst>
          </p:cNvPr>
          <p:cNvSpPr txBox="1"/>
          <p:nvPr/>
        </p:nvSpPr>
        <p:spPr>
          <a:xfrm>
            <a:off x="2734792" y="2707323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Calibri"/>
              </a:rPr>
              <a:t>INCEPTION-V3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765FC-A78E-7549-E73E-CA8F63C4E99A}"/>
              </a:ext>
            </a:extLst>
          </p:cNvPr>
          <p:cNvSpPr txBox="1"/>
          <p:nvPr/>
        </p:nvSpPr>
        <p:spPr>
          <a:xfrm>
            <a:off x="6190476" y="7053575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Calibri"/>
              </a:rPr>
              <a:t>VGG19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DDC62-755D-8149-FA90-E1BEC58B4798}"/>
              </a:ext>
            </a:extLst>
          </p:cNvPr>
          <p:cNvSpPr txBox="1"/>
          <p:nvPr/>
        </p:nvSpPr>
        <p:spPr>
          <a:xfrm>
            <a:off x="3761174" y="7058604"/>
            <a:ext cx="274320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cs typeface="Calibri"/>
              </a:rPr>
              <a:t>INCEPTION-V3</a:t>
            </a:r>
            <a:endParaRPr lang="en-US" sz="900">
              <a:solidFill>
                <a:srgbClr val="808080"/>
              </a:solidFill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34" name="Picture 33" descr="A collage of images of plants&#10;&#10;Description automatically generated">
            <a:extLst>
              <a:ext uri="{FF2B5EF4-FFF2-40B4-BE49-F238E27FC236}">
                <a16:creationId xmlns:a16="http://schemas.microsoft.com/office/drawing/2014/main" id="{8C137577-2590-3092-4981-2E5EF30D2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4493" y="4110571"/>
            <a:ext cx="2312592" cy="2896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EFBBAB-9F1E-F416-66F0-B959DE7F7134}"/>
              </a:ext>
            </a:extLst>
          </p:cNvPr>
          <p:cNvSpPr txBox="1"/>
          <p:nvPr/>
        </p:nvSpPr>
        <p:spPr>
          <a:xfrm>
            <a:off x="191853" y="930191"/>
            <a:ext cx="242437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000">
                <a:latin typeface="Times New Roman"/>
                <a:cs typeface="Calibri"/>
              </a:rPr>
              <a:t>To develop a medicinal plant image classification system using deep learning models such as VGG19 and Inceptionv3, leading to a comprehensive computational study.</a:t>
            </a:r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B69C8F-DFFC-4872-B6C3-D12AE8232E87}"/>
              </a:ext>
            </a:extLst>
          </p:cNvPr>
          <p:cNvSpPr txBox="1"/>
          <p:nvPr/>
        </p:nvSpPr>
        <p:spPr>
          <a:xfrm>
            <a:off x="199874" y="3728482"/>
            <a:ext cx="2789462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Images are preprocessed using '</a:t>
            </a:r>
            <a:r>
              <a:rPr lang="en-US" sz="1200" err="1">
                <a:solidFill>
                  <a:srgbClr val="0D0D0D"/>
                </a:solidFill>
                <a:ea typeface="+mn-lt"/>
                <a:cs typeface="+mn-lt"/>
              </a:rPr>
              <a:t>tf.keras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' preprocessing function '</a:t>
            </a:r>
            <a:r>
              <a:rPr lang="en-US" sz="1200" err="1">
                <a:solidFill>
                  <a:srgbClr val="0D0D0D"/>
                </a:solidFill>
                <a:ea typeface="+mn-lt"/>
                <a:cs typeface="+mn-lt"/>
              </a:rPr>
              <a:t>image_dataset_from_directory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' for both VGG19 and InceptionV3 models.</a:t>
            </a:r>
            <a:endParaRPr lang="en-US" sz="1200">
              <a:solidFill>
                <a:srgbClr val="0D0D0D"/>
              </a:solidFill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Data augmentation is not applied, and the dataset is prepared for training.</a:t>
            </a:r>
            <a:endParaRPr lang="en-US"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Model compilation includes Adam optimizer, sparse categorical cross-entropy loss, and accuracy as the evaluation metric.</a:t>
            </a:r>
            <a:endParaRPr lang="en-US"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VGG19 utilizes a custom architecture with frozen base layers and additional layers, while InceptionV3 freezes pre-trained layers and adds a custom classifier.</a:t>
            </a:r>
            <a:endParaRPr lang="en-US"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Early stopping is employed to prevent overfitting during training.</a:t>
            </a:r>
            <a:endParaRPr lang="en-US"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Validation and test sets are used to evaluate the models, with final performance metrics reported post-training.</a:t>
            </a:r>
            <a:endParaRPr lang="en-US">
              <a:cs typeface="Calibri"/>
            </a:endParaRPr>
          </a:p>
          <a:p>
            <a:pPr algn="just">
              <a:buFont typeface="Arial"/>
              <a:buChar char="•"/>
            </a:pPr>
            <a:endParaRPr lang="en-US" sz="1200">
              <a:solidFill>
                <a:srgbClr val="0D0D0D"/>
              </a:solidFill>
              <a:latin typeface="Times New Roman"/>
              <a:ea typeface="+mn-lt"/>
              <a:cs typeface="+mn-l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57BC8C0-D27F-015E-8536-97805E708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8944" y="4699256"/>
            <a:ext cx="4181755" cy="122934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387B5D5-7A89-C604-D972-DC0F60A80AD8}"/>
              </a:ext>
            </a:extLst>
          </p:cNvPr>
          <p:cNvSpPr txBox="1"/>
          <p:nvPr/>
        </p:nvSpPr>
        <p:spPr>
          <a:xfrm>
            <a:off x="7825492" y="982218"/>
            <a:ext cx="4015577" cy="3677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1100">
                <a:latin typeface="Times New Roman"/>
                <a:ea typeface="+mn-lt"/>
                <a:cs typeface="+mn-lt"/>
              </a:rPr>
              <a:t>Transfer learning from ImageNet-pretrained architectures enhances pattern discernment in medicinal plant images.</a:t>
            </a:r>
            <a:endParaRPr lang="en-US" sz="1100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100">
                <a:latin typeface="Times New Roman"/>
                <a:ea typeface="+mn-lt"/>
                <a:cs typeface="+mn-lt"/>
              </a:rPr>
              <a:t>Additional layers in VGG19, like rescaling, batch normalization, and fully connected layers, refine features and classification accuracy.</a:t>
            </a:r>
            <a:endParaRPr lang="en-US" sz="1100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100">
                <a:latin typeface="Times New Roman"/>
                <a:ea typeface="+mn-lt"/>
                <a:cs typeface="+mn-lt"/>
              </a:rPr>
              <a:t>In InceptionV3, the Flatten layer and dense layers refine hierarchical features.</a:t>
            </a:r>
            <a:endParaRPr lang="en-US" sz="1100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100">
                <a:latin typeface="Times New Roman"/>
                <a:ea typeface="+mn-lt"/>
                <a:cs typeface="+mn-lt"/>
              </a:rPr>
              <a:t>Dropout aids in regularization, promoting a robust model and mitigating overfitting.</a:t>
            </a:r>
            <a:endParaRPr lang="en-US" sz="1100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100">
                <a:latin typeface="Times New Roman"/>
                <a:ea typeface="+mn-lt"/>
                <a:cs typeface="+mn-lt"/>
              </a:rPr>
              <a:t>Harnessing well-established architectures like VGG19 and InceptionV3 tailors them to medicinal plant classification.</a:t>
            </a:r>
            <a:endParaRPr lang="en-US" sz="1100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100">
                <a:latin typeface="Times New Roman"/>
                <a:ea typeface="+mn-lt"/>
                <a:cs typeface="+mn-lt"/>
              </a:rPr>
              <a:t>Integration of diverse layers optimizes feature extraction, capturing nuanced plant characteristics.</a:t>
            </a:r>
            <a:endParaRPr lang="en-US" sz="1100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100">
                <a:latin typeface="Times New Roman"/>
                <a:ea typeface="+mn-lt"/>
                <a:cs typeface="+mn-lt"/>
              </a:rPr>
              <a:t>Utilization of pre-trained models minimizes computational resources and data, ensuring accuracy and efficiency.</a:t>
            </a:r>
            <a:endParaRPr lang="en-US" sz="1100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100">
                <a:latin typeface="Times New Roman"/>
                <a:ea typeface="+mn-lt"/>
                <a:cs typeface="+mn-lt"/>
              </a:rPr>
              <a:t>Overall, this approach is a sophisticated and efficient strategy for achieving high accuracy in medicinal plant classification.</a:t>
            </a:r>
            <a:endParaRPr lang="en-US" sz="1100">
              <a:latin typeface="Times New Roman"/>
              <a:cs typeface="Times New Roman"/>
            </a:endParaRPr>
          </a:p>
          <a:p>
            <a:br>
              <a:rPr lang="en-US"/>
            </a:br>
            <a:endParaRPr lang="en-US"/>
          </a:p>
          <a:p>
            <a:r>
              <a:rPr lang="en-US" sz="1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E89430-B12D-A425-4F8B-66228004056E}"/>
              </a:ext>
            </a:extLst>
          </p:cNvPr>
          <p:cNvSpPr txBox="1"/>
          <p:nvPr/>
        </p:nvSpPr>
        <p:spPr>
          <a:xfrm>
            <a:off x="7920563" y="6196350"/>
            <a:ext cx="401015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00">
                <a:latin typeface="Times New Roman"/>
                <a:cs typeface="Calibri"/>
              </a:rPr>
              <a:t>The examination of the Indonesian herbal plant dataset shows that the pretrained Inception-V3 model outperforms other models, attaining a remarkable accuracy of 98.86%, while the VGG19 model obtains the accuracy of 89.65 %. With the exception of Inception-v3, the pretrained VGG19 model outperforms other models like </a:t>
            </a:r>
            <a:r>
              <a:rPr lang="en-US" sz="1100" err="1">
                <a:latin typeface="Times New Roman"/>
                <a:cs typeface="Calibri"/>
              </a:rPr>
              <a:t>resnet</a:t>
            </a:r>
            <a:r>
              <a:rPr lang="en-US" sz="1100">
                <a:latin typeface="Times New Roman"/>
                <a:cs typeface="Calibri"/>
              </a:rPr>
              <a:t>, </a:t>
            </a:r>
            <a:r>
              <a:rPr lang="en-US" sz="1100" err="1">
                <a:latin typeface="Times New Roman"/>
                <a:cs typeface="Calibri"/>
              </a:rPr>
              <a:t>densenet</a:t>
            </a:r>
            <a:r>
              <a:rPr lang="en-US" sz="1100">
                <a:latin typeface="Times New Roman"/>
                <a:cs typeface="Calibri"/>
              </a:rPr>
              <a:t>, and vgg11.</a:t>
            </a:r>
            <a:endParaRPr lang="en-US" sz="1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649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Mini Project 2022-23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17ECSC306</dc:title>
  <dc:creator>Uday</dc:creator>
  <cp:revision>3</cp:revision>
  <dcterms:created xsi:type="dcterms:W3CDTF">2023-01-29T05:45:56Z</dcterms:created>
  <dcterms:modified xsi:type="dcterms:W3CDTF">2024-02-15T19:38:19Z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2023-01-29T00:00:00Z</vt:filetime>
  </property>
</Properties>
</file>