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97" r:id="rId3"/>
    <p:sldId id="288" r:id="rId4"/>
    <p:sldId id="298" r:id="rId5"/>
    <p:sldId id="275" r:id="rId6"/>
    <p:sldId id="299" r:id="rId7"/>
    <p:sldId id="270" r:id="rId8"/>
    <p:sldId id="302" r:id="rId9"/>
    <p:sldId id="293" r:id="rId10"/>
    <p:sldId id="276" r:id="rId11"/>
    <p:sldId id="303" r:id="rId12"/>
    <p:sldId id="292" r:id="rId13"/>
    <p:sldId id="300" r:id="rId14"/>
    <p:sldId id="286" r:id="rId15"/>
    <p:sldId id="301"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D9F824-9B0F-83BF-200A-7B71C044CCF8}" v="1" dt="2024-02-15T19:14:46.121"/>
    <p1510:client id="{0C6F95E9-DD15-E0AB-92B1-D87F4B6881B5}" v="28" dt="2024-02-15T14:42:18.201"/>
    <p1510:client id="{23BCB2E7-1F32-87DE-1C0E-B9EF7A6467CE}" v="204" dt="2024-02-15T19:12:49.819"/>
    <p1510:client id="{243A0223-F2F2-0B30-E134-BF2C83946DE7}" v="12" dt="2024-02-15T18:00:20.258"/>
    <p1510:client id="{2515DC45-857F-0E53-0026-AC4B997070B9}" v="12" dt="2024-02-16T06:20:01.728"/>
    <p1510:client id="{2C90C99E-1B17-DD85-0FD5-903E3E22FBD7}" v="123" dt="2024-02-15T18:17:54.810"/>
    <p1510:client id="{2D2DD65A-984F-E4CB-FAEF-FE84056DF466}" v="408" dt="2024-02-15T14:38:03.784"/>
    <p1510:client id="{3AB61E7D-4015-EA74-780B-B4F9018F5B04}" v="2" dt="2024-02-15T14:10:25.564"/>
    <p1510:client id="{50179EE4-55A2-D2D8-519F-56CC85C0FB49}" v="7" dt="2024-02-15T18:23:48.272"/>
    <p1510:client id="{7CC42619-DE26-FD94-3668-82408D2A8840}" v="27" dt="2024-02-16T04:15:40.030"/>
    <p1510:client id="{874FC6A5-AD64-5AE8-45EE-518F633692B8}" v="185" dt="2024-02-15T19:06:30.390"/>
    <p1510:client id="{B4C8BB97-D570-5C6A-519D-96BBF32D1D02}" v="30" dt="2024-02-15T18:37:48.741"/>
    <p1510:client id="{B556CCBE-9470-BC6A-FEED-7F555A2A860B}" v="4" dt="2024-02-15T14:56:58.038"/>
    <p1510:client id="{BBF3CD36-8ED6-8889-FE66-BD219ECF1F9D}" v="18" dt="2024-02-15T14:48:16.195"/>
    <p1510:client id="{C971C818-0991-9988-78B3-9E074FBDA1A0}" v="5" dt="2024-02-15T14:52:19.845"/>
    <p1510:client id="{D513CEBA-F5EE-EA6B-6CFE-066650F579F0}" v="13" dt="2024-02-16T04:31:56.109"/>
    <p1510:client id="{E9557CCF-07E0-6D35-30D5-F43890BA1CA7}" v="6" dt="2024-02-16T03:40:59.164"/>
    <p1510:client id="{EABA0E1B-01E3-474F-24A8-7EA528CABD7B}" v="37" dt="2024-02-15T19:33:28.5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1D91E-FEA2-46B4-AA5A-06239752594C}" type="datetimeFigureOut">
              <a:rPr lang="en-US" smtClean="0"/>
              <a:pPr/>
              <a:t>2/15/2024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94A16E-3230-4196-B1F6-453054E9971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2/15/2024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6876" y="574577"/>
            <a:ext cx="7914265" cy="1185200"/>
          </a:xfrm>
        </p:spPr>
        <p:txBody>
          <a:bodyPr>
            <a:noAutofit/>
          </a:bodyPr>
          <a:lstStyle/>
          <a:p>
            <a:r>
              <a:rPr lang="en-US" sz="2800" b="1">
                <a:latin typeface="Times New Roman"/>
                <a:cs typeface="Times New Roman"/>
              </a:rPr>
              <a:t>Indonesia Medicinal Plant Recognition using Deep Learning: A Computational Study</a:t>
            </a:r>
            <a:endParaRPr lang="en-AU" sz="2800" b="1">
              <a:latin typeface="Times New Roman"/>
              <a:cs typeface="Times New Roman"/>
            </a:endParaRPr>
          </a:p>
        </p:txBody>
      </p:sp>
      <p:sp>
        <p:nvSpPr>
          <p:cNvPr id="3" name="Subtitle 2"/>
          <p:cNvSpPr>
            <a:spLocks noGrp="1"/>
          </p:cNvSpPr>
          <p:nvPr>
            <p:ph type="subTitle" idx="1"/>
          </p:nvPr>
        </p:nvSpPr>
        <p:spPr>
          <a:xfrm>
            <a:off x="1143000" y="1504950"/>
            <a:ext cx="6400800" cy="1314450"/>
          </a:xfrm>
        </p:spPr>
        <p:txBody>
          <a:bodyPr vert="horz" lIns="91440" tIns="45720" rIns="91440" bIns="45720" rtlCol="0" anchor="t">
            <a:normAutofit/>
          </a:bodyPr>
          <a:lstStyle/>
          <a:p>
            <a:endParaRPr lang="en-US" sz="2000">
              <a:solidFill>
                <a:schemeClr val="tx1"/>
              </a:solidFill>
              <a:latin typeface="Times New Roman"/>
              <a:cs typeface="Times New Roman"/>
            </a:endParaRPr>
          </a:p>
          <a:p>
            <a:r>
              <a:rPr lang="en-US" sz="2000">
                <a:solidFill>
                  <a:schemeClr val="tx1"/>
                </a:solidFill>
                <a:latin typeface="Times New Roman"/>
                <a:cs typeface="Times New Roman"/>
              </a:rPr>
              <a:t>Team Number: 06</a:t>
            </a:r>
            <a:endParaRPr lang="en-US" sz="2000">
              <a:solidFill>
                <a:schemeClr val="tx1"/>
              </a:solidFill>
              <a:latin typeface="Times New Roman" panose="02020603050405020304" pitchFamily="18" charset="0"/>
              <a:cs typeface="Times New Roman" panose="02020603050405020304" pitchFamily="18" charset="0"/>
            </a:endParaRPr>
          </a:p>
          <a:p>
            <a:endParaRPr lang="en-US">
              <a:solidFill>
                <a:schemeClr val="tx1"/>
              </a:solidFill>
              <a:latin typeface="Times New Roman"/>
              <a:cs typeface="Times New Roman"/>
            </a:endParaRPr>
          </a:p>
          <a:p>
            <a:pPr algn="r"/>
            <a:endParaRPr lang="en-US"/>
          </a:p>
        </p:txBody>
      </p:sp>
      <p:sp>
        <p:nvSpPr>
          <p:cNvPr id="6" name="Subtitle 2"/>
          <p:cNvSpPr txBox="1">
            <a:spLocks/>
          </p:cNvSpPr>
          <p:nvPr/>
        </p:nvSpPr>
        <p:spPr>
          <a:xfrm>
            <a:off x="2753423" y="4517003"/>
            <a:ext cx="4597759" cy="500711"/>
          </a:xfrm>
          <a:prstGeom prst="rect">
            <a:avLst/>
          </a:prstGeom>
        </p:spPr>
        <p:txBody>
          <a:bodyPr vert="horz" lIns="91440" tIns="45720" rIns="91440" bIns="45720" rtlCol="0" anchor="t">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000">
                <a:solidFill>
                  <a:schemeClr val="tx1"/>
                </a:solidFill>
                <a:latin typeface="Times New Roman"/>
                <a:cs typeface="Times New Roman"/>
              </a:rPr>
              <a:t>Guide: </a:t>
            </a:r>
            <a:r>
              <a:rPr lang="en-IN" sz="2000">
                <a:solidFill>
                  <a:schemeClr val="tx1"/>
                </a:solidFill>
              </a:rPr>
              <a:t>Anupama P </a:t>
            </a:r>
            <a:r>
              <a:rPr lang="en-IN" sz="2000" err="1">
                <a:solidFill>
                  <a:schemeClr val="tx1"/>
                </a:solidFill>
              </a:rPr>
              <a:t>Bidargaddi</a:t>
            </a:r>
            <a:endParaRPr lang="en-US" sz="2000">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309331527"/>
              </p:ext>
            </p:extLst>
          </p:nvPr>
        </p:nvGraphicFramePr>
        <p:xfrm>
          <a:off x="1038358" y="2326247"/>
          <a:ext cx="6890898" cy="2057400"/>
        </p:xfrm>
        <a:graphic>
          <a:graphicData uri="http://schemas.openxmlformats.org/drawingml/2006/table">
            <a:tbl>
              <a:tblPr firstRow="1" bandRow="1">
                <a:tableStyleId>{9D7B26C5-4107-4FEC-AEDC-1716B250A1EF}</a:tableStyleId>
              </a:tblPr>
              <a:tblGrid>
                <a:gridCol w="1052763">
                  <a:extLst>
                    <a:ext uri="{9D8B030D-6E8A-4147-A177-3AD203B41FA5}">
                      <a16:colId xmlns:a16="http://schemas.microsoft.com/office/drawing/2014/main" val="1794805487"/>
                    </a:ext>
                  </a:extLst>
                </a:gridCol>
                <a:gridCol w="1703595">
                  <a:extLst>
                    <a:ext uri="{9D8B030D-6E8A-4147-A177-3AD203B41FA5}">
                      <a16:colId xmlns:a16="http://schemas.microsoft.com/office/drawing/2014/main" val="2025034639"/>
                    </a:ext>
                  </a:extLst>
                </a:gridCol>
                <a:gridCol w="1891315">
                  <a:extLst>
                    <a:ext uri="{9D8B030D-6E8A-4147-A177-3AD203B41FA5}">
                      <a16:colId xmlns:a16="http://schemas.microsoft.com/office/drawing/2014/main" val="1098974728"/>
                    </a:ext>
                  </a:extLst>
                </a:gridCol>
                <a:gridCol w="865045">
                  <a:extLst>
                    <a:ext uri="{9D8B030D-6E8A-4147-A177-3AD203B41FA5}">
                      <a16:colId xmlns:a16="http://schemas.microsoft.com/office/drawing/2014/main" val="3311158825"/>
                    </a:ext>
                  </a:extLst>
                </a:gridCol>
                <a:gridCol w="1378180">
                  <a:extLst>
                    <a:ext uri="{9D8B030D-6E8A-4147-A177-3AD203B41FA5}">
                      <a16:colId xmlns:a16="http://schemas.microsoft.com/office/drawing/2014/main" val="1880888374"/>
                    </a:ext>
                  </a:extLst>
                </a:gridCol>
              </a:tblGrid>
              <a:tr h="370840">
                <a:tc>
                  <a:txBody>
                    <a:bodyPr/>
                    <a:lstStyle/>
                    <a:p>
                      <a:r>
                        <a:rPr lang="en-AU" sz="1600" err="1">
                          <a:latin typeface="Times New Roman"/>
                        </a:rPr>
                        <a:t>Sl</a:t>
                      </a:r>
                      <a:r>
                        <a:rPr lang="en-AU" sz="1600">
                          <a:latin typeface="Times New Roman"/>
                        </a:rPr>
                        <a:t> Num.</a:t>
                      </a:r>
                    </a:p>
                  </a:txBody>
                  <a:tcPr/>
                </a:tc>
                <a:tc>
                  <a:txBody>
                    <a:bodyPr/>
                    <a:lstStyle/>
                    <a:p>
                      <a:r>
                        <a:rPr lang="en-AU" sz="1600">
                          <a:latin typeface="Times New Roman"/>
                        </a:rPr>
                        <a:t>Student Name</a:t>
                      </a:r>
                    </a:p>
                  </a:txBody>
                  <a:tcPr/>
                </a:tc>
                <a:tc>
                  <a:txBody>
                    <a:bodyPr/>
                    <a:lstStyle/>
                    <a:p>
                      <a:r>
                        <a:rPr lang="en-AU" sz="1600">
                          <a:latin typeface="Times New Roman"/>
                        </a:rPr>
                        <a:t>USN</a:t>
                      </a:r>
                    </a:p>
                  </a:txBody>
                  <a:tcPr/>
                </a:tc>
                <a:tc>
                  <a:txBody>
                    <a:bodyPr/>
                    <a:lstStyle/>
                    <a:p>
                      <a:r>
                        <a:rPr lang="en-AU" sz="1600">
                          <a:latin typeface="Times New Roman"/>
                        </a:rPr>
                        <a:t>Roll Num.</a:t>
                      </a:r>
                    </a:p>
                  </a:txBody>
                  <a:tcPr/>
                </a:tc>
                <a:tc>
                  <a:txBody>
                    <a:bodyPr/>
                    <a:lstStyle/>
                    <a:p>
                      <a:r>
                        <a:rPr lang="en-AU" sz="1600">
                          <a:latin typeface="Times New Roman"/>
                        </a:rPr>
                        <a:t>Division</a:t>
                      </a:r>
                    </a:p>
                  </a:txBody>
                  <a:tcPr/>
                </a:tc>
                <a:extLst>
                  <a:ext uri="{0D108BD9-81ED-4DB2-BD59-A6C34878D82A}">
                    <a16:rowId xmlns:a16="http://schemas.microsoft.com/office/drawing/2014/main" val="1482612574"/>
                  </a:ext>
                </a:extLst>
              </a:tr>
              <a:tr h="362218">
                <a:tc>
                  <a:txBody>
                    <a:bodyPr/>
                    <a:lstStyle/>
                    <a:p>
                      <a:r>
                        <a:rPr lang="en-AU">
                          <a:latin typeface="Times New Roman"/>
                        </a:rPr>
                        <a:t>1</a:t>
                      </a:r>
                    </a:p>
                  </a:txBody>
                  <a:tcPr/>
                </a:tc>
                <a:tc>
                  <a:txBody>
                    <a:bodyPr/>
                    <a:lstStyle/>
                    <a:p>
                      <a:r>
                        <a:rPr lang="en-AU">
                          <a:latin typeface="Times New Roman"/>
                        </a:rPr>
                        <a:t>Prachi S</a:t>
                      </a:r>
                    </a:p>
                  </a:txBody>
                  <a:tcPr/>
                </a:tc>
                <a:tc>
                  <a:txBody>
                    <a:bodyPr/>
                    <a:lstStyle/>
                    <a:p>
                      <a:r>
                        <a:rPr lang="en-AU">
                          <a:latin typeface="Times New Roman"/>
                        </a:rPr>
                        <a:t>01FE21BCS091</a:t>
                      </a:r>
                    </a:p>
                  </a:txBody>
                  <a:tcPr/>
                </a:tc>
                <a:tc>
                  <a:txBody>
                    <a:bodyPr/>
                    <a:lstStyle/>
                    <a:p>
                      <a:r>
                        <a:rPr lang="en-AU">
                          <a:latin typeface="Times New Roman"/>
                        </a:rPr>
                        <a:t>111</a:t>
                      </a:r>
                    </a:p>
                  </a:txBody>
                  <a:tcPr/>
                </a:tc>
                <a:tc>
                  <a:txBody>
                    <a:bodyPr/>
                    <a:lstStyle/>
                    <a:p>
                      <a:r>
                        <a:rPr lang="en-AU">
                          <a:latin typeface="Times New Roman"/>
                        </a:rPr>
                        <a:t>A</a:t>
                      </a:r>
                    </a:p>
                  </a:txBody>
                  <a:tcPr/>
                </a:tc>
                <a:extLst>
                  <a:ext uri="{0D108BD9-81ED-4DB2-BD59-A6C34878D82A}">
                    <a16:rowId xmlns:a16="http://schemas.microsoft.com/office/drawing/2014/main" val="3918557829"/>
                  </a:ext>
                </a:extLst>
              </a:tr>
              <a:tr h="370840">
                <a:tc>
                  <a:txBody>
                    <a:bodyPr/>
                    <a:lstStyle/>
                    <a:p>
                      <a:r>
                        <a:rPr lang="en-AU">
                          <a:latin typeface="Times New Roman"/>
                        </a:rPr>
                        <a:t>2</a:t>
                      </a:r>
                    </a:p>
                  </a:txBody>
                  <a:tcPr/>
                </a:tc>
                <a:tc>
                  <a:txBody>
                    <a:bodyPr/>
                    <a:lstStyle/>
                    <a:p>
                      <a:r>
                        <a:rPr lang="en-AU">
                          <a:latin typeface="Times New Roman"/>
                        </a:rPr>
                        <a:t>Varsha S H</a:t>
                      </a:r>
                    </a:p>
                  </a:txBody>
                  <a:tcPr/>
                </a:tc>
                <a:tc>
                  <a:txBody>
                    <a:bodyPr/>
                    <a:lstStyle/>
                    <a:p>
                      <a:pPr lvl="0">
                        <a:buNone/>
                      </a:pPr>
                      <a:r>
                        <a:rPr lang="en-AU" sz="1800" b="0" i="0" u="none" strike="noStrike" noProof="0">
                          <a:solidFill>
                            <a:srgbClr val="000000"/>
                          </a:solidFill>
                          <a:latin typeface="Times New Roman"/>
                        </a:rPr>
                        <a:t>01FE21BCS084</a:t>
                      </a:r>
                      <a:endParaRPr lang="en-US">
                        <a:latin typeface="Times New Roman"/>
                      </a:endParaRPr>
                    </a:p>
                  </a:txBody>
                  <a:tcPr/>
                </a:tc>
                <a:tc>
                  <a:txBody>
                    <a:bodyPr/>
                    <a:lstStyle/>
                    <a:p>
                      <a:r>
                        <a:rPr lang="en-AU">
                          <a:latin typeface="Times New Roman"/>
                        </a:rPr>
                        <a:t>152</a:t>
                      </a:r>
                    </a:p>
                  </a:txBody>
                  <a:tcPr/>
                </a:tc>
                <a:tc>
                  <a:txBody>
                    <a:bodyPr/>
                    <a:lstStyle/>
                    <a:p>
                      <a:r>
                        <a:rPr lang="en-AU">
                          <a:latin typeface="Times New Roman"/>
                        </a:rPr>
                        <a:t>A</a:t>
                      </a:r>
                    </a:p>
                  </a:txBody>
                  <a:tcPr/>
                </a:tc>
                <a:extLst>
                  <a:ext uri="{0D108BD9-81ED-4DB2-BD59-A6C34878D82A}">
                    <a16:rowId xmlns:a16="http://schemas.microsoft.com/office/drawing/2014/main" val="3161764222"/>
                  </a:ext>
                </a:extLst>
              </a:tr>
              <a:tr h="370840">
                <a:tc>
                  <a:txBody>
                    <a:bodyPr/>
                    <a:lstStyle/>
                    <a:p>
                      <a:r>
                        <a:rPr lang="en-AU">
                          <a:latin typeface="Times New Roman"/>
                        </a:rPr>
                        <a:t>3</a:t>
                      </a:r>
                    </a:p>
                  </a:txBody>
                  <a:tcPr/>
                </a:tc>
                <a:tc>
                  <a:txBody>
                    <a:bodyPr/>
                    <a:lstStyle/>
                    <a:p>
                      <a:r>
                        <a:rPr lang="en-AU" err="1">
                          <a:latin typeface="Times New Roman"/>
                        </a:rPr>
                        <a:t>Anushl</a:t>
                      </a:r>
                      <a:r>
                        <a:rPr lang="en-AU">
                          <a:latin typeface="Times New Roman"/>
                        </a:rPr>
                        <a:t> </a:t>
                      </a:r>
                      <a:r>
                        <a:rPr lang="en-AU" err="1">
                          <a:latin typeface="Times New Roman"/>
                        </a:rPr>
                        <a:t>Boratti</a:t>
                      </a:r>
                      <a:endParaRPr lang="en-AU">
                        <a:latin typeface="Times New Roman"/>
                      </a:endParaRPr>
                    </a:p>
                  </a:txBody>
                  <a:tcPr/>
                </a:tc>
                <a:tc>
                  <a:txBody>
                    <a:bodyPr/>
                    <a:lstStyle/>
                    <a:p>
                      <a:pPr lvl="0">
                        <a:buNone/>
                      </a:pPr>
                      <a:r>
                        <a:rPr lang="en-AU" sz="1800" b="0" i="0" u="none" strike="noStrike" noProof="0">
                          <a:solidFill>
                            <a:srgbClr val="000000"/>
                          </a:solidFill>
                          <a:latin typeface="Times New Roman"/>
                        </a:rPr>
                        <a:t>01FE21BCS026</a:t>
                      </a:r>
                      <a:endParaRPr lang="en-US">
                        <a:latin typeface="Times New Roman"/>
                      </a:endParaRPr>
                    </a:p>
                  </a:txBody>
                  <a:tcPr/>
                </a:tc>
                <a:tc>
                  <a:txBody>
                    <a:bodyPr/>
                    <a:lstStyle/>
                    <a:p>
                      <a:r>
                        <a:rPr lang="en-AU">
                          <a:latin typeface="Times New Roman"/>
                        </a:rPr>
                        <a:t>103</a:t>
                      </a:r>
                    </a:p>
                  </a:txBody>
                  <a:tcPr/>
                </a:tc>
                <a:tc>
                  <a:txBody>
                    <a:bodyPr/>
                    <a:lstStyle/>
                    <a:p>
                      <a:r>
                        <a:rPr lang="en-AU">
                          <a:latin typeface="Times New Roman"/>
                        </a:rPr>
                        <a:t>A</a:t>
                      </a:r>
                    </a:p>
                  </a:txBody>
                  <a:tcPr/>
                </a:tc>
                <a:extLst>
                  <a:ext uri="{0D108BD9-81ED-4DB2-BD59-A6C34878D82A}">
                    <a16:rowId xmlns:a16="http://schemas.microsoft.com/office/drawing/2014/main" val="2195922261"/>
                  </a:ext>
                </a:extLst>
              </a:tr>
              <a:tr h="370840">
                <a:tc>
                  <a:txBody>
                    <a:bodyPr/>
                    <a:lstStyle/>
                    <a:p>
                      <a:r>
                        <a:rPr lang="en-AU">
                          <a:latin typeface="Times New Roman"/>
                        </a:rPr>
                        <a:t>4</a:t>
                      </a:r>
                    </a:p>
                  </a:txBody>
                  <a:tcPr/>
                </a:tc>
                <a:tc>
                  <a:txBody>
                    <a:bodyPr/>
                    <a:lstStyle/>
                    <a:p>
                      <a:r>
                        <a:rPr lang="en-AU" err="1">
                          <a:latin typeface="Times New Roman"/>
                        </a:rPr>
                        <a:t>Somil</a:t>
                      </a:r>
                      <a:r>
                        <a:rPr lang="en-AU">
                          <a:latin typeface="Times New Roman"/>
                        </a:rPr>
                        <a:t> Yadav</a:t>
                      </a:r>
                    </a:p>
                  </a:txBody>
                  <a:tcPr/>
                </a:tc>
                <a:tc>
                  <a:txBody>
                    <a:bodyPr/>
                    <a:lstStyle/>
                    <a:p>
                      <a:pPr lvl="0">
                        <a:buNone/>
                      </a:pPr>
                      <a:r>
                        <a:rPr lang="en-AU" sz="1800" b="0" i="0" u="none" strike="noStrike" noProof="0">
                          <a:solidFill>
                            <a:srgbClr val="000000"/>
                          </a:solidFill>
                          <a:latin typeface="Times New Roman"/>
                        </a:rPr>
                        <a:t>01FE21BCS192</a:t>
                      </a:r>
                      <a:endParaRPr lang="en-US">
                        <a:latin typeface="Times New Roman"/>
                      </a:endParaRPr>
                    </a:p>
                  </a:txBody>
                  <a:tcPr/>
                </a:tc>
                <a:tc>
                  <a:txBody>
                    <a:bodyPr/>
                    <a:lstStyle/>
                    <a:p>
                      <a:r>
                        <a:rPr lang="en-AU">
                          <a:latin typeface="Times New Roman"/>
                        </a:rPr>
                        <a:t>130</a:t>
                      </a:r>
                    </a:p>
                  </a:txBody>
                  <a:tcPr/>
                </a:tc>
                <a:tc>
                  <a:txBody>
                    <a:bodyPr/>
                    <a:lstStyle/>
                    <a:p>
                      <a:r>
                        <a:rPr lang="en-AU">
                          <a:latin typeface="Times New Roman"/>
                        </a:rPr>
                        <a:t>A</a:t>
                      </a:r>
                    </a:p>
                  </a:txBody>
                  <a:tcPr/>
                </a:tc>
                <a:extLst>
                  <a:ext uri="{0D108BD9-81ED-4DB2-BD59-A6C34878D82A}">
                    <a16:rowId xmlns:a16="http://schemas.microsoft.com/office/drawing/2014/main" val="3017921234"/>
                  </a:ext>
                </a:extLst>
              </a:tr>
            </a:tbl>
          </a:graphicData>
        </a:graphic>
      </p:graphicFrame>
      <p:grpSp>
        <p:nvGrpSpPr>
          <p:cNvPr id="11" name="Group 28">
            <a:extLst>
              <a:ext uri="{FF2B5EF4-FFF2-40B4-BE49-F238E27FC236}">
                <a16:creationId xmlns:a16="http://schemas.microsoft.com/office/drawing/2014/main" id="{E3A26A2A-707C-4FAA-930A-5AC2D1B50638}"/>
              </a:ext>
            </a:extLst>
          </p:cNvPr>
          <p:cNvGrpSpPr/>
          <p:nvPr/>
        </p:nvGrpSpPr>
        <p:grpSpPr>
          <a:xfrm>
            <a:off x="149192" y="87546"/>
            <a:ext cx="8994810" cy="655403"/>
            <a:chOff x="89095" y="122669"/>
            <a:chExt cx="11993077" cy="773164"/>
          </a:xfrm>
        </p:grpSpPr>
        <p:pic>
          <p:nvPicPr>
            <p:cNvPr id="9" name="Picture 8">
              <a:extLst>
                <a:ext uri="{FF2B5EF4-FFF2-40B4-BE49-F238E27FC236}">
                  <a16:creationId xmlns:a16="http://schemas.microsoft.com/office/drawing/2014/main" id="{907821D0-FBA8-A58B-6FB7-5F54E13560AA}"/>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10" name="Straight Connector 9">
              <a:extLst>
                <a:ext uri="{FF2B5EF4-FFF2-40B4-BE49-F238E27FC236}">
                  <a16:creationId xmlns:a16="http://schemas.microsoft.com/office/drawing/2014/main" id="{A36D5EF8-9DFF-82C7-A48D-F0CD7BF1212C}"/>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924800" cy="857250"/>
          </a:xfrm>
        </p:spPr>
        <p:txBody>
          <a:bodyPr>
            <a:normAutofit/>
          </a:bodyPr>
          <a:lstStyle/>
          <a:p>
            <a:pPr algn="l">
              <a:lnSpc>
                <a:spcPct val="120000"/>
              </a:lnSpc>
              <a:spcBef>
                <a:spcPts val="0"/>
              </a:spcBef>
            </a:pPr>
            <a:r>
              <a:rPr lang="en-US" sz="2800" b="1">
                <a:latin typeface="Times New Roman"/>
                <a:cs typeface="Times New Roman"/>
              </a:rPr>
              <a:t>Results</a:t>
            </a:r>
            <a:endParaRPr lang="en-US" sz="2800" b="1">
              <a:latin typeface="Times New Roman"/>
              <a:cs typeface="Times New Roman" pitchFamily="18" charset="0"/>
            </a:endParaRPr>
          </a:p>
        </p:txBody>
      </p:sp>
      <p:sp>
        <p:nvSpPr>
          <p:cNvPr id="5" name="Title 1"/>
          <p:cNvSpPr txBox="1">
            <a:spLocks/>
          </p:cNvSpPr>
          <p:nvPr/>
        </p:nvSpPr>
        <p:spPr>
          <a:xfrm>
            <a:off x="0" y="0"/>
            <a:ext cx="8229600" cy="85725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a:ln>
                  <a:noFill/>
                </a:ln>
                <a:solidFill>
                  <a:schemeClr val="tx1"/>
                </a:solidFill>
                <a:effectLst/>
                <a:uLnTx/>
                <a:uFillTx/>
                <a:latin typeface="+mj-lt"/>
                <a:ea typeface="+mj-ea"/>
                <a:cs typeface="+mj-cs"/>
              </a:rPr>
              <a:t> </a:t>
            </a:r>
            <a:endParaRPr kumimoji="0" lang="en-US" sz="3600" b="0" i="0" u="none" strike="noStrike" kern="1200" cap="none" spc="0" normalizeH="0" baseline="0" noProof="0">
              <a:ln>
                <a:noFill/>
              </a:ln>
              <a:solidFill>
                <a:schemeClr val="tx1"/>
              </a:solidFill>
              <a:effectLst/>
              <a:uLnTx/>
              <a:uFillTx/>
              <a:latin typeface="+mj-lt"/>
              <a:ea typeface="+mj-ea"/>
              <a:cs typeface="+mj-cs"/>
            </a:endParaRPr>
          </a:p>
        </p:txBody>
      </p:sp>
      <p:grpSp>
        <p:nvGrpSpPr>
          <p:cNvPr id="3" name="Group 28"/>
          <p:cNvGrpSpPr/>
          <p:nvPr/>
        </p:nvGrpSpPr>
        <p:grpSpPr>
          <a:xfrm>
            <a:off x="149192" y="87546"/>
            <a:ext cx="8994808" cy="655403"/>
            <a:chOff x="89095" y="122669"/>
            <a:chExt cx="11993077" cy="773164"/>
          </a:xfrm>
        </p:grpSpPr>
        <p:pic>
          <p:nvPicPr>
            <p:cNvPr id="7" name="Picture 6">
              <a:extLst>
                <a:ext uri="{FF2B5EF4-FFF2-40B4-BE49-F238E27FC236}">
                  <a16:creationId xmlns:a16="http://schemas.microsoft.com/office/drawing/2014/main" id="{2D56CAFC-F39F-4B00-BAB6-AE95B633D513}"/>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8" name="Straight Connector 7">
              <a:extLst>
                <a:ext uri="{FF2B5EF4-FFF2-40B4-BE49-F238E27FC236}">
                  <a16:creationId xmlns:a16="http://schemas.microsoft.com/office/drawing/2014/main" id="{60B7FDD2-7248-4025-B2FC-9D85E4784657}"/>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pic>
        <p:nvPicPr>
          <p:cNvPr id="9" name="Content Placeholder 8">
            <a:extLst>
              <a:ext uri="{FF2B5EF4-FFF2-40B4-BE49-F238E27FC236}">
                <a16:creationId xmlns:a16="http://schemas.microsoft.com/office/drawing/2014/main" id="{FE4BF516-D55A-A0FD-B973-0E29392430C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17649" y="1219758"/>
            <a:ext cx="3044685" cy="3394075"/>
          </a:xfrm>
        </p:spPr>
      </p:pic>
      <p:pic>
        <p:nvPicPr>
          <p:cNvPr id="11" name="Picture 10">
            <a:extLst>
              <a:ext uri="{FF2B5EF4-FFF2-40B4-BE49-F238E27FC236}">
                <a16:creationId xmlns:a16="http://schemas.microsoft.com/office/drawing/2014/main" id="{4BA186F1-A74F-B66A-111A-84D3939DE0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1823" y="1226582"/>
            <a:ext cx="2849029" cy="3400899"/>
          </a:xfrm>
          <a:prstGeom prst="rect">
            <a:avLst/>
          </a:prstGeom>
        </p:spPr>
      </p:pic>
      <p:sp>
        <p:nvSpPr>
          <p:cNvPr id="12" name="TextBox 11">
            <a:extLst>
              <a:ext uri="{FF2B5EF4-FFF2-40B4-BE49-F238E27FC236}">
                <a16:creationId xmlns:a16="http://schemas.microsoft.com/office/drawing/2014/main" id="{0B3D0EF3-95B3-958B-0AB1-062113ABCA8A}"/>
              </a:ext>
            </a:extLst>
          </p:cNvPr>
          <p:cNvSpPr txBox="1"/>
          <p:nvPr/>
        </p:nvSpPr>
        <p:spPr>
          <a:xfrm>
            <a:off x="786984" y="857251"/>
            <a:ext cx="3584333" cy="369332"/>
          </a:xfrm>
          <a:prstGeom prst="rect">
            <a:avLst/>
          </a:prstGeom>
          <a:noFill/>
        </p:spPr>
        <p:txBody>
          <a:bodyPr wrap="square" lIns="91440" tIns="45720" rIns="91440" bIns="45720" rtlCol="0" anchor="t">
            <a:spAutoFit/>
          </a:bodyPr>
          <a:lstStyle/>
          <a:p>
            <a:r>
              <a:rPr lang="en-US">
                <a:latin typeface="Times New Roman"/>
                <a:cs typeface="Times New Roman"/>
              </a:rPr>
              <a:t>Classification</a:t>
            </a:r>
            <a:r>
              <a:rPr lang="en-US"/>
              <a:t> of InceptionV3 model </a:t>
            </a:r>
            <a:endParaRPr lang="en-IN"/>
          </a:p>
        </p:txBody>
      </p:sp>
      <p:sp>
        <p:nvSpPr>
          <p:cNvPr id="13" name="TextBox 12">
            <a:extLst>
              <a:ext uri="{FF2B5EF4-FFF2-40B4-BE49-F238E27FC236}">
                <a16:creationId xmlns:a16="http://schemas.microsoft.com/office/drawing/2014/main" id="{60282DEC-DD89-4712-1210-4D278D904E87}"/>
              </a:ext>
            </a:extLst>
          </p:cNvPr>
          <p:cNvSpPr txBox="1"/>
          <p:nvPr/>
        </p:nvSpPr>
        <p:spPr>
          <a:xfrm>
            <a:off x="4772683" y="857250"/>
            <a:ext cx="3044685" cy="369332"/>
          </a:xfrm>
          <a:prstGeom prst="rect">
            <a:avLst/>
          </a:prstGeom>
          <a:noFill/>
        </p:spPr>
        <p:txBody>
          <a:bodyPr wrap="square" lIns="91440" tIns="45720" rIns="91440" bIns="45720" rtlCol="0" anchor="t">
            <a:spAutoFit/>
          </a:bodyPr>
          <a:lstStyle/>
          <a:p>
            <a:r>
              <a:rPr lang="en-US">
                <a:latin typeface="Times New Roman"/>
                <a:cs typeface="Times New Roman"/>
              </a:rPr>
              <a:t>Classification</a:t>
            </a:r>
            <a:r>
              <a:rPr lang="en-US"/>
              <a:t> of VGG19 model</a:t>
            </a:r>
            <a:endParaRPr lang="en-IN"/>
          </a:p>
        </p:txBody>
      </p:sp>
    </p:spTree>
    <p:extLst>
      <p:ext uri="{BB962C8B-B14F-4D97-AF65-F5344CB8AC3E}">
        <p14:creationId xmlns:p14="http://schemas.microsoft.com/office/powerpoint/2010/main" val="2698174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924800" cy="857250"/>
          </a:xfrm>
        </p:spPr>
        <p:txBody>
          <a:bodyPr>
            <a:normAutofit/>
          </a:bodyPr>
          <a:lstStyle/>
          <a:p>
            <a:pPr algn="l">
              <a:lnSpc>
                <a:spcPct val="120000"/>
              </a:lnSpc>
              <a:spcBef>
                <a:spcPts val="0"/>
              </a:spcBef>
            </a:pPr>
            <a:r>
              <a:rPr lang="en-AU" sz="2800" b="1">
                <a:latin typeface="Times New Roman"/>
                <a:cs typeface="Calibri"/>
              </a:rPr>
              <a:t>Results </a:t>
            </a:r>
          </a:p>
        </p:txBody>
      </p:sp>
      <p:sp>
        <p:nvSpPr>
          <p:cNvPr id="5" name="Title 1"/>
          <p:cNvSpPr txBox="1">
            <a:spLocks/>
          </p:cNvSpPr>
          <p:nvPr/>
        </p:nvSpPr>
        <p:spPr>
          <a:xfrm>
            <a:off x="0" y="0"/>
            <a:ext cx="8229600" cy="85725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a:ln>
                  <a:noFill/>
                </a:ln>
                <a:solidFill>
                  <a:schemeClr val="tx1"/>
                </a:solidFill>
                <a:effectLst/>
                <a:uLnTx/>
                <a:uFillTx/>
                <a:latin typeface="+mj-lt"/>
                <a:ea typeface="+mj-ea"/>
                <a:cs typeface="+mj-cs"/>
              </a:rPr>
              <a:t> </a:t>
            </a:r>
            <a:endParaRPr kumimoji="0" lang="en-US" sz="3600" b="0" i="0" u="none" strike="noStrike" kern="1200" cap="none" spc="0" normalizeH="0" baseline="0" noProof="0">
              <a:ln>
                <a:noFill/>
              </a:ln>
              <a:solidFill>
                <a:schemeClr val="tx1"/>
              </a:solidFill>
              <a:effectLst/>
              <a:uLnTx/>
              <a:uFillTx/>
              <a:latin typeface="+mj-lt"/>
              <a:ea typeface="+mj-ea"/>
              <a:cs typeface="+mj-cs"/>
            </a:endParaRPr>
          </a:p>
        </p:txBody>
      </p:sp>
      <p:grpSp>
        <p:nvGrpSpPr>
          <p:cNvPr id="3" name="Group 28"/>
          <p:cNvGrpSpPr/>
          <p:nvPr/>
        </p:nvGrpSpPr>
        <p:grpSpPr>
          <a:xfrm>
            <a:off x="149192" y="87546"/>
            <a:ext cx="8994808" cy="655403"/>
            <a:chOff x="89095" y="122669"/>
            <a:chExt cx="11993077" cy="773164"/>
          </a:xfrm>
        </p:grpSpPr>
        <p:pic>
          <p:nvPicPr>
            <p:cNvPr id="7" name="Picture 6">
              <a:extLst>
                <a:ext uri="{FF2B5EF4-FFF2-40B4-BE49-F238E27FC236}">
                  <a16:creationId xmlns:a16="http://schemas.microsoft.com/office/drawing/2014/main" id="{2D56CAFC-F39F-4B00-BAB6-AE95B633D513}"/>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8" name="Straight Connector 7">
              <a:extLst>
                <a:ext uri="{FF2B5EF4-FFF2-40B4-BE49-F238E27FC236}">
                  <a16:creationId xmlns:a16="http://schemas.microsoft.com/office/drawing/2014/main" id="{60B7FDD2-7248-4025-B2FC-9D85E4784657}"/>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4" name="Content Placeholder 3"/>
          <p:cNvSpPr>
            <a:spLocks noGrp="1"/>
          </p:cNvSpPr>
          <p:nvPr>
            <p:ph idx="1"/>
          </p:nvPr>
        </p:nvSpPr>
        <p:spPr>
          <a:xfrm>
            <a:off x="304800" y="816646"/>
            <a:ext cx="8382000" cy="3998228"/>
          </a:xfrm>
        </p:spPr>
        <p:txBody>
          <a:bodyPr vert="horz" lIns="91440" tIns="45720" rIns="91440" bIns="45720" rtlCol="0" anchor="t">
            <a:normAutofit/>
          </a:bodyPr>
          <a:lstStyle/>
          <a:p>
            <a:pPr marL="0" indent="0">
              <a:buNone/>
            </a:pPr>
            <a:endParaRPr lang="en-AU" sz="2000">
              <a:latin typeface="Times New Roman"/>
              <a:cs typeface="Calibri"/>
            </a:endParaRPr>
          </a:p>
          <a:p>
            <a:pPr marL="0" indent="0">
              <a:buNone/>
            </a:pPr>
            <a:endParaRPr lang="en-AU" sz="1800">
              <a:latin typeface="Times New Roman"/>
              <a:cs typeface="Calibri"/>
            </a:endParaRPr>
          </a:p>
        </p:txBody>
      </p:sp>
      <p:sp>
        <p:nvSpPr>
          <p:cNvPr id="9" name="TextBox 8">
            <a:extLst>
              <a:ext uri="{FF2B5EF4-FFF2-40B4-BE49-F238E27FC236}">
                <a16:creationId xmlns:a16="http://schemas.microsoft.com/office/drawing/2014/main" id="{F68B9664-2DD3-1341-140C-E9F0A521C797}"/>
              </a:ext>
            </a:extLst>
          </p:cNvPr>
          <p:cNvSpPr txBox="1"/>
          <p:nvPr/>
        </p:nvSpPr>
        <p:spPr>
          <a:xfrm>
            <a:off x="3200400" y="2343150"/>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AU" sz="3200" b="1">
              <a:cs typeface="Calibri"/>
            </a:endParaRPr>
          </a:p>
        </p:txBody>
      </p:sp>
      <p:pic>
        <p:nvPicPr>
          <p:cNvPr id="6" name="Picture 5">
            <a:extLst>
              <a:ext uri="{FF2B5EF4-FFF2-40B4-BE49-F238E27FC236}">
                <a16:creationId xmlns:a16="http://schemas.microsoft.com/office/drawing/2014/main" id="{E1E00D39-A096-5865-AB4A-6DAEFA3D96C2}"/>
              </a:ext>
            </a:extLst>
          </p:cNvPr>
          <p:cNvPicPr>
            <a:picLocks noChangeAspect="1"/>
          </p:cNvPicPr>
          <p:nvPr/>
        </p:nvPicPr>
        <p:blipFill>
          <a:blip r:embed="rId3"/>
          <a:stretch>
            <a:fillRect/>
          </a:stretch>
        </p:blipFill>
        <p:spPr>
          <a:xfrm>
            <a:off x="999215" y="1437579"/>
            <a:ext cx="6883737" cy="2486096"/>
          </a:xfrm>
          <a:prstGeom prst="rect">
            <a:avLst/>
          </a:prstGeom>
        </p:spPr>
      </p:pic>
    </p:spTree>
    <p:extLst>
      <p:ext uri="{BB962C8B-B14F-4D97-AF65-F5344CB8AC3E}">
        <p14:creationId xmlns:p14="http://schemas.microsoft.com/office/powerpoint/2010/main" val="768007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924800" cy="857250"/>
          </a:xfrm>
        </p:spPr>
        <p:txBody>
          <a:bodyPr>
            <a:normAutofit/>
          </a:bodyPr>
          <a:lstStyle/>
          <a:p>
            <a:pPr algn="l">
              <a:lnSpc>
                <a:spcPct val="120000"/>
              </a:lnSpc>
              <a:spcBef>
                <a:spcPts val="0"/>
              </a:spcBef>
            </a:pPr>
            <a:r>
              <a:rPr lang="en-AU" sz="2800" b="1">
                <a:latin typeface="Times New Roman"/>
                <a:cs typeface="Calibri"/>
              </a:rPr>
              <a:t> Conclusion</a:t>
            </a:r>
          </a:p>
        </p:txBody>
      </p:sp>
      <p:sp>
        <p:nvSpPr>
          <p:cNvPr id="5" name="Title 1"/>
          <p:cNvSpPr txBox="1">
            <a:spLocks/>
          </p:cNvSpPr>
          <p:nvPr/>
        </p:nvSpPr>
        <p:spPr>
          <a:xfrm>
            <a:off x="0" y="0"/>
            <a:ext cx="8229600" cy="85725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a:ln>
                  <a:noFill/>
                </a:ln>
                <a:solidFill>
                  <a:schemeClr val="tx1"/>
                </a:solidFill>
                <a:effectLst/>
                <a:uLnTx/>
                <a:uFillTx/>
                <a:latin typeface="+mj-lt"/>
                <a:ea typeface="+mj-ea"/>
                <a:cs typeface="+mj-cs"/>
              </a:rPr>
              <a:t> </a:t>
            </a:r>
            <a:endParaRPr kumimoji="0" lang="en-US" sz="3600" b="0" i="0" u="none" strike="noStrike" kern="1200" cap="none" spc="0" normalizeH="0" baseline="0" noProof="0">
              <a:ln>
                <a:noFill/>
              </a:ln>
              <a:solidFill>
                <a:schemeClr val="tx1"/>
              </a:solidFill>
              <a:effectLst/>
              <a:uLnTx/>
              <a:uFillTx/>
              <a:latin typeface="+mj-lt"/>
              <a:ea typeface="+mj-ea"/>
              <a:cs typeface="+mj-cs"/>
            </a:endParaRPr>
          </a:p>
        </p:txBody>
      </p:sp>
      <p:grpSp>
        <p:nvGrpSpPr>
          <p:cNvPr id="3" name="Group 28"/>
          <p:cNvGrpSpPr/>
          <p:nvPr/>
        </p:nvGrpSpPr>
        <p:grpSpPr>
          <a:xfrm>
            <a:off x="149192" y="87546"/>
            <a:ext cx="8994808" cy="655403"/>
            <a:chOff x="89095" y="122669"/>
            <a:chExt cx="11993077" cy="773164"/>
          </a:xfrm>
        </p:grpSpPr>
        <p:pic>
          <p:nvPicPr>
            <p:cNvPr id="7" name="Picture 6">
              <a:extLst>
                <a:ext uri="{FF2B5EF4-FFF2-40B4-BE49-F238E27FC236}">
                  <a16:creationId xmlns:a16="http://schemas.microsoft.com/office/drawing/2014/main" id="{2D56CAFC-F39F-4B00-BAB6-AE95B633D513}"/>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8" name="Straight Connector 7">
              <a:extLst>
                <a:ext uri="{FF2B5EF4-FFF2-40B4-BE49-F238E27FC236}">
                  <a16:creationId xmlns:a16="http://schemas.microsoft.com/office/drawing/2014/main" id="{60B7FDD2-7248-4025-B2FC-9D85E4784657}"/>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4" name="Content Placeholder 3"/>
          <p:cNvSpPr>
            <a:spLocks noGrp="1"/>
          </p:cNvSpPr>
          <p:nvPr>
            <p:ph idx="1"/>
          </p:nvPr>
        </p:nvSpPr>
        <p:spPr>
          <a:xfrm>
            <a:off x="304800" y="816646"/>
            <a:ext cx="8382000" cy="3998228"/>
          </a:xfrm>
        </p:spPr>
        <p:txBody>
          <a:bodyPr vert="horz" lIns="91440" tIns="45720" rIns="91440" bIns="45720" rtlCol="0" anchor="t">
            <a:normAutofit/>
          </a:bodyPr>
          <a:lstStyle/>
          <a:p>
            <a:pPr marL="0" indent="0">
              <a:buNone/>
            </a:pPr>
            <a:endParaRPr lang="en-AU" sz="2000">
              <a:latin typeface="Times New Roman"/>
              <a:cs typeface="Calibri"/>
            </a:endParaRPr>
          </a:p>
          <a:p>
            <a:pPr marL="0" indent="0">
              <a:buNone/>
            </a:pPr>
            <a:endParaRPr lang="en-AU" sz="1800">
              <a:latin typeface="Times New Roman"/>
              <a:cs typeface="Calibri"/>
            </a:endParaRPr>
          </a:p>
        </p:txBody>
      </p:sp>
      <p:sp>
        <p:nvSpPr>
          <p:cNvPr id="9" name="TextBox 8">
            <a:extLst>
              <a:ext uri="{FF2B5EF4-FFF2-40B4-BE49-F238E27FC236}">
                <a16:creationId xmlns:a16="http://schemas.microsoft.com/office/drawing/2014/main" id="{F68B9664-2DD3-1341-140C-E9F0A521C797}"/>
              </a:ext>
            </a:extLst>
          </p:cNvPr>
          <p:cNvSpPr txBox="1"/>
          <p:nvPr/>
        </p:nvSpPr>
        <p:spPr>
          <a:xfrm>
            <a:off x="3200400" y="2343150"/>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AU" sz="3200" b="1">
              <a:cs typeface="Calibri"/>
            </a:endParaRPr>
          </a:p>
        </p:txBody>
      </p:sp>
      <p:sp>
        <p:nvSpPr>
          <p:cNvPr id="11" name="TextBox 10">
            <a:extLst>
              <a:ext uri="{FF2B5EF4-FFF2-40B4-BE49-F238E27FC236}">
                <a16:creationId xmlns:a16="http://schemas.microsoft.com/office/drawing/2014/main" id="{7DB44FC8-3E36-1B6C-C4FF-4207C834DC7E}"/>
              </a:ext>
            </a:extLst>
          </p:cNvPr>
          <p:cNvSpPr txBox="1"/>
          <p:nvPr/>
        </p:nvSpPr>
        <p:spPr>
          <a:xfrm flipH="1">
            <a:off x="411111" y="1216696"/>
            <a:ext cx="8165076" cy="1754326"/>
          </a:xfrm>
          <a:prstGeom prst="rect">
            <a:avLst/>
          </a:prstGeom>
          <a:noFill/>
        </p:spPr>
        <p:txBody>
          <a:bodyPr wrap="square" lIns="91440" tIns="45720" rIns="91440" bIns="45720" rtlCol="0" anchor="t">
            <a:spAutoFit/>
          </a:bodyPr>
          <a:lstStyle/>
          <a:p>
            <a:pPr marL="285750" indent="-285750" algn="just">
              <a:buFont typeface="Arial"/>
              <a:buChar char="•"/>
            </a:pPr>
            <a:r>
              <a:rPr lang="en-US">
                <a:ea typeface="+mn-lt"/>
                <a:cs typeface="+mn-lt"/>
              </a:rPr>
              <a:t>The examination of the Indonesian herbal plant dataset reveals that the Inception-V3 model outperforms other models, achieving an impressive accuracy of 98.86%. However, the VGG19 model also demonstrates strong performance with an accuracy of 89.65%. Interestingly, apart from Inception-V3, the VGG19 model surpasses other architectures such as ResNet, </a:t>
            </a:r>
            <a:r>
              <a:rPr lang="en-US" err="1">
                <a:ea typeface="+mn-lt"/>
                <a:cs typeface="+mn-lt"/>
              </a:rPr>
              <a:t>DenseNet</a:t>
            </a:r>
            <a:r>
              <a:rPr lang="en-US">
                <a:ea typeface="+mn-lt"/>
                <a:cs typeface="+mn-lt"/>
              </a:rPr>
              <a:t>, and VGG11 in terms of accuracy.</a:t>
            </a:r>
            <a:endParaRPr lang="en-US">
              <a:latin typeface="Times New Roman"/>
              <a:cs typeface="Calibri"/>
            </a:endParaRPr>
          </a:p>
        </p:txBody>
      </p:sp>
    </p:spTree>
    <p:extLst>
      <p:ext uri="{BB962C8B-B14F-4D97-AF65-F5344CB8AC3E}">
        <p14:creationId xmlns:p14="http://schemas.microsoft.com/office/powerpoint/2010/main" val="2373983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924800" cy="857250"/>
          </a:xfrm>
        </p:spPr>
        <p:txBody>
          <a:bodyPr>
            <a:normAutofit/>
          </a:bodyPr>
          <a:lstStyle/>
          <a:p>
            <a:pPr algn="l">
              <a:lnSpc>
                <a:spcPct val="120000"/>
              </a:lnSpc>
              <a:spcBef>
                <a:spcPts val="0"/>
              </a:spcBef>
            </a:pPr>
            <a:r>
              <a:rPr lang="en-US" sz="2800" b="1">
                <a:latin typeface="Times New Roman"/>
                <a:cs typeface="Times New Roman"/>
              </a:rPr>
              <a:t>Future Scope</a:t>
            </a:r>
            <a:endParaRPr lang="en-US" sz="2800" b="1">
              <a:latin typeface="Times New Roman"/>
              <a:cs typeface="Times New Roman" pitchFamily="18" charset="0"/>
            </a:endParaRPr>
          </a:p>
        </p:txBody>
      </p:sp>
      <p:sp>
        <p:nvSpPr>
          <p:cNvPr id="5" name="Title 1"/>
          <p:cNvSpPr txBox="1">
            <a:spLocks/>
          </p:cNvSpPr>
          <p:nvPr/>
        </p:nvSpPr>
        <p:spPr>
          <a:xfrm>
            <a:off x="0" y="0"/>
            <a:ext cx="8229600" cy="85725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a:ln>
                  <a:noFill/>
                </a:ln>
                <a:solidFill>
                  <a:schemeClr val="tx1"/>
                </a:solidFill>
                <a:effectLst/>
                <a:uLnTx/>
                <a:uFillTx/>
                <a:latin typeface="+mj-lt"/>
                <a:ea typeface="+mj-ea"/>
                <a:cs typeface="+mj-cs"/>
              </a:rPr>
              <a:t> </a:t>
            </a:r>
            <a:endParaRPr kumimoji="0" lang="en-US" sz="3600" b="0" i="0" u="none" strike="noStrike" kern="1200" cap="none" spc="0" normalizeH="0" baseline="0" noProof="0">
              <a:ln>
                <a:noFill/>
              </a:ln>
              <a:solidFill>
                <a:schemeClr val="tx1"/>
              </a:solidFill>
              <a:effectLst/>
              <a:uLnTx/>
              <a:uFillTx/>
              <a:latin typeface="+mj-lt"/>
              <a:ea typeface="+mj-ea"/>
              <a:cs typeface="+mj-cs"/>
            </a:endParaRPr>
          </a:p>
        </p:txBody>
      </p:sp>
      <p:grpSp>
        <p:nvGrpSpPr>
          <p:cNvPr id="3" name="Group 28"/>
          <p:cNvGrpSpPr/>
          <p:nvPr/>
        </p:nvGrpSpPr>
        <p:grpSpPr>
          <a:xfrm>
            <a:off x="149192" y="87546"/>
            <a:ext cx="8994808" cy="655403"/>
            <a:chOff x="89095" y="122669"/>
            <a:chExt cx="11993077" cy="773164"/>
          </a:xfrm>
        </p:grpSpPr>
        <p:pic>
          <p:nvPicPr>
            <p:cNvPr id="7" name="Picture 6">
              <a:extLst>
                <a:ext uri="{FF2B5EF4-FFF2-40B4-BE49-F238E27FC236}">
                  <a16:creationId xmlns:a16="http://schemas.microsoft.com/office/drawing/2014/main" id="{2D56CAFC-F39F-4B00-BAB6-AE95B633D513}"/>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8" name="Straight Connector 7">
              <a:extLst>
                <a:ext uri="{FF2B5EF4-FFF2-40B4-BE49-F238E27FC236}">
                  <a16:creationId xmlns:a16="http://schemas.microsoft.com/office/drawing/2014/main" id="{60B7FDD2-7248-4025-B2FC-9D85E4784657}"/>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6" name="Content Placeholder 5">
            <a:extLst>
              <a:ext uri="{FF2B5EF4-FFF2-40B4-BE49-F238E27FC236}">
                <a16:creationId xmlns:a16="http://schemas.microsoft.com/office/drawing/2014/main" id="{962CD2D3-26C8-A49F-CEE1-557E14CAE850}"/>
              </a:ext>
            </a:extLst>
          </p:cNvPr>
          <p:cNvSpPr>
            <a:spLocks noGrp="1"/>
          </p:cNvSpPr>
          <p:nvPr>
            <p:ph idx="1"/>
          </p:nvPr>
        </p:nvSpPr>
        <p:spPr/>
        <p:txBody>
          <a:bodyPr vert="horz" lIns="91440" tIns="45720" rIns="91440" bIns="45720" rtlCol="0" anchor="t">
            <a:normAutofit/>
          </a:bodyPr>
          <a:lstStyle/>
          <a:p>
            <a:pPr marL="0" indent="0" algn="just">
              <a:buNone/>
            </a:pPr>
            <a:r>
              <a:rPr lang="en-GB" sz="1800">
                <a:ea typeface="+mn-lt"/>
                <a:cs typeface="+mn-lt"/>
              </a:rPr>
              <a:t> </a:t>
            </a:r>
            <a:r>
              <a:rPr lang="en-GB" sz="1800">
                <a:latin typeface="Times New Roman"/>
                <a:ea typeface="+mn-lt"/>
                <a:cs typeface="+mn-lt"/>
              </a:rPr>
              <a:t>The proposed paradigm for Indonesian herbal plant identification will be developed and improved, with advanced data augmentation techniques and hyperparameter optimization. Collaboration with traditional medicine practitioners and mobile platforms will be beneficial. The model should be regularly updated, incorporating geographic information systems, ethnobotanical research, and environmental impact assessments.</a:t>
            </a:r>
            <a:endParaRPr lang="en-GB" sz="1800">
              <a:latin typeface="Times New Roman"/>
              <a:cs typeface="Calibri"/>
            </a:endParaRPr>
          </a:p>
        </p:txBody>
      </p:sp>
    </p:spTree>
    <p:extLst>
      <p:ext uri="{BB962C8B-B14F-4D97-AF65-F5344CB8AC3E}">
        <p14:creationId xmlns:p14="http://schemas.microsoft.com/office/powerpoint/2010/main" val="1146105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924800" cy="857250"/>
          </a:xfrm>
        </p:spPr>
        <p:txBody>
          <a:bodyPr>
            <a:normAutofit/>
          </a:bodyPr>
          <a:lstStyle/>
          <a:p>
            <a:pPr lvl="0" algn="l">
              <a:lnSpc>
                <a:spcPct val="120000"/>
              </a:lnSpc>
              <a:spcBef>
                <a:spcPts val="0"/>
              </a:spcBef>
              <a:spcAft>
                <a:spcPts val="0"/>
              </a:spcAft>
            </a:pPr>
            <a:r>
              <a:rPr lang="en-US" sz="2800" b="1">
                <a:latin typeface="Times New Roman"/>
                <a:cs typeface="Times New Roman"/>
              </a:rPr>
              <a:t>References</a:t>
            </a:r>
            <a:endParaRPr lang="en-IN" sz="2800" b="1">
              <a:latin typeface="Times New Roman"/>
              <a:cs typeface="Times New Roman"/>
            </a:endParaRPr>
          </a:p>
        </p:txBody>
      </p:sp>
      <p:sp>
        <p:nvSpPr>
          <p:cNvPr id="5" name="Title 1"/>
          <p:cNvSpPr txBox="1">
            <a:spLocks/>
          </p:cNvSpPr>
          <p:nvPr/>
        </p:nvSpPr>
        <p:spPr>
          <a:xfrm>
            <a:off x="0" y="0"/>
            <a:ext cx="8229600" cy="85725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a:ln>
                  <a:noFill/>
                </a:ln>
                <a:solidFill>
                  <a:schemeClr val="tx1"/>
                </a:solidFill>
                <a:effectLst/>
                <a:uLnTx/>
                <a:uFillTx/>
                <a:latin typeface="+mj-lt"/>
                <a:ea typeface="+mj-ea"/>
                <a:cs typeface="+mj-cs"/>
              </a:rPr>
              <a:t> </a:t>
            </a:r>
            <a:endParaRPr kumimoji="0" lang="en-US" sz="3600" b="0" i="0" u="none" strike="noStrike" kern="1200" cap="none" spc="0" normalizeH="0" baseline="0" noProof="0">
              <a:ln>
                <a:noFill/>
              </a:ln>
              <a:solidFill>
                <a:schemeClr val="tx1"/>
              </a:solidFill>
              <a:effectLst/>
              <a:uLnTx/>
              <a:uFillTx/>
              <a:latin typeface="+mj-lt"/>
              <a:ea typeface="+mj-ea"/>
              <a:cs typeface="+mj-cs"/>
            </a:endParaRPr>
          </a:p>
        </p:txBody>
      </p:sp>
      <p:grpSp>
        <p:nvGrpSpPr>
          <p:cNvPr id="3" name="Group 28"/>
          <p:cNvGrpSpPr/>
          <p:nvPr/>
        </p:nvGrpSpPr>
        <p:grpSpPr>
          <a:xfrm>
            <a:off x="149192" y="87546"/>
            <a:ext cx="8994808" cy="655403"/>
            <a:chOff x="89095" y="122669"/>
            <a:chExt cx="11993077" cy="773164"/>
          </a:xfrm>
        </p:grpSpPr>
        <p:pic>
          <p:nvPicPr>
            <p:cNvPr id="7" name="Picture 6">
              <a:extLst>
                <a:ext uri="{FF2B5EF4-FFF2-40B4-BE49-F238E27FC236}">
                  <a16:creationId xmlns:a16="http://schemas.microsoft.com/office/drawing/2014/main" id="{2D56CAFC-F39F-4B00-BAB6-AE95B633D513}"/>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8" name="Straight Connector 7">
              <a:extLst>
                <a:ext uri="{FF2B5EF4-FFF2-40B4-BE49-F238E27FC236}">
                  <a16:creationId xmlns:a16="http://schemas.microsoft.com/office/drawing/2014/main" id="{60B7FDD2-7248-4025-B2FC-9D85E4784657}"/>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4" name="Content Placeholder 3"/>
          <p:cNvSpPr>
            <a:spLocks noGrp="1"/>
          </p:cNvSpPr>
          <p:nvPr>
            <p:ph idx="1"/>
          </p:nvPr>
        </p:nvSpPr>
        <p:spPr>
          <a:xfrm>
            <a:off x="2599" y="852618"/>
            <a:ext cx="9071346" cy="4274958"/>
          </a:xfrm>
        </p:spPr>
        <p:txBody>
          <a:bodyPr vert="horz" lIns="91440" tIns="45720" rIns="91440" bIns="45720" rtlCol="0" anchor="t">
            <a:normAutofit/>
          </a:bodyPr>
          <a:lstStyle/>
          <a:p>
            <a:pPr marL="0" indent="0" algn="just">
              <a:lnSpc>
                <a:spcPct val="120000"/>
              </a:lnSpc>
              <a:buNone/>
            </a:pPr>
            <a:r>
              <a:rPr lang="en-IN" sz="1200">
                <a:latin typeface="Times New Roman"/>
                <a:cs typeface="Times New Roman"/>
              </a:rPr>
              <a:t>[1]</a:t>
            </a:r>
            <a:r>
              <a:rPr lang="en-IN" sz="1200">
                <a:solidFill>
                  <a:srgbClr val="000000"/>
                </a:solidFill>
                <a:latin typeface="Times New Roman"/>
                <a:cs typeface="Times New Roman"/>
              </a:rPr>
              <a:t>   </a:t>
            </a:r>
            <a:r>
              <a:rPr lang="en-IN" sz="1200" b="0" i="0" err="1">
                <a:solidFill>
                  <a:srgbClr val="222222"/>
                </a:solidFill>
                <a:effectLst/>
                <a:latin typeface="Times New Roman"/>
                <a:cs typeface="Times New Roman"/>
              </a:rPr>
              <a:t>Musyaffa</a:t>
            </a:r>
            <a:r>
              <a:rPr lang="en-IN" sz="1200" b="0" i="0">
                <a:solidFill>
                  <a:srgbClr val="222222"/>
                </a:solidFill>
                <a:effectLst/>
                <a:latin typeface="Times New Roman"/>
                <a:cs typeface="Times New Roman"/>
              </a:rPr>
              <a:t>, Muhammad Salman </a:t>
            </a:r>
            <a:r>
              <a:rPr lang="en-IN" sz="1200" b="0" i="0" err="1">
                <a:solidFill>
                  <a:srgbClr val="222222"/>
                </a:solidFill>
                <a:effectLst/>
                <a:latin typeface="Times New Roman"/>
                <a:cs typeface="Times New Roman"/>
              </a:rPr>
              <a:t>Ikrar</a:t>
            </a:r>
            <a:r>
              <a:rPr lang="en-IN" sz="1200" b="0" i="0">
                <a:solidFill>
                  <a:srgbClr val="222222"/>
                </a:solidFill>
                <a:effectLst/>
                <a:latin typeface="Times New Roman"/>
                <a:cs typeface="Times New Roman"/>
              </a:rPr>
              <a:t>, </a:t>
            </a:r>
            <a:r>
              <a:rPr lang="en-IN" sz="1200" b="0" i="0" err="1">
                <a:solidFill>
                  <a:srgbClr val="222222"/>
                </a:solidFill>
                <a:effectLst/>
                <a:latin typeface="Times New Roman"/>
                <a:cs typeface="Times New Roman"/>
              </a:rPr>
              <a:t>Novanto</a:t>
            </a:r>
            <a:r>
              <a:rPr lang="en-IN" sz="1200" b="0" i="0">
                <a:solidFill>
                  <a:srgbClr val="222222"/>
                </a:solidFill>
                <a:effectLst/>
                <a:latin typeface="Times New Roman"/>
                <a:cs typeface="Times New Roman"/>
              </a:rPr>
              <a:t> </a:t>
            </a:r>
            <a:r>
              <a:rPr lang="en-IN" sz="1200" b="0" i="0" err="1">
                <a:solidFill>
                  <a:srgbClr val="222222"/>
                </a:solidFill>
                <a:effectLst/>
                <a:latin typeface="Times New Roman"/>
                <a:cs typeface="Times New Roman"/>
              </a:rPr>
              <a:t>Yudistira</a:t>
            </a:r>
            <a:r>
              <a:rPr lang="en-IN" sz="1200" b="0" i="0">
                <a:solidFill>
                  <a:srgbClr val="222222"/>
                </a:solidFill>
                <a:effectLst/>
                <a:latin typeface="Times New Roman"/>
                <a:cs typeface="Times New Roman"/>
              </a:rPr>
              <a:t>, and Muhammad Arif Rahman. "</a:t>
            </a:r>
            <a:r>
              <a:rPr lang="en-IN" sz="1200" b="0" i="0" err="1">
                <a:solidFill>
                  <a:srgbClr val="222222"/>
                </a:solidFill>
                <a:effectLst/>
                <a:latin typeface="Times New Roman"/>
                <a:cs typeface="Times New Roman"/>
              </a:rPr>
              <a:t>IndoHerb</a:t>
            </a:r>
            <a:r>
              <a:rPr lang="en-IN" sz="1200" b="0" i="0">
                <a:solidFill>
                  <a:srgbClr val="222222"/>
                </a:solidFill>
                <a:effectLst/>
                <a:latin typeface="Times New Roman"/>
                <a:cs typeface="Times New Roman"/>
              </a:rPr>
              <a:t>: Indonesia Medicinal Plants</a:t>
            </a:r>
            <a:r>
              <a:rPr lang="en-IN" sz="1200">
                <a:solidFill>
                  <a:srgbClr val="222222"/>
                </a:solidFill>
                <a:latin typeface="Times New Roman"/>
                <a:cs typeface="Times New Roman"/>
              </a:rPr>
              <a:t>             </a:t>
            </a:r>
            <a:r>
              <a:rPr lang="en-IN" sz="1200" b="0" i="0">
                <a:solidFill>
                  <a:srgbClr val="222222"/>
                </a:solidFill>
                <a:effectLst/>
                <a:latin typeface="Times New Roman"/>
                <a:cs typeface="Times New Roman"/>
              </a:rPr>
              <a:t>Recognition using Transfer Learning and Deep Learning." </a:t>
            </a:r>
            <a:r>
              <a:rPr lang="en-IN" sz="1200" b="0" i="1" err="1">
                <a:solidFill>
                  <a:srgbClr val="222222"/>
                </a:solidFill>
                <a:effectLst/>
                <a:latin typeface="Times New Roman"/>
                <a:cs typeface="Times New Roman"/>
              </a:rPr>
              <a:t>arXiv</a:t>
            </a:r>
            <a:r>
              <a:rPr lang="en-IN" sz="1200" b="0" i="1">
                <a:solidFill>
                  <a:srgbClr val="222222"/>
                </a:solidFill>
                <a:effectLst/>
                <a:latin typeface="Times New Roman"/>
                <a:cs typeface="Times New Roman"/>
              </a:rPr>
              <a:t> preprint arXiv:2308.01604</a:t>
            </a:r>
            <a:r>
              <a:rPr lang="en-IN" sz="1200" b="0" i="0">
                <a:solidFill>
                  <a:srgbClr val="222222"/>
                </a:solidFill>
                <a:effectLst/>
                <a:latin typeface="Times New Roman"/>
                <a:cs typeface="Times New Roman"/>
              </a:rPr>
              <a:t> (2023).</a:t>
            </a:r>
            <a:endParaRPr lang="en-US" sz="1200">
              <a:latin typeface="Times New Roman"/>
              <a:cs typeface="Times New Roman"/>
            </a:endParaRPr>
          </a:p>
          <a:p>
            <a:pPr marL="0" indent="0" algn="just">
              <a:lnSpc>
                <a:spcPct val="120000"/>
              </a:lnSpc>
              <a:buNone/>
            </a:pPr>
            <a:r>
              <a:rPr lang="en-IN" sz="1200">
                <a:latin typeface="Times New Roman"/>
                <a:cs typeface="Times New Roman"/>
              </a:rPr>
              <a:t> [2]   Jafar Abdollahi. “Identification of medicinal plants in </a:t>
            </a:r>
            <a:r>
              <a:rPr lang="en-IN" sz="1200" err="1">
                <a:latin typeface="Times New Roman"/>
                <a:cs typeface="Times New Roman"/>
              </a:rPr>
              <a:t>ardabil</a:t>
            </a:r>
            <a:r>
              <a:rPr lang="en-IN" sz="1200">
                <a:latin typeface="Times New Roman"/>
                <a:cs typeface="Times New Roman"/>
              </a:rPr>
              <a:t> using deep learning: identification of medicinal plants using deep             learning”. In: 2022 27th International Computer Conference, Computer Society of Iran (CSICC). IEEE. 2022, pp. 1–6. </a:t>
            </a:r>
          </a:p>
          <a:p>
            <a:pPr marL="0" indent="0" algn="just">
              <a:lnSpc>
                <a:spcPct val="120000"/>
              </a:lnSpc>
              <a:buNone/>
            </a:pPr>
            <a:r>
              <a:rPr lang="en-IN" sz="1200">
                <a:latin typeface="Times New Roman"/>
                <a:cs typeface="Times New Roman"/>
              </a:rPr>
              <a:t>[3]   Zhenping Qiang, Libo He, and Fei Dai. “Identification of plant leaf diseases based on inception V3 transfer learning and fine-                  tuning”. In: International Conference on Smart City and Informatization. Springer. 2019, pp. 118–127. [21] Trung Nguyen Quoc            and Vinh Truong Hoang. “Medicinal Plant identification in the wild by using CNN”. In: 2020 International Conference on                          Information and Communication Technology Convergence (ICTC). IEEE. 2020, pp. 25–29. </a:t>
            </a:r>
          </a:p>
          <a:p>
            <a:pPr marL="0" indent="0" algn="just">
              <a:lnSpc>
                <a:spcPct val="120000"/>
              </a:lnSpc>
              <a:buNone/>
            </a:pPr>
            <a:r>
              <a:rPr lang="en-IN" sz="1200">
                <a:latin typeface="Times New Roman"/>
                <a:cs typeface="Times New Roman"/>
              </a:rPr>
              <a:t> [4]   Sai Kumar TS, A </a:t>
            </a:r>
            <a:r>
              <a:rPr lang="en-IN" sz="1200" err="1">
                <a:latin typeface="Times New Roman"/>
                <a:cs typeface="Times New Roman"/>
              </a:rPr>
              <a:t>Prabalakshmi</a:t>
            </a:r>
            <a:r>
              <a:rPr lang="en-IN" sz="1200">
                <a:latin typeface="Times New Roman"/>
                <a:cs typeface="Times New Roman"/>
              </a:rPr>
              <a:t>, et al. “Identification of </a:t>
            </a:r>
            <a:r>
              <a:rPr lang="en-IN" sz="1200" err="1">
                <a:latin typeface="Times New Roman"/>
                <a:cs typeface="Times New Roman"/>
              </a:rPr>
              <a:t>indian</a:t>
            </a:r>
            <a:r>
              <a:rPr lang="en-IN" sz="1200">
                <a:latin typeface="Times New Roman"/>
                <a:cs typeface="Times New Roman"/>
              </a:rPr>
              <a:t> medicinal plants from leaves using transfer learning approach”. In:           2021 5th International Conference on Trends in Electronics and Informatics (ICOEI). IEEE. 2021, pp. 980–987. </a:t>
            </a:r>
          </a:p>
          <a:p>
            <a:pPr marL="0" indent="0" algn="just">
              <a:lnSpc>
                <a:spcPct val="120000"/>
              </a:lnSpc>
              <a:buNone/>
            </a:pPr>
            <a:r>
              <a:rPr lang="en-IN" sz="1200">
                <a:latin typeface="Times New Roman"/>
                <a:cs typeface="Times New Roman"/>
              </a:rPr>
              <a:t>[5]   Cheng Wang et al. “Pulmonary image classification based on inception-v3 transfer learning model”. In: IEEE Access 7 (2019), pp.          146533–146541. [27] Xinyang Wang et al. “A Recognition Method of Ancient Architectures Based on the Improved Inception V3          Model”. In: Symmetry 14.12 (2022), p. 2679. </a:t>
            </a:r>
          </a:p>
          <a:p>
            <a:pPr marL="0" indent="0" algn="just">
              <a:lnSpc>
                <a:spcPct val="120000"/>
              </a:lnSpc>
              <a:buNone/>
            </a:pPr>
            <a:r>
              <a:rPr lang="en-IN" sz="1200">
                <a:latin typeface="Times New Roman"/>
                <a:cs typeface="Times New Roman"/>
              </a:rPr>
              <a:t>[6]   Xiaoling Xia, Cui Xu, and Bing Nan. “Inception-v3 for flower classification”. In: 2017 2nd international conference on image,                    vision and computing (ICIVC). IEEE. 2017, pp. 783–787.</a:t>
            </a:r>
            <a:endParaRPr lang="en-US" sz="1200">
              <a:solidFill>
                <a:srgbClr val="222222"/>
              </a:solidFill>
              <a:latin typeface="Times New Roman"/>
              <a:cs typeface="Times New Roman"/>
            </a:endParaRPr>
          </a:p>
          <a:p>
            <a:pPr>
              <a:buAutoNum type="arabicParenR"/>
            </a:pPr>
            <a:endParaRPr lang="en-AU">
              <a:cs typeface="Calibri"/>
            </a:endParaRPr>
          </a:p>
        </p:txBody>
      </p:sp>
    </p:spTree>
    <p:extLst>
      <p:ext uri="{BB962C8B-B14F-4D97-AF65-F5344CB8AC3E}">
        <p14:creationId xmlns:p14="http://schemas.microsoft.com/office/powerpoint/2010/main" val="568250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98124-B0AD-1C45-C507-C94CA8BB9073}"/>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E014AD7-1E86-49F9-ACAE-BA3518CDEAC4}"/>
              </a:ext>
            </a:extLst>
          </p:cNvPr>
          <p:cNvSpPr txBox="1">
            <a:spLocks/>
          </p:cNvSpPr>
          <p:nvPr/>
        </p:nvSpPr>
        <p:spPr>
          <a:xfrm>
            <a:off x="0" y="0"/>
            <a:ext cx="8229600" cy="85725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a:ln>
                  <a:noFill/>
                </a:ln>
                <a:solidFill>
                  <a:schemeClr val="tx1"/>
                </a:solidFill>
                <a:effectLst/>
                <a:uLnTx/>
                <a:uFillTx/>
                <a:latin typeface="+mj-lt"/>
                <a:ea typeface="+mj-ea"/>
                <a:cs typeface="+mj-cs"/>
              </a:rPr>
              <a:t> </a:t>
            </a:r>
            <a:endParaRPr kumimoji="0" lang="en-US" sz="3600" b="0" i="0" u="none" strike="noStrike" kern="1200" cap="none" spc="0" normalizeH="0" baseline="0" noProof="0">
              <a:ln>
                <a:noFill/>
              </a:ln>
              <a:solidFill>
                <a:schemeClr val="tx1"/>
              </a:solidFill>
              <a:effectLst/>
              <a:uLnTx/>
              <a:uFillTx/>
              <a:latin typeface="+mj-lt"/>
              <a:ea typeface="+mj-ea"/>
              <a:cs typeface="+mj-cs"/>
            </a:endParaRPr>
          </a:p>
        </p:txBody>
      </p:sp>
      <p:grpSp>
        <p:nvGrpSpPr>
          <p:cNvPr id="3" name="Group 28">
            <a:extLst>
              <a:ext uri="{FF2B5EF4-FFF2-40B4-BE49-F238E27FC236}">
                <a16:creationId xmlns:a16="http://schemas.microsoft.com/office/drawing/2014/main" id="{6F9B2604-D2A2-6BFD-4C13-15D1541AD0AB}"/>
              </a:ext>
            </a:extLst>
          </p:cNvPr>
          <p:cNvGrpSpPr/>
          <p:nvPr/>
        </p:nvGrpSpPr>
        <p:grpSpPr>
          <a:xfrm>
            <a:off x="149192" y="87546"/>
            <a:ext cx="8994808" cy="655403"/>
            <a:chOff x="89095" y="122669"/>
            <a:chExt cx="11993077" cy="773164"/>
          </a:xfrm>
        </p:grpSpPr>
        <p:pic>
          <p:nvPicPr>
            <p:cNvPr id="7" name="Picture 6">
              <a:extLst>
                <a:ext uri="{FF2B5EF4-FFF2-40B4-BE49-F238E27FC236}">
                  <a16:creationId xmlns:a16="http://schemas.microsoft.com/office/drawing/2014/main" id="{F045C4B3-E41C-BB96-14D7-25EAD9EBA03D}"/>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8" name="Straight Connector 7">
              <a:extLst>
                <a:ext uri="{FF2B5EF4-FFF2-40B4-BE49-F238E27FC236}">
                  <a16:creationId xmlns:a16="http://schemas.microsoft.com/office/drawing/2014/main" id="{62441B77-3EEC-A372-EAFE-C62D516674A9}"/>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6" name="Content Placeholder 5">
            <a:extLst>
              <a:ext uri="{FF2B5EF4-FFF2-40B4-BE49-F238E27FC236}">
                <a16:creationId xmlns:a16="http://schemas.microsoft.com/office/drawing/2014/main" id="{CAAD3DFB-7190-B257-D2BA-E4B37886B429}"/>
              </a:ext>
            </a:extLst>
          </p:cNvPr>
          <p:cNvSpPr>
            <a:spLocks noGrp="1"/>
          </p:cNvSpPr>
          <p:nvPr>
            <p:ph idx="1"/>
          </p:nvPr>
        </p:nvSpPr>
        <p:spPr>
          <a:xfrm>
            <a:off x="2563318" y="2100056"/>
            <a:ext cx="2750695" cy="857250"/>
          </a:xfrm>
        </p:spPr>
        <p:txBody>
          <a:bodyPr vert="horz" lIns="91440" tIns="45720" rIns="91440" bIns="45720" rtlCol="0" anchor="t">
            <a:normAutofit/>
          </a:bodyPr>
          <a:lstStyle/>
          <a:p>
            <a:pPr marL="0" indent="0">
              <a:buNone/>
            </a:pPr>
            <a:r>
              <a:rPr lang="en-GB" sz="4800">
                <a:cs typeface="Calibri"/>
              </a:rPr>
              <a:t>Thank You</a:t>
            </a:r>
          </a:p>
        </p:txBody>
      </p:sp>
    </p:spTree>
    <p:extLst>
      <p:ext uri="{BB962C8B-B14F-4D97-AF65-F5344CB8AC3E}">
        <p14:creationId xmlns:p14="http://schemas.microsoft.com/office/powerpoint/2010/main" val="1875832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28"/>
          <p:cNvGrpSpPr/>
          <p:nvPr/>
        </p:nvGrpSpPr>
        <p:grpSpPr>
          <a:xfrm>
            <a:off x="149192" y="87546"/>
            <a:ext cx="8994808" cy="655403"/>
            <a:chOff x="89095" y="122669"/>
            <a:chExt cx="11993077" cy="773164"/>
          </a:xfrm>
        </p:grpSpPr>
        <p:pic>
          <p:nvPicPr>
            <p:cNvPr id="6" name="Picture 5">
              <a:extLst>
                <a:ext uri="{FF2B5EF4-FFF2-40B4-BE49-F238E27FC236}">
                  <a16:creationId xmlns:a16="http://schemas.microsoft.com/office/drawing/2014/main" id="{2D56CAFC-F39F-4B00-BAB6-AE95B633D513}"/>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7" name="Straight Connector 6">
              <a:extLst>
                <a:ext uri="{FF2B5EF4-FFF2-40B4-BE49-F238E27FC236}">
                  <a16:creationId xmlns:a16="http://schemas.microsoft.com/office/drawing/2014/main" id="{60B7FDD2-7248-4025-B2FC-9D85E4784657}"/>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8" name="Rectangle 7"/>
          <p:cNvSpPr/>
          <p:nvPr/>
        </p:nvSpPr>
        <p:spPr>
          <a:xfrm>
            <a:off x="457200" y="133206"/>
            <a:ext cx="3749681" cy="523220"/>
          </a:xfrm>
          <a:prstGeom prst="rect">
            <a:avLst/>
          </a:prstGeom>
        </p:spPr>
        <p:txBody>
          <a:bodyPr wrap="none" lIns="91440" tIns="45720" rIns="91440" bIns="45720" anchor="t">
            <a:spAutoFit/>
          </a:bodyPr>
          <a:lstStyle/>
          <a:p>
            <a:r>
              <a:rPr lang="en-US" sz="2800" b="1">
                <a:latin typeface="Times New Roman"/>
                <a:ea typeface="+mn-lt"/>
                <a:cs typeface="+mn-lt"/>
              </a:rPr>
              <a:t>Outline of Presentation</a:t>
            </a:r>
            <a:endParaRPr lang="en-US" b="1">
              <a:latin typeface="Times New Roman"/>
            </a:endParaRPr>
          </a:p>
        </p:txBody>
      </p:sp>
      <p:sp>
        <p:nvSpPr>
          <p:cNvPr id="4" name="Content Placeholder 3">
            <a:extLst>
              <a:ext uri="{FF2B5EF4-FFF2-40B4-BE49-F238E27FC236}">
                <a16:creationId xmlns:a16="http://schemas.microsoft.com/office/drawing/2014/main" id="{8FB90937-57F0-80BC-1AAE-AA0974512A07}"/>
              </a:ext>
            </a:extLst>
          </p:cNvPr>
          <p:cNvSpPr>
            <a:spLocks noGrp="1"/>
          </p:cNvSpPr>
          <p:nvPr>
            <p:ph idx="1"/>
          </p:nvPr>
        </p:nvSpPr>
        <p:spPr>
          <a:xfrm>
            <a:off x="457200" y="969708"/>
            <a:ext cx="8229600" cy="3624915"/>
          </a:xfrm>
        </p:spPr>
        <p:txBody>
          <a:bodyPr vert="horz" lIns="91440" tIns="45720" rIns="91440" bIns="45720" rtlCol="0" anchor="t">
            <a:normAutofit/>
          </a:bodyPr>
          <a:lstStyle/>
          <a:p>
            <a:pPr marL="0" indent="0">
              <a:buNone/>
            </a:pPr>
            <a:r>
              <a:rPr lang="en-GB" sz="1700">
                <a:latin typeface="Times New Roman"/>
                <a:cs typeface="Arial"/>
              </a:rPr>
              <a:t>• </a:t>
            </a:r>
            <a:r>
              <a:rPr lang="en-GB" sz="1800">
                <a:latin typeface="Times New Roman"/>
                <a:cs typeface="Arial"/>
              </a:rPr>
              <a:t>Project Overview</a:t>
            </a:r>
            <a:endParaRPr lang="en-GB" sz="1800">
              <a:latin typeface="Times New Roman"/>
              <a:cs typeface="Calibri"/>
            </a:endParaRPr>
          </a:p>
          <a:p>
            <a:pPr marL="0" indent="0">
              <a:buNone/>
            </a:pPr>
            <a:r>
              <a:rPr lang="en-GB" sz="1800">
                <a:latin typeface="Times New Roman"/>
                <a:cs typeface="Arial"/>
              </a:rPr>
              <a:t>•</a:t>
            </a:r>
            <a:r>
              <a:rPr lang="en-GB" sz="1800">
                <a:latin typeface="Times New Roman"/>
                <a:ea typeface="+mn-lt"/>
                <a:cs typeface="+mn-lt"/>
              </a:rPr>
              <a:t>Literature Survey</a:t>
            </a:r>
            <a:endParaRPr lang="en-GB" sz="1800">
              <a:latin typeface="Times New Roman"/>
              <a:cs typeface="Calibri"/>
            </a:endParaRPr>
          </a:p>
          <a:p>
            <a:pPr marL="0" indent="0">
              <a:buNone/>
            </a:pPr>
            <a:r>
              <a:rPr lang="en-GB" sz="1800">
                <a:latin typeface="Times New Roman"/>
                <a:cs typeface="Arial"/>
              </a:rPr>
              <a:t>•</a:t>
            </a:r>
            <a:r>
              <a:rPr lang="en-GB" sz="1800">
                <a:latin typeface="Times New Roman"/>
                <a:ea typeface="+mn-lt"/>
                <a:cs typeface="+mn-lt"/>
              </a:rPr>
              <a:t>Problem Statement</a:t>
            </a:r>
            <a:endParaRPr lang="en-GB" sz="1800">
              <a:latin typeface="Times New Roman"/>
              <a:cs typeface="Calibri"/>
            </a:endParaRPr>
          </a:p>
          <a:p>
            <a:pPr marL="0" indent="0">
              <a:buNone/>
            </a:pPr>
            <a:r>
              <a:rPr lang="en-GB" sz="1800">
                <a:latin typeface="Times New Roman"/>
                <a:cs typeface="Arial"/>
              </a:rPr>
              <a:t>•</a:t>
            </a:r>
            <a:r>
              <a:rPr lang="en-GB" sz="1800">
                <a:latin typeface="Times New Roman"/>
                <a:ea typeface="+mn-lt"/>
                <a:cs typeface="+mn-lt"/>
              </a:rPr>
              <a:t>Objectives</a:t>
            </a:r>
            <a:endParaRPr lang="en-GB" sz="1800">
              <a:latin typeface="Times New Roman"/>
              <a:cs typeface="Calibri"/>
            </a:endParaRPr>
          </a:p>
          <a:p>
            <a:pPr marL="0" indent="0">
              <a:buNone/>
            </a:pPr>
            <a:r>
              <a:rPr lang="en-GB" sz="1800">
                <a:latin typeface="Times New Roman"/>
                <a:cs typeface="Arial"/>
              </a:rPr>
              <a:t>•</a:t>
            </a:r>
            <a:r>
              <a:rPr lang="en-GB" sz="1800">
                <a:latin typeface="Times New Roman"/>
                <a:ea typeface="+mn-lt"/>
                <a:cs typeface="+mn-lt"/>
              </a:rPr>
              <a:t>Dataset Description</a:t>
            </a:r>
            <a:endParaRPr lang="en-GB" sz="1800">
              <a:latin typeface="Times New Roman"/>
              <a:cs typeface="Calibri"/>
            </a:endParaRPr>
          </a:p>
          <a:p>
            <a:pPr marL="0" indent="0">
              <a:buNone/>
            </a:pPr>
            <a:r>
              <a:rPr lang="en-GB" sz="1800">
                <a:latin typeface="Times New Roman"/>
                <a:cs typeface="Arial"/>
              </a:rPr>
              <a:t>•</a:t>
            </a:r>
            <a:r>
              <a:rPr lang="en-GB" sz="1800">
                <a:latin typeface="Times New Roman"/>
                <a:ea typeface="+mn-lt"/>
                <a:cs typeface="+mn-lt"/>
              </a:rPr>
              <a:t>Model Architecture</a:t>
            </a:r>
            <a:endParaRPr lang="en-GB" sz="1800">
              <a:latin typeface="Times New Roman"/>
              <a:cs typeface="Calibri"/>
            </a:endParaRPr>
          </a:p>
          <a:p>
            <a:pPr marL="0" indent="0">
              <a:buNone/>
            </a:pPr>
            <a:r>
              <a:rPr lang="en-GB" sz="1800">
                <a:latin typeface="Times New Roman"/>
                <a:cs typeface="Arial"/>
              </a:rPr>
              <a:t>•</a:t>
            </a:r>
            <a:r>
              <a:rPr lang="en-GB" sz="1800">
                <a:latin typeface="Times New Roman"/>
                <a:ea typeface="+mn-lt"/>
                <a:cs typeface="+mn-lt"/>
              </a:rPr>
              <a:t>Results </a:t>
            </a:r>
            <a:endParaRPr lang="en-GB" sz="1800">
              <a:latin typeface="Times New Roman"/>
              <a:cs typeface="Calibri"/>
            </a:endParaRPr>
          </a:p>
          <a:p>
            <a:pPr marL="0" indent="0">
              <a:buNone/>
            </a:pPr>
            <a:r>
              <a:rPr lang="en-GB" sz="1800">
                <a:latin typeface="Times New Roman"/>
                <a:cs typeface="Arial"/>
              </a:rPr>
              <a:t>•</a:t>
            </a:r>
            <a:r>
              <a:rPr lang="en-GB" sz="1800">
                <a:latin typeface="Times New Roman"/>
                <a:ea typeface="+mn-lt"/>
                <a:cs typeface="+mn-lt"/>
              </a:rPr>
              <a:t>Future Scope and conclusion</a:t>
            </a:r>
            <a:endParaRPr lang="en-GB" sz="1800">
              <a:latin typeface="Times New Roman"/>
              <a:cs typeface="Calibri"/>
            </a:endParaRPr>
          </a:p>
          <a:p>
            <a:pPr marL="0" indent="0">
              <a:buNone/>
            </a:pPr>
            <a:r>
              <a:rPr lang="en-GB" sz="1800">
                <a:latin typeface="Times New Roman"/>
                <a:cs typeface="Arial"/>
              </a:rPr>
              <a:t>•</a:t>
            </a:r>
            <a:r>
              <a:rPr lang="en-GB" sz="1800">
                <a:latin typeface="Times New Roman"/>
                <a:ea typeface="+mn-lt"/>
                <a:cs typeface="+mn-lt"/>
              </a:rPr>
              <a:t>References</a:t>
            </a:r>
            <a:endParaRPr lang="en-GB" sz="1800">
              <a:latin typeface="Times New Roman"/>
              <a:cs typeface="Calibri"/>
            </a:endParaRPr>
          </a:p>
          <a:p>
            <a:endParaRPr lang="en-GB">
              <a:cs typeface="Calibri"/>
            </a:endParaRPr>
          </a:p>
        </p:txBody>
      </p:sp>
    </p:spTree>
    <p:extLst>
      <p:ext uri="{BB962C8B-B14F-4D97-AF65-F5344CB8AC3E}">
        <p14:creationId xmlns:p14="http://schemas.microsoft.com/office/powerpoint/2010/main" val="2157828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28"/>
          <p:cNvGrpSpPr/>
          <p:nvPr/>
        </p:nvGrpSpPr>
        <p:grpSpPr>
          <a:xfrm>
            <a:off x="149192" y="87546"/>
            <a:ext cx="8994808" cy="655403"/>
            <a:chOff x="89095" y="122669"/>
            <a:chExt cx="11993077" cy="773164"/>
          </a:xfrm>
        </p:grpSpPr>
        <p:pic>
          <p:nvPicPr>
            <p:cNvPr id="6" name="Picture 5">
              <a:extLst>
                <a:ext uri="{FF2B5EF4-FFF2-40B4-BE49-F238E27FC236}">
                  <a16:creationId xmlns:a16="http://schemas.microsoft.com/office/drawing/2014/main" id="{2D56CAFC-F39F-4B00-BAB6-AE95B633D513}"/>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7" name="Straight Connector 6">
              <a:extLst>
                <a:ext uri="{FF2B5EF4-FFF2-40B4-BE49-F238E27FC236}">
                  <a16:creationId xmlns:a16="http://schemas.microsoft.com/office/drawing/2014/main" id="{60B7FDD2-7248-4025-B2FC-9D85E4784657}"/>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8" name="Rectangle 7"/>
          <p:cNvSpPr/>
          <p:nvPr/>
        </p:nvSpPr>
        <p:spPr>
          <a:xfrm>
            <a:off x="457200" y="133206"/>
            <a:ext cx="2856808" cy="523220"/>
          </a:xfrm>
          <a:prstGeom prst="rect">
            <a:avLst/>
          </a:prstGeom>
        </p:spPr>
        <p:txBody>
          <a:bodyPr wrap="none" lIns="91440" tIns="45720" rIns="91440" bIns="45720" anchor="t">
            <a:spAutoFit/>
          </a:bodyPr>
          <a:lstStyle/>
          <a:p>
            <a:r>
              <a:rPr lang="en-US" sz="2800" b="1">
                <a:latin typeface="Times New Roman"/>
                <a:cs typeface="Calibri"/>
              </a:rPr>
              <a:t>Project Overview</a:t>
            </a:r>
          </a:p>
        </p:txBody>
      </p:sp>
      <p:sp>
        <p:nvSpPr>
          <p:cNvPr id="4" name="Content Placeholder 3">
            <a:extLst>
              <a:ext uri="{FF2B5EF4-FFF2-40B4-BE49-F238E27FC236}">
                <a16:creationId xmlns:a16="http://schemas.microsoft.com/office/drawing/2014/main" id="{9A76CF11-D2FC-B98B-C886-12B7B0EA867B}"/>
              </a:ext>
            </a:extLst>
          </p:cNvPr>
          <p:cNvSpPr>
            <a:spLocks noGrp="1"/>
          </p:cNvSpPr>
          <p:nvPr>
            <p:ph idx="1"/>
          </p:nvPr>
        </p:nvSpPr>
        <p:spPr>
          <a:xfrm>
            <a:off x="300498" y="897170"/>
            <a:ext cx="8229600" cy="3927896"/>
          </a:xfrm>
        </p:spPr>
        <p:txBody>
          <a:bodyPr vert="horz" lIns="91440" tIns="45720" rIns="91440" bIns="45720" rtlCol="0" anchor="t">
            <a:noAutofit/>
          </a:bodyPr>
          <a:lstStyle/>
          <a:p>
            <a:pPr algn="just"/>
            <a:r>
              <a:rPr lang="en-US" sz="1800">
                <a:latin typeface="Times New Roman"/>
                <a:ea typeface="+mn-lt"/>
                <a:cs typeface="+mn-lt"/>
              </a:rPr>
              <a:t>Deep learning techniques, particularly VGG19 and Inceptionv3 models, are employed for classifying images of medicinal plants into distinct species.</a:t>
            </a:r>
            <a:endParaRPr lang="en-US" sz="2200">
              <a:latin typeface="Times New Roman"/>
              <a:cs typeface="Calibri"/>
            </a:endParaRPr>
          </a:p>
          <a:p>
            <a:pPr algn="just"/>
            <a:r>
              <a:rPr lang="en-US" sz="1800">
                <a:latin typeface="Times New Roman"/>
                <a:ea typeface="+mn-lt"/>
                <a:cs typeface="+mn-lt"/>
              </a:rPr>
              <a:t>The dataset is preprocessed before training the model, and evaluation metrics such as accuracy, loss, confusion matrix are utilized to assess the model's performance.</a:t>
            </a:r>
            <a:endParaRPr lang="en-US" sz="1800">
              <a:latin typeface="Times New Roman"/>
              <a:cs typeface="Calibri"/>
            </a:endParaRPr>
          </a:p>
          <a:p>
            <a:pPr algn="just"/>
            <a:r>
              <a:rPr lang="en-US" sz="1800">
                <a:latin typeface="Times New Roman"/>
                <a:ea typeface="+mn-lt"/>
                <a:cs typeface="+mn-lt"/>
              </a:rPr>
              <a:t>Sample images are subjected to classification, and the model's performance is visualized through training and validation curves.</a:t>
            </a:r>
            <a:endParaRPr lang="en-US" sz="1800">
              <a:latin typeface="Times New Roman"/>
              <a:cs typeface="Calibri"/>
            </a:endParaRPr>
          </a:p>
          <a:p>
            <a:pPr algn="just"/>
            <a:r>
              <a:rPr lang="en-US" sz="1800">
                <a:latin typeface="Times New Roman"/>
                <a:ea typeface="+mn-lt"/>
                <a:cs typeface="+mn-lt"/>
              </a:rPr>
              <a:t>Comparative analysis with ResNet34, DenseNet121, and VGG11 models reveals that previous models achieved accuracies up to 87.4%.</a:t>
            </a:r>
            <a:endParaRPr lang="en-US" sz="1800">
              <a:latin typeface="Times New Roman"/>
              <a:cs typeface="Calibri"/>
            </a:endParaRPr>
          </a:p>
          <a:p>
            <a:pPr algn="just"/>
            <a:r>
              <a:rPr lang="en-US" sz="1800">
                <a:latin typeface="Times New Roman"/>
                <a:ea typeface="+mn-lt"/>
                <a:cs typeface="+mn-lt"/>
              </a:rPr>
              <a:t>However, the proposed approach achieves higher accuracy, with VGG19 reaching 89.65% accuracy and Inception-V3 achieving an outstanding 98.86% accuracy on the Indonesian medicinal plant dataset.</a:t>
            </a:r>
            <a:endParaRPr lang="en-US" sz="1800">
              <a:latin typeface="Times New Roman"/>
              <a:cs typeface="Calibri"/>
            </a:endParaRPr>
          </a:p>
        </p:txBody>
      </p:sp>
    </p:spTree>
    <p:extLst>
      <p:ext uri="{BB962C8B-B14F-4D97-AF65-F5344CB8AC3E}">
        <p14:creationId xmlns:p14="http://schemas.microsoft.com/office/powerpoint/2010/main" val="3499931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28"/>
          <p:cNvGrpSpPr/>
          <p:nvPr/>
        </p:nvGrpSpPr>
        <p:grpSpPr>
          <a:xfrm>
            <a:off x="149192" y="87546"/>
            <a:ext cx="8994808" cy="655403"/>
            <a:chOff x="89095" y="122669"/>
            <a:chExt cx="11993077" cy="773164"/>
          </a:xfrm>
        </p:grpSpPr>
        <p:pic>
          <p:nvPicPr>
            <p:cNvPr id="6" name="Picture 5">
              <a:extLst>
                <a:ext uri="{FF2B5EF4-FFF2-40B4-BE49-F238E27FC236}">
                  <a16:creationId xmlns:a16="http://schemas.microsoft.com/office/drawing/2014/main" id="{2D56CAFC-F39F-4B00-BAB6-AE95B633D513}"/>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7" name="Straight Connector 6">
              <a:extLst>
                <a:ext uri="{FF2B5EF4-FFF2-40B4-BE49-F238E27FC236}">
                  <a16:creationId xmlns:a16="http://schemas.microsoft.com/office/drawing/2014/main" id="{60B7FDD2-7248-4025-B2FC-9D85E4784657}"/>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8" name="Rectangle 7"/>
          <p:cNvSpPr/>
          <p:nvPr/>
        </p:nvSpPr>
        <p:spPr>
          <a:xfrm>
            <a:off x="457200" y="133206"/>
            <a:ext cx="2861296" cy="523220"/>
          </a:xfrm>
          <a:prstGeom prst="rect">
            <a:avLst/>
          </a:prstGeom>
        </p:spPr>
        <p:txBody>
          <a:bodyPr wrap="none" lIns="91440" tIns="45720" rIns="91440" bIns="45720" anchor="t">
            <a:spAutoFit/>
          </a:bodyPr>
          <a:lstStyle/>
          <a:p>
            <a:r>
              <a:rPr lang="en-US" sz="2800" b="1">
                <a:latin typeface="Times New Roman"/>
                <a:cs typeface="Calibri"/>
              </a:rPr>
              <a:t>Literature</a:t>
            </a:r>
            <a:r>
              <a:rPr lang="en-US" sz="2800" b="1">
                <a:cs typeface="Calibri"/>
              </a:rPr>
              <a:t> Survey</a:t>
            </a:r>
          </a:p>
        </p:txBody>
      </p:sp>
      <p:sp>
        <p:nvSpPr>
          <p:cNvPr id="4" name="Content Placeholder 3">
            <a:extLst>
              <a:ext uri="{FF2B5EF4-FFF2-40B4-BE49-F238E27FC236}">
                <a16:creationId xmlns:a16="http://schemas.microsoft.com/office/drawing/2014/main" id="{9A76CF11-D2FC-B98B-C886-12B7B0EA867B}"/>
              </a:ext>
            </a:extLst>
          </p:cNvPr>
          <p:cNvSpPr>
            <a:spLocks noGrp="1"/>
          </p:cNvSpPr>
          <p:nvPr>
            <p:ph idx="1"/>
          </p:nvPr>
        </p:nvSpPr>
        <p:spPr>
          <a:xfrm>
            <a:off x="193933" y="852278"/>
            <a:ext cx="7405930" cy="104779"/>
          </a:xfrm>
        </p:spPr>
        <p:txBody>
          <a:bodyPr vert="horz" lIns="91440" tIns="45720" rIns="91440" bIns="45720" rtlCol="0" anchor="t">
            <a:noAutofit/>
          </a:bodyPr>
          <a:lstStyle/>
          <a:p>
            <a:pPr>
              <a:buFont typeface="Arial"/>
              <a:buChar char="•"/>
            </a:pPr>
            <a:endParaRPr lang="en-US" sz="1800">
              <a:latin typeface="Times New Roman"/>
              <a:cs typeface="Calibri"/>
            </a:endParaRPr>
          </a:p>
          <a:p>
            <a:pPr marL="0" indent="0">
              <a:buNone/>
            </a:pPr>
            <a:endParaRPr lang="en-US" sz="1600">
              <a:latin typeface="Times New Roman"/>
              <a:cs typeface="Times New Roman"/>
            </a:endParaRPr>
          </a:p>
        </p:txBody>
      </p:sp>
      <p:sp>
        <p:nvSpPr>
          <p:cNvPr id="2" name="TextBox 1">
            <a:extLst>
              <a:ext uri="{FF2B5EF4-FFF2-40B4-BE49-F238E27FC236}">
                <a16:creationId xmlns:a16="http://schemas.microsoft.com/office/drawing/2014/main" id="{64E12CF9-CA0E-4F26-9A45-5C09E1CF8ED9}"/>
              </a:ext>
            </a:extLst>
          </p:cNvPr>
          <p:cNvSpPr txBox="1"/>
          <p:nvPr/>
        </p:nvSpPr>
        <p:spPr>
          <a:xfrm>
            <a:off x="428701" y="907640"/>
            <a:ext cx="8222851" cy="33547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err="1">
                <a:ea typeface="+mn-lt"/>
                <a:cs typeface="+mn-lt"/>
              </a:rPr>
              <a:t>IndoHerb</a:t>
            </a:r>
            <a:r>
              <a:rPr lang="en-US" sz="1600" b="1">
                <a:ea typeface="+mn-lt"/>
                <a:cs typeface="+mn-lt"/>
              </a:rPr>
              <a:t>: Indonesia Medicinal Plants Recognition using Transfer Learning and Deep Learning</a:t>
            </a:r>
          </a:p>
          <a:p>
            <a:pPr marL="285750" indent="-285750">
              <a:buFont typeface="Arial"/>
              <a:buChar char="•"/>
            </a:pPr>
            <a:r>
              <a:rPr lang="en-US" sz="1400">
                <a:ea typeface="+mn-lt"/>
                <a:cs typeface="+mn-lt"/>
              </a:rPr>
              <a:t>The research on Indonesian medicinal plants aims to create a computer vision system that can quickly and accurately identify these plants. This system uses deep learning to recognize medicinal plants in Indonesia.</a:t>
            </a:r>
            <a:endParaRPr lang="en-US">
              <a:ea typeface="+mn-lt"/>
              <a:cs typeface="+mn-lt"/>
            </a:endParaRPr>
          </a:p>
          <a:p>
            <a:pPr marL="285750" indent="-285750">
              <a:buFont typeface="Arial"/>
              <a:buChar char="•"/>
            </a:pPr>
            <a:r>
              <a:rPr lang="en-US" sz="1400">
                <a:ea typeface="+mn-lt"/>
                <a:cs typeface="+mn-lt"/>
              </a:rPr>
              <a:t>The study evaluates a CNN model for the identification of medicinal plants to increase accuracy using computer vision techniques.</a:t>
            </a:r>
          </a:p>
          <a:p>
            <a:pPr marL="285750" indent="-285750">
              <a:buFont typeface="Arial"/>
              <a:buChar char="•"/>
            </a:pPr>
            <a:r>
              <a:rPr lang="en-US" sz="1400">
                <a:ea typeface="+mn-lt"/>
                <a:cs typeface="+mn-lt"/>
              </a:rPr>
              <a:t> Data from two datasets are used: one from Vietnam (20,000 photographs, 200 classes) and another from Indonesia (10,000 images, 100 classes). </a:t>
            </a:r>
          </a:p>
          <a:p>
            <a:pPr marL="285750" indent="-285750">
              <a:buFont typeface="Arial"/>
              <a:buChar char="•"/>
            </a:pPr>
            <a:r>
              <a:rPr lang="en-US" sz="1400">
                <a:ea typeface="+mn-lt"/>
                <a:cs typeface="+mn-lt"/>
              </a:rPr>
              <a:t>Preprocessing involves standardizing images to 128 by 128 pixels and augmenting them using techniques like horizontal and vertical flipping to boost model performance.</a:t>
            </a:r>
            <a:endParaRPr lang="en-US" sz="1400">
              <a:cs typeface="Calibri"/>
            </a:endParaRPr>
          </a:p>
          <a:p>
            <a:pPr marL="285750" indent="-285750">
              <a:buFont typeface="Arial"/>
              <a:buChar char="•"/>
            </a:pPr>
            <a:r>
              <a:rPr lang="en-US" sz="1400">
                <a:ea typeface="+mn-lt"/>
                <a:cs typeface="+mn-lt"/>
              </a:rPr>
              <a:t>For model selection, pretrained models like </a:t>
            </a:r>
            <a:r>
              <a:rPr lang="en-US" sz="1400" b="1">
                <a:ea typeface="+mn-lt"/>
                <a:cs typeface="+mn-lt"/>
              </a:rPr>
              <a:t>ResNet34, DenseNet121, and VGG11</a:t>
            </a:r>
            <a:r>
              <a:rPr lang="en-US" sz="1400">
                <a:ea typeface="+mn-lt"/>
                <a:cs typeface="+mn-lt"/>
              </a:rPr>
              <a:t> bn are utilized to facilitate transfer learning. </a:t>
            </a:r>
          </a:p>
          <a:p>
            <a:pPr marL="285750" indent="-285750">
              <a:buFont typeface="Arial"/>
              <a:buChar char="•"/>
            </a:pPr>
            <a:r>
              <a:rPr lang="en-US" sz="1400">
                <a:ea typeface="+mn-lt"/>
                <a:cs typeface="+mn-lt"/>
              </a:rPr>
              <a:t>The model's accuracy in categorizing photos of herbal plants is evaluated by comparing it to earlier studies that used SIFT, SURF, Naive Bayes, K-Nearest Neighbour, and Multi-Layer Perceptron as benchmarks.</a:t>
            </a:r>
          </a:p>
          <a:p>
            <a:pPr marL="285750" indent="-285750">
              <a:buFont typeface="Arial"/>
              <a:buChar char="•"/>
            </a:pPr>
            <a:r>
              <a:rPr lang="en-US" sz="1400">
                <a:ea typeface="+mn-lt"/>
                <a:cs typeface="+mn-lt"/>
              </a:rPr>
              <a:t> In tests conducted with transfer learning, DenseNet121 obtains the best accuracy, scoring 87.4% for the Indonesia Medicinal Plant Dataset.</a:t>
            </a:r>
            <a:endParaRPr lang="en-US" sz="1400">
              <a:cs typeface="Calibri"/>
            </a:endParaRPr>
          </a:p>
        </p:txBody>
      </p:sp>
    </p:spTree>
    <p:extLst>
      <p:ext uri="{BB962C8B-B14F-4D97-AF65-F5344CB8AC3E}">
        <p14:creationId xmlns:p14="http://schemas.microsoft.com/office/powerpoint/2010/main" val="3184393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924800" cy="857250"/>
          </a:xfrm>
        </p:spPr>
        <p:txBody>
          <a:bodyPr>
            <a:normAutofit/>
          </a:bodyPr>
          <a:lstStyle/>
          <a:p>
            <a:pPr algn="l"/>
            <a:r>
              <a:rPr lang="en-US" sz="2800" b="1">
                <a:latin typeface="Times New Roman"/>
                <a:ea typeface="+mn-ea"/>
                <a:cs typeface="Times New Roman"/>
              </a:rPr>
              <a:t>Problem Statement</a:t>
            </a:r>
          </a:p>
        </p:txBody>
      </p:sp>
      <p:sp>
        <p:nvSpPr>
          <p:cNvPr id="5" name="Title 1"/>
          <p:cNvSpPr txBox="1">
            <a:spLocks/>
          </p:cNvSpPr>
          <p:nvPr/>
        </p:nvSpPr>
        <p:spPr>
          <a:xfrm>
            <a:off x="0" y="0"/>
            <a:ext cx="8229600" cy="85725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a:ln>
                  <a:noFill/>
                </a:ln>
                <a:solidFill>
                  <a:schemeClr val="tx1"/>
                </a:solidFill>
                <a:effectLst/>
                <a:uLnTx/>
                <a:uFillTx/>
                <a:latin typeface="+mj-lt"/>
                <a:ea typeface="+mj-ea"/>
                <a:cs typeface="+mj-cs"/>
              </a:rPr>
              <a:t> </a:t>
            </a:r>
            <a:endParaRPr kumimoji="0" lang="en-US" sz="3600" b="0" i="0" u="none" strike="noStrike" kern="1200" cap="none" spc="0" normalizeH="0" baseline="0" noProof="0">
              <a:ln>
                <a:noFill/>
              </a:ln>
              <a:solidFill>
                <a:schemeClr val="tx1"/>
              </a:solidFill>
              <a:effectLst/>
              <a:uLnTx/>
              <a:uFillTx/>
              <a:latin typeface="+mj-lt"/>
              <a:ea typeface="+mj-ea"/>
              <a:cs typeface="+mj-cs"/>
            </a:endParaRPr>
          </a:p>
        </p:txBody>
      </p:sp>
      <p:grpSp>
        <p:nvGrpSpPr>
          <p:cNvPr id="4" name="Group 28"/>
          <p:cNvGrpSpPr/>
          <p:nvPr/>
        </p:nvGrpSpPr>
        <p:grpSpPr>
          <a:xfrm>
            <a:off x="149192" y="87546"/>
            <a:ext cx="8994808" cy="655403"/>
            <a:chOff x="89095" y="122669"/>
            <a:chExt cx="11993077" cy="773164"/>
          </a:xfrm>
        </p:grpSpPr>
        <p:pic>
          <p:nvPicPr>
            <p:cNvPr id="7" name="Picture 6">
              <a:extLst>
                <a:ext uri="{FF2B5EF4-FFF2-40B4-BE49-F238E27FC236}">
                  <a16:creationId xmlns:a16="http://schemas.microsoft.com/office/drawing/2014/main" id="{2D56CAFC-F39F-4B00-BAB6-AE95B633D513}"/>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8" name="Straight Connector 7">
              <a:extLst>
                <a:ext uri="{FF2B5EF4-FFF2-40B4-BE49-F238E27FC236}">
                  <a16:creationId xmlns:a16="http://schemas.microsoft.com/office/drawing/2014/main" id="{60B7FDD2-7248-4025-B2FC-9D85E4784657}"/>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6" name="TextBox 5">
            <a:extLst>
              <a:ext uri="{FF2B5EF4-FFF2-40B4-BE49-F238E27FC236}">
                <a16:creationId xmlns:a16="http://schemas.microsoft.com/office/drawing/2014/main" id="{C39AEB94-4020-B07A-37E3-2EB9F97BD39E}"/>
              </a:ext>
            </a:extLst>
          </p:cNvPr>
          <p:cNvSpPr txBox="1"/>
          <p:nvPr/>
        </p:nvSpPr>
        <p:spPr>
          <a:xfrm>
            <a:off x="394525" y="856275"/>
            <a:ext cx="847913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sz="2000">
                <a:latin typeface="Times New Roman"/>
                <a:cs typeface="Calibri"/>
              </a:rPr>
              <a:t>To develop a medicinal plant image classification system using deep learning models such as VGG19 and Inceptionv3, leading to a comprehensive computational study.</a:t>
            </a:r>
            <a:endParaRPr lang="en-AU" sz="2000">
              <a:latin typeface="Times New Roman"/>
              <a:cs typeface="Calibri"/>
            </a:endParaRPr>
          </a:p>
          <a:p>
            <a:endParaRPr lang="en-AU" sz="2000">
              <a:cs typeface="Calibri"/>
            </a:endParaRPr>
          </a:p>
        </p:txBody>
      </p:sp>
    </p:spTree>
    <p:extLst>
      <p:ext uri="{BB962C8B-B14F-4D97-AF65-F5344CB8AC3E}">
        <p14:creationId xmlns:p14="http://schemas.microsoft.com/office/powerpoint/2010/main" val="2817527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28"/>
          <p:cNvGrpSpPr/>
          <p:nvPr/>
        </p:nvGrpSpPr>
        <p:grpSpPr>
          <a:xfrm>
            <a:off x="149192" y="87546"/>
            <a:ext cx="8994808" cy="655403"/>
            <a:chOff x="89095" y="122669"/>
            <a:chExt cx="11993077" cy="773164"/>
          </a:xfrm>
        </p:grpSpPr>
        <p:pic>
          <p:nvPicPr>
            <p:cNvPr id="6" name="Picture 5">
              <a:extLst>
                <a:ext uri="{FF2B5EF4-FFF2-40B4-BE49-F238E27FC236}">
                  <a16:creationId xmlns:a16="http://schemas.microsoft.com/office/drawing/2014/main" id="{2D56CAFC-F39F-4B00-BAB6-AE95B633D513}"/>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7" name="Straight Connector 6">
              <a:extLst>
                <a:ext uri="{FF2B5EF4-FFF2-40B4-BE49-F238E27FC236}">
                  <a16:creationId xmlns:a16="http://schemas.microsoft.com/office/drawing/2014/main" id="{60B7FDD2-7248-4025-B2FC-9D85E4784657}"/>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8" name="Rectangle 7"/>
          <p:cNvSpPr/>
          <p:nvPr/>
        </p:nvSpPr>
        <p:spPr>
          <a:xfrm>
            <a:off x="457200" y="133206"/>
            <a:ext cx="2033702" cy="523220"/>
          </a:xfrm>
          <a:prstGeom prst="rect">
            <a:avLst/>
          </a:prstGeom>
        </p:spPr>
        <p:txBody>
          <a:bodyPr wrap="square" lIns="91440" tIns="45720" rIns="91440" bIns="45720" anchor="t">
            <a:spAutoFit/>
          </a:bodyPr>
          <a:lstStyle/>
          <a:p>
            <a:r>
              <a:rPr lang="en-US" sz="2800" b="1">
                <a:latin typeface="Times New Roman"/>
                <a:cs typeface="Calibri"/>
              </a:rPr>
              <a:t>Objectives</a:t>
            </a:r>
          </a:p>
        </p:txBody>
      </p:sp>
      <p:sp>
        <p:nvSpPr>
          <p:cNvPr id="4" name="Content Placeholder 3">
            <a:extLst>
              <a:ext uri="{FF2B5EF4-FFF2-40B4-BE49-F238E27FC236}">
                <a16:creationId xmlns:a16="http://schemas.microsoft.com/office/drawing/2014/main" id="{9A76CF11-D2FC-B98B-C886-12B7B0EA867B}"/>
              </a:ext>
            </a:extLst>
          </p:cNvPr>
          <p:cNvSpPr>
            <a:spLocks noGrp="1"/>
          </p:cNvSpPr>
          <p:nvPr>
            <p:ph idx="1"/>
          </p:nvPr>
        </p:nvSpPr>
        <p:spPr/>
        <p:txBody>
          <a:bodyPr vert="horz" lIns="91440" tIns="45720" rIns="91440" bIns="45720" rtlCol="0" anchor="t">
            <a:normAutofit/>
          </a:bodyPr>
          <a:lstStyle/>
          <a:p>
            <a:pPr algn="just"/>
            <a:r>
              <a:rPr lang="en-GB" sz="1800">
                <a:latin typeface="Times New Roman"/>
                <a:ea typeface="+mn-lt"/>
                <a:cs typeface="+mn-lt"/>
              </a:rPr>
              <a:t>Develop an image classification system capable of accurately identifying different species of medicinal plants from images.</a:t>
            </a:r>
          </a:p>
          <a:p>
            <a:pPr algn="just"/>
            <a:r>
              <a:rPr lang="en-GB" sz="1800">
                <a:latin typeface="Times New Roman"/>
                <a:ea typeface="+mn-lt"/>
                <a:cs typeface="+mn-lt"/>
              </a:rPr>
              <a:t>Implement the VGG19  convolutional neural network architecture to explore its effectiveness in feature extraction and classification tasks for medicinal plant identification.</a:t>
            </a:r>
          </a:p>
          <a:p>
            <a:pPr algn="just"/>
            <a:r>
              <a:rPr lang="en-GB" sz="1800">
                <a:latin typeface="Times New Roman"/>
                <a:ea typeface="+mn-lt"/>
                <a:cs typeface="+mn-lt"/>
              </a:rPr>
              <a:t>Utilize the InceptionV3  convolutional neural network architecture to assess its efficiency in classifying medicinal plant images and compare its performance against alternative models.</a:t>
            </a:r>
            <a:endParaRPr lang="en-GB" sz="1800">
              <a:latin typeface="Times New Roman"/>
              <a:cs typeface="Calibri"/>
            </a:endParaRPr>
          </a:p>
        </p:txBody>
      </p:sp>
    </p:spTree>
    <p:extLst>
      <p:ext uri="{BB962C8B-B14F-4D97-AF65-F5344CB8AC3E}">
        <p14:creationId xmlns:p14="http://schemas.microsoft.com/office/powerpoint/2010/main" val="1360821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924800" cy="857250"/>
          </a:xfrm>
        </p:spPr>
        <p:txBody>
          <a:bodyPr>
            <a:normAutofit/>
          </a:bodyPr>
          <a:lstStyle/>
          <a:p>
            <a:pPr algn="l">
              <a:lnSpc>
                <a:spcPct val="120000"/>
              </a:lnSpc>
              <a:spcBef>
                <a:spcPts val="0"/>
              </a:spcBef>
            </a:pPr>
            <a:r>
              <a:rPr lang="en-US" sz="2800" b="1">
                <a:latin typeface="Times New Roman"/>
                <a:cs typeface="Times New Roman"/>
              </a:rPr>
              <a:t>Dataset Description</a:t>
            </a:r>
            <a:endParaRPr lang="en-US" sz="2800" b="1">
              <a:latin typeface="Times New Roman"/>
              <a:cs typeface="Times New Roman" pitchFamily="18" charset="0"/>
            </a:endParaRPr>
          </a:p>
        </p:txBody>
      </p:sp>
      <p:sp>
        <p:nvSpPr>
          <p:cNvPr id="5" name="Title 1"/>
          <p:cNvSpPr txBox="1">
            <a:spLocks/>
          </p:cNvSpPr>
          <p:nvPr/>
        </p:nvSpPr>
        <p:spPr>
          <a:xfrm>
            <a:off x="0" y="0"/>
            <a:ext cx="8229600" cy="85725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a:ln>
                  <a:noFill/>
                </a:ln>
                <a:solidFill>
                  <a:schemeClr val="tx1"/>
                </a:solidFill>
                <a:effectLst/>
                <a:uLnTx/>
                <a:uFillTx/>
                <a:latin typeface="+mj-lt"/>
                <a:ea typeface="+mj-ea"/>
                <a:cs typeface="+mj-cs"/>
              </a:rPr>
              <a:t> </a:t>
            </a:r>
            <a:endParaRPr kumimoji="0" lang="en-US" sz="3600" b="0" i="0" u="none" strike="noStrike" kern="1200" cap="none" spc="0" normalizeH="0" baseline="0" noProof="0">
              <a:ln>
                <a:noFill/>
              </a:ln>
              <a:solidFill>
                <a:schemeClr val="tx1"/>
              </a:solidFill>
              <a:effectLst/>
              <a:uLnTx/>
              <a:uFillTx/>
              <a:latin typeface="+mj-lt"/>
              <a:ea typeface="+mj-ea"/>
              <a:cs typeface="+mj-cs"/>
            </a:endParaRPr>
          </a:p>
        </p:txBody>
      </p:sp>
      <p:grpSp>
        <p:nvGrpSpPr>
          <p:cNvPr id="3" name="Group 28"/>
          <p:cNvGrpSpPr/>
          <p:nvPr/>
        </p:nvGrpSpPr>
        <p:grpSpPr>
          <a:xfrm>
            <a:off x="149192" y="87546"/>
            <a:ext cx="8994808" cy="655403"/>
            <a:chOff x="89095" y="122669"/>
            <a:chExt cx="11993077" cy="773164"/>
          </a:xfrm>
        </p:grpSpPr>
        <p:pic>
          <p:nvPicPr>
            <p:cNvPr id="7" name="Picture 6">
              <a:extLst>
                <a:ext uri="{FF2B5EF4-FFF2-40B4-BE49-F238E27FC236}">
                  <a16:creationId xmlns:a16="http://schemas.microsoft.com/office/drawing/2014/main" id="{2D56CAFC-F39F-4B00-BAB6-AE95B633D513}"/>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8" name="Straight Connector 7">
              <a:extLst>
                <a:ext uri="{FF2B5EF4-FFF2-40B4-BE49-F238E27FC236}">
                  <a16:creationId xmlns:a16="http://schemas.microsoft.com/office/drawing/2014/main" id="{60B7FDD2-7248-4025-B2FC-9D85E4784657}"/>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4" name="Content Placeholder 3"/>
          <p:cNvSpPr>
            <a:spLocks noGrp="1"/>
          </p:cNvSpPr>
          <p:nvPr>
            <p:ph idx="1"/>
          </p:nvPr>
        </p:nvSpPr>
        <p:spPr>
          <a:xfrm>
            <a:off x="231608" y="824165"/>
            <a:ext cx="8455192" cy="3770458"/>
          </a:xfrm>
        </p:spPr>
        <p:txBody>
          <a:bodyPr vert="horz" lIns="91440" tIns="45720" rIns="91440" bIns="45720" rtlCol="0" anchor="t">
            <a:normAutofit/>
          </a:bodyPr>
          <a:lstStyle/>
          <a:p>
            <a:pPr marL="0" indent="0">
              <a:buNone/>
            </a:pPr>
            <a:endParaRPr lang="en-AU" sz="1800">
              <a:latin typeface="Times New Roman"/>
              <a:ea typeface="+mn-lt"/>
              <a:cs typeface="+mn-lt"/>
            </a:endParaRPr>
          </a:p>
          <a:p>
            <a:pPr marL="0" indent="0" algn="just">
              <a:buNone/>
            </a:pPr>
            <a:r>
              <a:rPr lang="en-AU" sz="1800">
                <a:latin typeface="Times New Roman"/>
                <a:ea typeface="+mn-lt"/>
                <a:cs typeface="+mn-lt"/>
              </a:rPr>
              <a:t>The dataset comprises a diverse collection of images depicting various species of medicinal plants, with each image accompanied by its corresponding species label. These images are sourced from a wide range of botanical resources, ensuring a comprehensive representation of medicinal flora. Captured under varying environmental conditions and viewpoints, the images showcase the distinct characteristics of each plant species.</a:t>
            </a:r>
            <a:endParaRPr lang="en-US" sz="1800">
              <a:latin typeface="Times New Roman"/>
              <a:cs typeface="Calibri"/>
            </a:endParaRPr>
          </a:p>
          <a:p>
            <a:pPr marL="0" indent="0">
              <a:buNone/>
            </a:pPr>
            <a:endParaRPr lang="en-AU" sz="1800">
              <a:latin typeface="Times New Roman"/>
              <a:ea typeface="+mn-lt"/>
              <a:cs typeface="+mn-lt"/>
            </a:endParaRPr>
          </a:p>
          <a:p>
            <a:pPr marL="0" indent="0">
              <a:buNone/>
            </a:pPr>
            <a:r>
              <a:rPr lang="en-AU" sz="1800" b="1">
                <a:latin typeface="Times New Roman"/>
                <a:ea typeface="+mn-lt"/>
                <a:cs typeface="+mn-lt"/>
              </a:rPr>
              <a:t>Key Attributes:</a:t>
            </a:r>
            <a:endParaRPr lang="en-AU" sz="1800" b="1">
              <a:latin typeface="Times New Roman"/>
              <a:cs typeface="Calibri"/>
            </a:endParaRPr>
          </a:p>
          <a:p>
            <a:r>
              <a:rPr lang="en-AU" sz="1800">
                <a:latin typeface="Times New Roman"/>
                <a:ea typeface="+mn-lt"/>
                <a:cs typeface="+mn-lt"/>
              </a:rPr>
              <a:t>Number of Classes: 100</a:t>
            </a:r>
            <a:endParaRPr lang="en-AU" sz="1800">
              <a:latin typeface="Times New Roman"/>
              <a:cs typeface="Times New Roman"/>
            </a:endParaRPr>
          </a:p>
          <a:p>
            <a:r>
              <a:rPr lang="en-AU" sz="1800">
                <a:latin typeface="Times New Roman"/>
                <a:ea typeface="+mn-lt"/>
                <a:cs typeface="+mn-lt"/>
              </a:rPr>
              <a:t>Number of Images per Class: 100</a:t>
            </a:r>
            <a:endParaRPr lang="en-AU" sz="1800">
              <a:latin typeface="Times New Roman"/>
              <a:cs typeface="Times New Roman"/>
            </a:endParaRPr>
          </a:p>
          <a:p>
            <a:r>
              <a:rPr lang="en-AU" sz="1800">
                <a:latin typeface="Times New Roman"/>
                <a:ea typeface="+mn-lt"/>
                <a:cs typeface="+mn-lt"/>
              </a:rPr>
              <a:t>Total Number of Images: 10,000</a:t>
            </a:r>
            <a:endParaRPr lang="en-AU">
              <a:latin typeface="Times New Roman"/>
            </a:endParaRPr>
          </a:p>
          <a:p>
            <a:endParaRPr lang="en-AU">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1B76A6-23CC-0D9C-A5BD-C5185ACD0B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B10114-9FE7-73FC-CCE2-9B46C583D344}"/>
              </a:ext>
            </a:extLst>
          </p:cNvPr>
          <p:cNvSpPr>
            <a:spLocks noGrp="1"/>
          </p:cNvSpPr>
          <p:nvPr>
            <p:ph type="title"/>
          </p:nvPr>
        </p:nvSpPr>
        <p:spPr>
          <a:xfrm>
            <a:off x="304800" y="0"/>
            <a:ext cx="7924800" cy="857250"/>
          </a:xfrm>
        </p:spPr>
        <p:txBody>
          <a:bodyPr>
            <a:normAutofit/>
          </a:bodyPr>
          <a:lstStyle/>
          <a:p>
            <a:pPr algn="l">
              <a:lnSpc>
                <a:spcPct val="120000"/>
              </a:lnSpc>
              <a:spcBef>
                <a:spcPts val="0"/>
              </a:spcBef>
            </a:pPr>
            <a:r>
              <a:rPr lang="en-US" sz="2800" b="1">
                <a:latin typeface="Times New Roman"/>
                <a:cs typeface="Times New Roman"/>
              </a:rPr>
              <a:t>Model Architecture </a:t>
            </a:r>
            <a:endParaRPr lang="en-US" sz="2800" b="1">
              <a:latin typeface="Times New Roman"/>
              <a:cs typeface="Times New Roman" pitchFamily="18" charset="0"/>
            </a:endParaRPr>
          </a:p>
        </p:txBody>
      </p:sp>
      <p:sp>
        <p:nvSpPr>
          <p:cNvPr id="5" name="Title 1">
            <a:extLst>
              <a:ext uri="{FF2B5EF4-FFF2-40B4-BE49-F238E27FC236}">
                <a16:creationId xmlns:a16="http://schemas.microsoft.com/office/drawing/2014/main" id="{C92DF497-C31C-1D6F-C87D-76C9D7FF97D6}"/>
              </a:ext>
            </a:extLst>
          </p:cNvPr>
          <p:cNvSpPr txBox="1">
            <a:spLocks/>
          </p:cNvSpPr>
          <p:nvPr/>
        </p:nvSpPr>
        <p:spPr>
          <a:xfrm>
            <a:off x="0" y="0"/>
            <a:ext cx="8229600" cy="85725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a:ln>
                  <a:noFill/>
                </a:ln>
                <a:solidFill>
                  <a:schemeClr val="tx1"/>
                </a:solidFill>
                <a:effectLst/>
                <a:uLnTx/>
                <a:uFillTx/>
                <a:latin typeface="+mj-lt"/>
                <a:ea typeface="+mj-ea"/>
                <a:cs typeface="+mj-cs"/>
              </a:rPr>
              <a:t> </a:t>
            </a:r>
            <a:endParaRPr kumimoji="0" lang="en-US" sz="3600" b="0" i="0" u="none" strike="noStrike" kern="1200" cap="none" spc="0" normalizeH="0" baseline="0" noProof="0">
              <a:ln>
                <a:noFill/>
              </a:ln>
              <a:solidFill>
                <a:schemeClr val="tx1"/>
              </a:solidFill>
              <a:effectLst/>
              <a:uLnTx/>
              <a:uFillTx/>
              <a:latin typeface="+mj-lt"/>
              <a:ea typeface="+mj-ea"/>
              <a:cs typeface="+mj-cs"/>
            </a:endParaRPr>
          </a:p>
        </p:txBody>
      </p:sp>
      <p:grpSp>
        <p:nvGrpSpPr>
          <p:cNvPr id="3" name="Group 28">
            <a:extLst>
              <a:ext uri="{FF2B5EF4-FFF2-40B4-BE49-F238E27FC236}">
                <a16:creationId xmlns:a16="http://schemas.microsoft.com/office/drawing/2014/main" id="{D0F5C3BA-6D15-DCF0-A080-EE5E9C12F16B}"/>
              </a:ext>
            </a:extLst>
          </p:cNvPr>
          <p:cNvGrpSpPr/>
          <p:nvPr/>
        </p:nvGrpSpPr>
        <p:grpSpPr>
          <a:xfrm>
            <a:off x="149192" y="87546"/>
            <a:ext cx="8994808" cy="655403"/>
            <a:chOff x="89095" y="122669"/>
            <a:chExt cx="11993077" cy="773164"/>
          </a:xfrm>
        </p:grpSpPr>
        <p:pic>
          <p:nvPicPr>
            <p:cNvPr id="7" name="Picture 6">
              <a:extLst>
                <a:ext uri="{FF2B5EF4-FFF2-40B4-BE49-F238E27FC236}">
                  <a16:creationId xmlns:a16="http://schemas.microsoft.com/office/drawing/2014/main" id="{B360B503-1960-059B-A5B6-76634DD9619A}"/>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8" name="Straight Connector 7">
              <a:extLst>
                <a:ext uri="{FF2B5EF4-FFF2-40B4-BE49-F238E27FC236}">
                  <a16:creationId xmlns:a16="http://schemas.microsoft.com/office/drawing/2014/main" id="{481D66E1-4F66-E8D6-9517-85297D3A8FFA}"/>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4" name="Content Placeholder 3">
            <a:extLst>
              <a:ext uri="{FF2B5EF4-FFF2-40B4-BE49-F238E27FC236}">
                <a16:creationId xmlns:a16="http://schemas.microsoft.com/office/drawing/2014/main" id="{E1C10C93-72B5-A7AF-601A-9659FE8B271E}"/>
              </a:ext>
            </a:extLst>
          </p:cNvPr>
          <p:cNvSpPr>
            <a:spLocks noGrp="1"/>
          </p:cNvSpPr>
          <p:nvPr>
            <p:ph idx="1"/>
          </p:nvPr>
        </p:nvSpPr>
        <p:spPr>
          <a:xfrm>
            <a:off x="336885" y="824165"/>
            <a:ext cx="8349915" cy="3770458"/>
          </a:xfrm>
        </p:spPr>
        <p:txBody>
          <a:bodyPr vert="horz" lIns="91440" tIns="45720" rIns="91440" bIns="45720" rtlCol="0" anchor="t">
            <a:normAutofit/>
          </a:bodyPr>
          <a:lstStyle/>
          <a:p>
            <a:endParaRPr lang="en-AU">
              <a:cs typeface="Calibri"/>
            </a:endParaRPr>
          </a:p>
          <a:p>
            <a:endParaRPr lang="en-AU">
              <a:solidFill>
                <a:srgbClr val="000000"/>
              </a:solidFill>
              <a:cs typeface="Calibri"/>
            </a:endParaRPr>
          </a:p>
          <a:p>
            <a:pPr marL="0" indent="0">
              <a:buNone/>
            </a:pPr>
            <a:endParaRPr lang="en-AU">
              <a:solidFill>
                <a:srgbClr val="000000"/>
              </a:solidFill>
              <a:cs typeface="Calibri"/>
            </a:endParaRPr>
          </a:p>
        </p:txBody>
      </p:sp>
      <p:sp>
        <p:nvSpPr>
          <p:cNvPr id="12" name="TextBox 11">
            <a:extLst>
              <a:ext uri="{FF2B5EF4-FFF2-40B4-BE49-F238E27FC236}">
                <a16:creationId xmlns:a16="http://schemas.microsoft.com/office/drawing/2014/main" id="{8CBE3F21-85A9-AE14-4F29-9F94BED11602}"/>
              </a:ext>
            </a:extLst>
          </p:cNvPr>
          <p:cNvSpPr txBox="1"/>
          <p:nvPr/>
        </p:nvSpPr>
        <p:spPr>
          <a:xfrm>
            <a:off x="389744" y="857250"/>
            <a:ext cx="1756630" cy="369332"/>
          </a:xfrm>
          <a:prstGeom prst="rect">
            <a:avLst/>
          </a:prstGeom>
          <a:noFill/>
        </p:spPr>
        <p:txBody>
          <a:bodyPr wrap="square" rtlCol="0">
            <a:spAutoFit/>
          </a:bodyPr>
          <a:lstStyle/>
          <a:p>
            <a:r>
              <a:rPr lang="en-US"/>
              <a:t>VGG19 </a:t>
            </a:r>
            <a:endParaRPr lang="en-IN"/>
          </a:p>
        </p:txBody>
      </p:sp>
      <p:sp>
        <p:nvSpPr>
          <p:cNvPr id="6" name="TextBox 5">
            <a:extLst>
              <a:ext uri="{FF2B5EF4-FFF2-40B4-BE49-F238E27FC236}">
                <a16:creationId xmlns:a16="http://schemas.microsoft.com/office/drawing/2014/main" id="{8748526A-70DF-8D73-7740-5E44A0D8702F}"/>
              </a:ext>
            </a:extLst>
          </p:cNvPr>
          <p:cNvSpPr txBox="1"/>
          <p:nvPr/>
        </p:nvSpPr>
        <p:spPr>
          <a:xfrm>
            <a:off x="5527602" y="1575877"/>
            <a:ext cx="3414069" cy="27392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ea typeface="+mn-lt"/>
                <a:cs typeface="+mn-lt"/>
              </a:rPr>
              <a:t>VGG19 is a deep convolutional neural network with 19 layers, including 16 convolutional layers and 2 fully connected layers.</a:t>
            </a:r>
          </a:p>
          <a:p>
            <a:endParaRPr lang="en-GB">
              <a:ea typeface="+mn-lt"/>
              <a:cs typeface="+mn-lt"/>
            </a:endParaRPr>
          </a:p>
          <a:p>
            <a:pPr marL="285750" indent="-285750">
              <a:buFont typeface="Arial"/>
              <a:buChar char="•"/>
            </a:pPr>
            <a:r>
              <a:rPr lang="en-GB">
                <a:solidFill>
                  <a:srgbClr val="0D0D0D"/>
                </a:solidFill>
                <a:ea typeface="+mn-lt"/>
                <a:cs typeface="+mn-lt"/>
              </a:rPr>
              <a:t>VGG19 is specifically designed for image recognition and classification tasks.</a:t>
            </a:r>
            <a:endParaRPr lang="en-GB">
              <a:cs typeface="Calibri"/>
            </a:endParaRPr>
          </a:p>
          <a:p>
            <a:pPr marL="285750" indent="-285750">
              <a:buFont typeface="Arial"/>
              <a:buChar char="•"/>
            </a:pPr>
            <a:endParaRPr lang="en-GB" sz="1000">
              <a:cs typeface="Calibri"/>
            </a:endParaRPr>
          </a:p>
        </p:txBody>
      </p:sp>
      <p:pic>
        <p:nvPicPr>
          <p:cNvPr id="9" name="Picture 8" descr="A diagram of a diagram of a model&#10;&#10;Description automatically generated">
            <a:extLst>
              <a:ext uri="{FF2B5EF4-FFF2-40B4-BE49-F238E27FC236}">
                <a16:creationId xmlns:a16="http://schemas.microsoft.com/office/drawing/2014/main" id="{5E6F7306-4D85-A712-F8E3-A8D939ADAE72}"/>
              </a:ext>
            </a:extLst>
          </p:cNvPr>
          <p:cNvPicPr>
            <a:picLocks noChangeAspect="1"/>
          </p:cNvPicPr>
          <p:nvPr/>
        </p:nvPicPr>
        <p:blipFill>
          <a:blip r:embed="rId3"/>
          <a:stretch>
            <a:fillRect/>
          </a:stretch>
        </p:blipFill>
        <p:spPr>
          <a:xfrm>
            <a:off x="148747" y="1762167"/>
            <a:ext cx="5331390" cy="2104551"/>
          </a:xfrm>
          <a:prstGeom prst="rect">
            <a:avLst/>
          </a:prstGeom>
        </p:spPr>
      </p:pic>
    </p:spTree>
    <p:extLst>
      <p:ext uri="{BB962C8B-B14F-4D97-AF65-F5344CB8AC3E}">
        <p14:creationId xmlns:p14="http://schemas.microsoft.com/office/powerpoint/2010/main" val="2627728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1B76A6-23CC-0D9C-A5BD-C5185ACD0B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B10114-9FE7-73FC-CCE2-9B46C583D344}"/>
              </a:ext>
            </a:extLst>
          </p:cNvPr>
          <p:cNvSpPr>
            <a:spLocks noGrp="1"/>
          </p:cNvSpPr>
          <p:nvPr>
            <p:ph type="title"/>
          </p:nvPr>
        </p:nvSpPr>
        <p:spPr>
          <a:xfrm>
            <a:off x="304800" y="0"/>
            <a:ext cx="7924800" cy="857250"/>
          </a:xfrm>
        </p:spPr>
        <p:txBody>
          <a:bodyPr>
            <a:normAutofit/>
          </a:bodyPr>
          <a:lstStyle/>
          <a:p>
            <a:pPr algn="l">
              <a:lnSpc>
                <a:spcPct val="120000"/>
              </a:lnSpc>
              <a:spcBef>
                <a:spcPts val="0"/>
              </a:spcBef>
            </a:pPr>
            <a:r>
              <a:rPr lang="en-US" sz="2800" b="1">
                <a:latin typeface="Times New Roman"/>
                <a:cs typeface="Times New Roman"/>
              </a:rPr>
              <a:t>Model Architecture </a:t>
            </a:r>
            <a:endParaRPr lang="en-US" sz="2800" b="1">
              <a:latin typeface="Times New Roman"/>
              <a:cs typeface="Times New Roman" pitchFamily="18" charset="0"/>
            </a:endParaRPr>
          </a:p>
        </p:txBody>
      </p:sp>
      <p:sp>
        <p:nvSpPr>
          <p:cNvPr id="5" name="Title 1">
            <a:extLst>
              <a:ext uri="{FF2B5EF4-FFF2-40B4-BE49-F238E27FC236}">
                <a16:creationId xmlns:a16="http://schemas.microsoft.com/office/drawing/2014/main" id="{C92DF497-C31C-1D6F-C87D-76C9D7FF97D6}"/>
              </a:ext>
            </a:extLst>
          </p:cNvPr>
          <p:cNvSpPr txBox="1">
            <a:spLocks/>
          </p:cNvSpPr>
          <p:nvPr/>
        </p:nvSpPr>
        <p:spPr>
          <a:xfrm>
            <a:off x="0" y="0"/>
            <a:ext cx="8229600" cy="85725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a:ln>
                  <a:noFill/>
                </a:ln>
                <a:solidFill>
                  <a:schemeClr val="tx1"/>
                </a:solidFill>
                <a:effectLst/>
                <a:uLnTx/>
                <a:uFillTx/>
                <a:latin typeface="+mj-lt"/>
                <a:ea typeface="+mj-ea"/>
                <a:cs typeface="+mj-cs"/>
              </a:rPr>
              <a:t> </a:t>
            </a:r>
            <a:endParaRPr kumimoji="0" lang="en-US" sz="3600" b="0" i="0" u="none" strike="noStrike" kern="1200" cap="none" spc="0" normalizeH="0" baseline="0" noProof="0">
              <a:ln>
                <a:noFill/>
              </a:ln>
              <a:solidFill>
                <a:schemeClr val="tx1"/>
              </a:solidFill>
              <a:effectLst/>
              <a:uLnTx/>
              <a:uFillTx/>
              <a:latin typeface="+mj-lt"/>
              <a:ea typeface="+mj-ea"/>
              <a:cs typeface="+mj-cs"/>
            </a:endParaRPr>
          </a:p>
        </p:txBody>
      </p:sp>
      <p:grpSp>
        <p:nvGrpSpPr>
          <p:cNvPr id="3" name="Group 28">
            <a:extLst>
              <a:ext uri="{FF2B5EF4-FFF2-40B4-BE49-F238E27FC236}">
                <a16:creationId xmlns:a16="http://schemas.microsoft.com/office/drawing/2014/main" id="{D0F5C3BA-6D15-DCF0-A080-EE5E9C12F16B}"/>
              </a:ext>
            </a:extLst>
          </p:cNvPr>
          <p:cNvGrpSpPr/>
          <p:nvPr/>
        </p:nvGrpSpPr>
        <p:grpSpPr>
          <a:xfrm>
            <a:off x="149192" y="87546"/>
            <a:ext cx="8994808" cy="655403"/>
            <a:chOff x="89095" y="122669"/>
            <a:chExt cx="11993077" cy="773164"/>
          </a:xfrm>
        </p:grpSpPr>
        <p:pic>
          <p:nvPicPr>
            <p:cNvPr id="7" name="Picture 6">
              <a:extLst>
                <a:ext uri="{FF2B5EF4-FFF2-40B4-BE49-F238E27FC236}">
                  <a16:creationId xmlns:a16="http://schemas.microsoft.com/office/drawing/2014/main" id="{B360B503-1960-059B-A5B6-76634DD9619A}"/>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8" name="Straight Connector 7">
              <a:extLst>
                <a:ext uri="{FF2B5EF4-FFF2-40B4-BE49-F238E27FC236}">
                  <a16:creationId xmlns:a16="http://schemas.microsoft.com/office/drawing/2014/main" id="{481D66E1-4F66-E8D6-9517-85297D3A8FFA}"/>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4" name="Content Placeholder 3">
            <a:extLst>
              <a:ext uri="{FF2B5EF4-FFF2-40B4-BE49-F238E27FC236}">
                <a16:creationId xmlns:a16="http://schemas.microsoft.com/office/drawing/2014/main" id="{E1C10C93-72B5-A7AF-601A-9659FE8B271E}"/>
              </a:ext>
            </a:extLst>
          </p:cNvPr>
          <p:cNvSpPr>
            <a:spLocks noGrp="1"/>
          </p:cNvSpPr>
          <p:nvPr>
            <p:ph idx="1"/>
          </p:nvPr>
        </p:nvSpPr>
        <p:spPr>
          <a:xfrm>
            <a:off x="336885" y="824165"/>
            <a:ext cx="8349915" cy="3770458"/>
          </a:xfrm>
        </p:spPr>
        <p:txBody>
          <a:bodyPr vert="horz" lIns="91440" tIns="45720" rIns="91440" bIns="45720" rtlCol="0" anchor="t">
            <a:normAutofit/>
          </a:bodyPr>
          <a:lstStyle/>
          <a:p>
            <a:endParaRPr lang="en-AU">
              <a:cs typeface="Calibri"/>
            </a:endParaRPr>
          </a:p>
          <a:p>
            <a:endParaRPr lang="en-AU">
              <a:solidFill>
                <a:srgbClr val="000000"/>
              </a:solidFill>
              <a:cs typeface="Calibri"/>
            </a:endParaRPr>
          </a:p>
          <a:p>
            <a:pPr marL="0" indent="0">
              <a:buNone/>
            </a:pPr>
            <a:endParaRPr lang="en-AU">
              <a:solidFill>
                <a:srgbClr val="000000"/>
              </a:solidFill>
              <a:cs typeface="Calibri"/>
            </a:endParaRPr>
          </a:p>
        </p:txBody>
      </p:sp>
      <p:sp>
        <p:nvSpPr>
          <p:cNvPr id="11" name="TextBox 10">
            <a:extLst>
              <a:ext uri="{FF2B5EF4-FFF2-40B4-BE49-F238E27FC236}">
                <a16:creationId xmlns:a16="http://schemas.microsoft.com/office/drawing/2014/main" id="{1687EA9B-756F-D7B1-1EDA-5E55E701BF3B}"/>
              </a:ext>
            </a:extLst>
          </p:cNvPr>
          <p:cNvSpPr txBox="1"/>
          <p:nvPr/>
        </p:nvSpPr>
        <p:spPr>
          <a:xfrm>
            <a:off x="336886" y="857250"/>
            <a:ext cx="2511246" cy="369332"/>
          </a:xfrm>
          <a:prstGeom prst="rect">
            <a:avLst/>
          </a:prstGeom>
          <a:noFill/>
        </p:spPr>
        <p:txBody>
          <a:bodyPr wrap="square" rtlCol="0">
            <a:spAutoFit/>
          </a:bodyPr>
          <a:lstStyle/>
          <a:p>
            <a:r>
              <a:rPr lang="en-US"/>
              <a:t>Inception-V3 </a:t>
            </a:r>
            <a:endParaRPr lang="en-IN"/>
          </a:p>
        </p:txBody>
      </p:sp>
      <p:sp>
        <p:nvSpPr>
          <p:cNvPr id="13" name="TextBox 12">
            <a:extLst>
              <a:ext uri="{FF2B5EF4-FFF2-40B4-BE49-F238E27FC236}">
                <a16:creationId xmlns:a16="http://schemas.microsoft.com/office/drawing/2014/main" id="{586F9FF3-EC0A-E8F7-F856-6A449F94253F}"/>
              </a:ext>
            </a:extLst>
          </p:cNvPr>
          <p:cNvSpPr txBox="1"/>
          <p:nvPr/>
        </p:nvSpPr>
        <p:spPr>
          <a:xfrm>
            <a:off x="5142694" y="853223"/>
            <a:ext cx="3912009" cy="32222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a:ea typeface="+mn-lt"/>
              <a:cs typeface="+mn-lt"/>
            </a:endParaRPr>
          </a:p>
          <a:p>
            <a:endParaRPr lang="en-GB">
              <a:ea typeface="+mn-lt"/>
              <a:cs typeface="+mn-lt"/>
            </a:endParaRPr>
          </a:p>
          <a:p>
            <a:endParaRPr lang="en-GB">
              <a:ea typeface="+mn-lt"/>
              <a:cs typeface="+mn-lt"/>
            </a:endParaRPr>
          </a:p>
          <a:p>
            <a:pPr marL="285750" indent="-285750">
              <a:buFont typeface="Arial"/>
              <a:buChar char="•"/>
            </a:pPr>
            <a:r>
              <a:rPr lang="en-GB">
                <a:latin typeface="Times New Roman"/>
                <a:cs typeface="Calibri"/>
              </a:rPr>
              <a:t>InceptionV3 is a deep convolutional neural network architecture .</a:t>
            </a:r>
          </a:p>
          <a:p>
            <a:pPr marL="285750" indent="-285750">
              <a:buFont typeface="Arial"/>
              <a:buChar char="•"/>
            </a:pPr>
            <a:endParaRPr lang="en-GB">
              <a:latin typeface="Times New Roman"/>
              <a:cs typeface="Calibri"/>
            </a:endParaRPr>
          </a:p>
          <a:p>
            <a:pPr marL="285750" indent="-285750">
              <a:buFont typeface="Arial"/>
              <a:buChar char="•"/>
            </a:pPr>
            <a:r>
              <a:rPr lang="en-GB">
                <a:latin typeface="Times New Roman"/>
                <a:cs typeface="Calibri"/>
              </a:rPr>
              <a:t> It consists of 48 layers, including convolutional layers, pooling layers, and fully connected layers.</a:t>
            </a:r>
            <a:endParaRPr lang="en-GB">
              <a:latin typeface="Times New Roman"/>
              <a:cs typeface="Times New Roman"/>
            </a:endParaRPr>
          </a:p>
          <a:p>
            <a:endParaRPr lang="en-GB">
              <a:latin typeface="Times New Roman"/>
              <a:cs typeface="Calibri"/>
            </a:endParaRPr>
          </a:p>
          <a:p>
            <a:pPr marL="285750" indent="-285750">
              <a:buFont typeface="Arial"/>
              <a:buChar char="•"/>
            </a:pPr>
            <a:endParaRPr lang="en-GB">
              <a:cs typeface="Calibri"/>
            </a:endParaRPr>
          </a:p>
          <a:p>
            <a:pPr marL="285750" indent="-285750">
              <a:buFont typeface="Arial"/>
              <a:buChar char="•"/>
            </a:pPr>
            <a:endParaRPr lang="en-GB" sz="600">
              <a:cs typeface="Calibri"/>
            </a:endParaRPr>
          </a:p>
        </p:txBody>
      </p:sp>
      <p:pic>
        <p:nvPicPr>
          <p:cNvPr id="6" name="Picture 5" descr="A diagram of a structure&#10;&#10;Description automatically generated">
            <a:extLst>
              <a:ext uri="{FF2B5EF4-FFF2-40B4-BE49-F238E27FC236}">
                <a16:creationId xmlns:a16="http://schemas.microsoft.com/office/drawing/2014/main" id="{BEE80F55-4024-026A-5CC9-5CD39E07945B}"/>
              </a:ext>
            </a:extLst>
          </p:cNvPr>
          <p:cNvPicPr>
            <a:picLocks noChangeAspect="1"/>
          </p:cNvPicPr>
          <p:nvPr/>
        </p:nvPicPr>
        <p:blipFill>
          <a:blip r:embed="rId3"/>
          <a:stretch>
            <a:fillRect/>
          </a:stretch>
        </p:blipFill>
        <p:spPr>
          <a:xfrm>
            <a:off x="571500" y="1604862"/>
            <a:ext cx="4572000" cy="1933776"/>
          </a:xfrm>
          <a:prstGeom prst="rect">
            <a:avLst/>
          </a:prstGeom>
        </p:spPr>
      </p:pic>
    </p:spTree>
    <p:extLst>
      <p:ext uri="{BB962C8B-B14F-4D97-AF65-F5344CB8AC3E}">
        <p14:creationId xmlns:p14="http://schemas.microsoft.com/office/powerpoint/2010/main" val="1876625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Indonesia Medicinal Plant Recognition using Deep Learning: A Computational Study</vt:lpstr>
      <vt:lpstr>PowerPoint Presentation</vt:lpstr>
      <vt:lpstr>PowerPoint Presentation</vt:lpstr>
      <vt:lpstr>PowerPoint Presentation</vt:lpstr>
      <vt:lpstr>Problem Statement</vt:lpstr>
      <vt:lpstr>PowerPoint Presentation</vt:lpstr>
      <vt:lpstr>Dataset Description</vt:lpstr>
      <vt:lpstr>Model Architecture </vt:lpstr>
      <vt:lpstr>Model Architecture </vt:lpstr>
      <vt:lpstr>Results</vt:lpstr>
      <vt:lpstr>Results </vt:lpstr>
      <vt:lpstr> 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(15ECSW301) 2023-24 5th semester, SoCSE</dc:title>
  <dc:creator>Prashant_Narayankar</dc:creator>
  <cp:revision>4</cp:revision>
  <dcterms:created xsi:type="dcterms:W3CDTF">2006-08-16T00:00:00Z</dcterms:created>
  <dcterms:modified xsi:type="dcterms:W3CDTF">2024-02-16T06:21:12Z</dcterms:modified>
</cp:coreProperties>
</file>