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FDFBF6"/>
    <a:srgbClr val="202C8F"/>
    <a:srgbClr val="F5CDCE"/>
    <a:srgbClr val="AAC4E9"/>
    <a:srgbClr val="DF8C8C"/>
    <a:srgbClr val="D4D593"/>
    <a:srgbClr val="E6F0FE"/>
    <a:srgbClr val="CDBE8A"/>
    <a:srgbClr val="FFEFEF"/>
    <a:srgbClr val="FCFBF6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75" d="100"/>
          <a:sy n="75" d="100"/>
        </p:scale>
        <p:origin x="-974" y="-322"/>
      </p:cViewPr>
      <p:guideLst>
        <p:guide orient="horz" pos="2616"/>
        <p:guide orient="horz" pos="3264"/>
        <p:guide orient="horz" pos="2136"/>
        <p:guide orient="horz" pos="4008"/>
        <p:guide orient="horz" pos="1152"/>
        <p:guide orient="horz" pos="2352"/>
        <p:guide orient="horz" pos="1512"/>
        <p:guide orient="horz" pos="2448"/>
        <p:guide orient="horz" pos="960"/>
        <p:guide/>
        <p:guide pos="456"/>
        <p:guide pos="69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048681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82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83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71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72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73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7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7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778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9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0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2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3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5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6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1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92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48698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99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702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104870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104870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104870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104870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1048708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41"/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6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2097159" name="Image 1" descr="preencoded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048757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758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2097160" name="Image 6" descr="preencoded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048759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6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90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93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96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653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654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655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97155" name="Image 2" descr="preencoded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1048656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48660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41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97158" name="Image 2" descr="preencoded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104874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2097161" name="Image 1" descr="preencoded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048794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79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2097162" name="Image 6" descr="preencoded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0487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7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4879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9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0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51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7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77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048600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48601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48602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48603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4860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6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6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581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582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583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4858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67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68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6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7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71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4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5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4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1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48622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48624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048625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048626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048627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48628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3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8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63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64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1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642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643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4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645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646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7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648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71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18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19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20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22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23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25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2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27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2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2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30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31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32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33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34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35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3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3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38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39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omisetti-jahnavi-127825248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4224528" y="731520"/>
            <a:ext cx="6766560" cy="1097280"/>
          </a:xfrm>
        </p:spPr>
        <p:txBody>
          <a:bodyPr/>
          <a:lstStyle/>
          <a:p>
            <a:r>
              <a:rPr lang="en-US" sz="4800" dirty="0"/>
              <a:t>STUDENT DETAILS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3747756" y="1780216"/>
            <a:ext cx="8444243" cy="4957467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OF THE STUDENT:SOMISETTI JAHNAVI</a:t>
            </a:r>
            <a:endParaRPr lang="zh-CN" altLang="en-US"/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 ROLL NUMBER:20B21A4516</a:t>
            </a:r>
            <a:endParaRPr lang="en-US" sz="2000" dirty="0">
              <a:solidFill>
                <a:srgbClr val="202C8F"/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SKILLS BUILD MAIL-ID:somisettijahnavi16@gmail.com</a:t>
            </a:r>
            <a:endParaRPr lang="en-US" sz="2000" dirty="0">
              <a:solidFill>
                <a:srgbClr val="202C8F"/>
              </a:solidFill>
            </a:endParaRPr>
          </a:p>
          <a:p>
            <a:endParaRPr lang="en-US" sz="2000" dirty="0">
              <a:solidFill>
                <a:srgbClr val="202C8F"/>
              </a:solidFill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COLLEGE NAME: </a:t>
            </a:r>
            <a:r>
              <a:rPr lang="en-IN" sz="2000" dirty="0">
                <a:solidFill>
                  <a:srgbClr val="202C8F"/>
                </a:solidFill>
              </a:rPr>
              <a:t>K</a:t>
            </a:r>
            <a:r>
              <a:rPr lang="en-US" sz="2000" dirty="0">
                <a:solidFill>
                  <a:srgbClr val="202C8F"/>
                </a:solidFill>
              </a:rPr>
              <a:t>AKINADA INSTITUTE OF ENGINEERING AND TECHNOLOGY</a:t>
            </a:r>
            <a:endParaRPr lang="zh-CN" altLang="en-US"/>
          </a:p>
          <a:p>
            <a:endParaRPr lang="en-IN" sz="2000" dirty="0">
              <a:solidFill>
                <a:srgbClr val="202C8F"/>
              </a:solidFill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COLLEGE STATE:  </a:t>
            </a:r>
            <a:r>
              <a:rPr lang="en-IN" sz="2000" dirty="0">
                <a:solidFill>
                  <a:srgbClr val="202C8F"/>
                </a:solidFill>
              </a:rPr>
              <a:t>Andhra Pradesh</a:t>
            </a:r>
          </a:p>
          <a:p>
            <a:endParaRPr lang="en-IN" sz="2000" dirty="0">
              <a:solidFill>
                <a:srgbClr val="202C8F"/>
              </a:solidFill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INTERNSHIP DOMAIN: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</a:t>
            </a:r>
            <a:endParaRPr lang="zh-CN" altLang="en-US"/>
          </a:p>
          <a:p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INTERNSHIP START DATE AND END DATE: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09/06/2023 --07/07/2023</a:t>
            </a:r>
          </a:p>
        </p:txBody>
      </p:sp>
      <p:sp>
        <p:nvSpPr>
          <p:cNvPr id="1048590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48591" name="TextBox 5"/>
          <p:cNvSpPr txBox="1"/>
          <p:nvPr/>
        </p:nvSpPr>
        <p:spPr>
          <a:xfrm>
            <a:off x="386080" y="342900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DFBF6"/>
                </a:solidFill>
              </a:rPr>
              <a:t>       STUDENT </a:t>
            </a:r>
            <a:r>
              <a:rPr lang="en-US" b="1" dirty="0">
                <a:solidFill>
                  <a:srgbClr val="FDFBF6"/>
                </a:solidFill>
              </a:rPr>
              <a:t>PHOTO</a:t>
            </a:r>
          </a:p>
        </p:txBody>
      </p:sp>
      <p:pic>
        <p:nvPicPr>
          <p:cNvPr id="7" name="Picture 6" descr="JAAN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9344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-465220" y="0"/>
            <a:ext cx="11357810" cy="786063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LINKS</a:t>
            </a:r>
          </a:p>
        </p:txBody>
      </p:sp>
      <p:sp>
        <p:nvSpPr>
          <p:cNvPr id="1048675" name="TextBox 2"/>
          <p:cNvSpPr txBox="1"/>
          <p:nvPr/>
        </p:nvSpPr>
        <p:spPr>
          <a:xfrm>
            <a:off x="1168320" y="786063"/>
            <a:ext cx="9018871" cy="542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GITHUB REPOSITARY LINK :  https://github.com/somisettijahnavi16         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EMAIL-ID: somisettijahnavi16@gmail.com</a:t>
            </a:r>
            <a:endParaRPr lang="zh-CN" altLang="en-US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LINKEDIN: </a:t>
            </a:r>
            <a:r>
              <a:rPr lang="en-US" sz="2400" dirty="0">
                <a:hlinkClick r:id="rId2"/>
              </a:rPr>
              <a:t>https://www.linkedin.com/in/somisetti-jahnavi-127825248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PROJECT CODE LINK::https://colab.research.google.com/drive/1SA_fwGr1gaAK4fwPOrOlOzEZPYitsYjK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DATA SET LINK::https://drive.google.com/file/d/15-qvTRPzrfudCOH-iD1w73S1oWsifk7F/view?usp=drivesdk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PROJECT PDF::https://drive.google.com/file/d/1AI4RAlU6iBY0ukpOB4DCH3l_tmZ7rHa-/view?usp=drivesdk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265680" y="0"/>
            <a:ext cx="14457680" cy="7061200"/>
          </a:xfrm>
        </p:spPr>
        <p:txBody>
          <a:bodyPr/>
          <a:lstStyle/>
          <a:p>
            <a:r>
              <a:rPr lang="en-IN" sz="32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SCREENSHOTS OF PROGRAM</a:t>
            </a:r>
            <a:endParaRPr lang="en-US" sz="32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Screenshot (15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0"/>
            <a:ext cx="5709920" cy="2885440"/>
          </a:xfrm>
          <a:prstGeom prst="rect">
            <a:avLst/>
          </a:prstGeom>
        </p:spPr>
      </p:pic>
      <p:pic>
        <p:nvPicPr>
          <p:cNvPr id="5" name="Picture 4" descr="Screenshot (15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79" y="711200"/>
            <a:ext cx="6095895" cy="2885440"/>
          </a:xfrm>
          <a:prstGeom prst="rect">
            <a:avLst/>
          </a:prstGeom>
        </p:spPr>
      </p:pic>
      <p:pic>
        <p:nvPicPr>
          <p:cNvPr id="6" name="Picture 5" descr="Screenshot (15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9680"/>
            <a:ext cx="5709920" cy="3068320"/>
          </a:xfrm>
          <a:prstGeom prst="rect">
            <a:avLst/>
          </a:prstGeom>
        </p:spPr>
      </p:pic>
      <p:pic>
        <p:nvPicPr>
          <p:cNvPr id="7" name="Picture 6" descr="Screenshot (153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079" y="3728720"/>
            <a:ext cx="6095895" cy="312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15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72480" cy="3159760"/>
          </a:xfrm>
          <a:prstGeom prst="rect">
            <a:avLst/>
          </a:prstGeom>
        </p:spPr>
      </p:pic>
      <p:pic>
        <p:nvPicPr>
          <p:cNvPr id="5" name="Picture 4" descr="Screenshot (15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927715" cy="3159760"/>
          </a:xfrm>
          <a:prstGeom prst="rect">
            <a:avLst/>
          </a:prstGeom>
        </p:spPr>
      </p:pic>
      <p:pic>
        <p:nvPicPr>
          <p:cNvPr id="6" name="Picture 5" descr="Screenshot (156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1840"/>
            <a:ext cx="5673003" cy="3566160"/>
          </a:xfrm>
          <a:prstGeom prst="rect">
            <a:avLst/>
          </a:prstGeom>
        </p:spPr>
      </p:pic>
      <p:pic>
        <p:nvPicPr>
          <p:cNvPr id="7" name="Picture 6" descr="Screenshot (157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241" y="3291840"/>
            <a:ext cx="620776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5405120"/>
            <a:ext cx="6400800" cy="5120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15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1200" cy="3637280"/>
          </a:xfrm>
          <a:prstGeom prst="rect">
            <a:avLst/>
          </a:prstGeom>
        </p:spPr>
      </p:pic>
      <p:pic>
        <p:nvPicPr>
          <p:cNvPr id="5" name="Picture 4" descr="Screenshot (15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30" y="0"/>
            <a:ext cx="6122670" cy="3637280"/>
          </a:xfrm>
          <a:prstGeom prst="rect">
            <a:avLst/>
          </a:prstGeom>
        </p:spPr>
      </p:pic>
      <p:pic>
        <p:nvPicPr>
          <p:cNvPr id="6" name="Picture 5" descr="Screenshot (16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6040"/>
            <a:ext cx="5791200" cy="3058160"/>
          </a:xfrm>
          <a:prstGeom prst="rect">
            <a:avLst/>
          </a:prstGeom>
        </p:spPr>
      </p:pic>
      <p:pic>
        <p:nvPicPr>
          <p:cNvPr id="7" name="Picture 6" descr="Screenshot (16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330" y="3876040"/>
            <a:ext cx="6122670" cy="2981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" y="4622800"/>
            <a:ext cx="2997200" cy="6075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152" y="5230368"/>
            <a:ext cx="3376888" cy="5120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16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59120" cy="3261360"/>
          </a:xfrm>
          <a:prstGeom prst="rect">
            <a:avLst/>
          </a:prstGeom>
        </p:spPr>
      </p:pic>
      <p:pic>
        <p:nvPicPr>
          <p:cNvPr id="5" name="Picture 4" descr="Screenshot (16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40" y="0"/>
            <a:ext cx="6410960" cy="3261360"/>
          </a:xfrm>
          <a:prstGeom prst="rect">
            <a:avLst/>
          </a:prstGeom>
        </p:spPr>
      </p:pic>
      <p:pic>
        <p:nvPicPr>
          <p:cNvPr id="6" name="Picture 5" descr="Screenshot (16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4880"/>
            <a:ext cx="3891280" cy="3373120"/>
          </a:xfrm>
          <a:prstGeom prst="rect">
            <a:avLst/>
          </a:prstGeom>
        </p:spPr>
      </p:pic>
      <p:pic>
        <p:nvPicPr>
          <p:cNvPr id="7" name="Picture 6" descr="Screenshot (16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601" y="3484880"/>
            <a:ext cx="3789680" cy="3373120"/>
          </a:xfrm>
          <a:prstGeom prst="rect">
            <a:avLst/>
          </a:prstGeom>
        </p:spPr>
      </p:pic>
      <p:pic>
        <p:nvPicPr>
          <p:cNvPr id="8" name="Picture 7" descr="Screenshot (16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0" y="3484880"/>
            <a:ext cx="3962399" cy="3373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6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8800" cy="3291840"/>
          </a:xfrm>
          <a:prstGeom prst="rect">
            <a:avLst/>
          </a:prstGeom>
        </p:spPr>
      </p:pic>
      <p:pic>
        <p:nvPicPr>
          <p:cNvPr id="5" name="Picture 4" descr="Screenshot (16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0"/>
            <a:ext cx="6146800" cy="3291840"/>
          </a:xfrm>
          <a:prstGeom prst="rect">
            <a:avLst/>
          </a:prstGeom>
        </p:spPr>
      </p:pic>
      <p:pic>
        <p:nvPicPr>
          <p:cNvPr id="6" name="Picture 5" descr="Screenshot (16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54400"/>
            <a:ext cx="5638800" cy="3403600"/>
          </a:xfrm>
          <a:prstGeom prst="rect">
            <a:avLst/>
          </a:prstGeom>
        </p:spPr>
      </p:pic>
      <p:pic>
        <p:nvPicPr>
          <p:cNvPr id="7" name="Picture 6" descr="Screenshot (170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1" y="3373120"/>
            <a:ext cx="6146800" cy="3484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758952" y="320040"/>
            <a:ext cx="10671048" cy="1000760"/>
          </a:xfrm>
        </p:spPr>
        <p:txBody>
          <a:bodyPr/>
          <a:lstStyle/>
          <a:p>
            <a:r>
              <a:rPr lang="en-US" dirty="0"/>
              <a:t>PROJECT TITLE AND PROBLEM STATEMENT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485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48599" name="TextBox 2"/>
          <p:cNvSpPr txBox="1"/>
          <p:nvPr/>
        </p:nvSpPr>
        <p:spPr>
          <a:xfrm>
            <a:off x="758952" y="1727200"/>
            <a:ext cx="10599928" cy="37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TITLE: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             EMPLOYEE_BURNOUT_ANALYSIS AND PREDICTION</a:t>
            </a:r>
          </a:p>
          <a:p>
            <a:r>
              <a:rPr lang="en-US" sz="2000" b="1" dirty="0"/>
              <a:t>PROBLEM STATEMENT: </a:t>
            </a:r>
          </a:p>
          <a:p>
            <a:r>
              <a:rPr lang="en-US" sz="2000" b="0" i="0" dirty="0">
                <a:solidFill>
                  <a:schemeClr val="accent2"/>
                </a:solidFill>
                <a:effectLst/>
              </a:rPr>
              <a:t>                         Employee burnout has become a significant issue in many organizations, leading to decreased productivity, increased turnover, and a negative impact on both employee health and organizational performance. Despite its prevalence, there is a lack of comprehensive, data-driven methods to predict and analyze burnout, making it difficult for organizations to proactively address this issue. The aim of this project is to develop a predictive model that can accurately identify employees at risk of burnout based on various factors such as workload, work-life balance, job satisfaction, and personal circumstances. This will enable organizations to implement timely interventions and strategies to prevent burnout, thereby improving employee well-being and organizational effectiveness.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48608" name="TextBox 4"/>
          <p:cNvSpPr txBox="1"/>
          <p:nvPr/>
        </p:nvSpPr>
        <p:spPr>
          <a:xfrm>
            <a:off x="1499616" y="2832846"/>
            <a:ext cx="7656415" cy="2021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/>
                </a:solidFill>
              </a:rPr>
              <a:t>DATA LOADING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/>
                </a:solidFill>
              </a:rPr>
              <a:t>DATA VISUALIZATION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/>
                </a:solidFill>
              </a:rPr>
              <a:t>DATA PRE-PROCESSING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/>
                </a:solidFill>
              </a:rPr>
              <a:t>LINEAR REGRESSION</a:t>
            </a:r>
            <a:endParaRPr lang="en-IN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58952" y="320040"/>
            <a:ext cx="10671048" cy="1000760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OVERVIEW</a:t>
            </a:r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48611" name="TextBox 7"/>
          <p:cNvSpPr txBox="1"/>
          <p:nvPr/>
        </p:nvSpPr>
        <p:spPr>
          <a:xfrm>
            <a:off x="758952" y="1604211"/>
            <a:ext cx="11048037" cy="506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u="sng" dirty="0"/>
              <a:t>PURPOSE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Purpose:	 </a:t>
            </a:r>
            <a:r>
              <a:rPr lang="en-US" sz="2400" dirty="0">
                <a:solidFill>
                  <a:schemeClr val="accent2"/>
                </a:solidFill>
              </a:rPr>
              <a:t>Analyze employee burnout to improve well-being and productivity.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Impact:	</a:t>
            </a:r>
            <a:r>
              <a:rPr lang="en-US" sz="2400" dirty="0">
                <a:solidFill>
                  <a:schemeClr val="accent2"/>
                </a:solidFill>
              </a:rPr>
              <a:t>Provide strategies and interventions to mitigate burnout and enhance organizational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u="sng" dirty="0"/>
              <a:t>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Focus: </a:t>
            </a:r>
            <a:r>
              <a:rPr lang="en-US" sz="2400" dirty="0">
                <a:solidFill>
                  <a:schemeClr val="accent2"/>
                </a:solidFill>
              </a:rPr>
              <a:t>Analyze burnout across industries and organizational sizes.</a:t>
            </a:r>
            <a:endParaRPr lang="en-IN" sz="24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C0C0C"/>
                </a:solidFill>
              </a:rPr>
              <a:t>Factors:	</a:t>
            </a:r>
            <a:r>
              <a:rPr lang="en-US" sz="2400" dirty="0">
                <a:solidFill>
                  <a:schemeClr val="accent2"/>
                </a:solidFill>
              </a:rPr>
              <a:t>Consider workload, job demands, work-life balance, leadership styles, and culture to understand burnout comprehensively.</a:t>
            </a:r>
            <a:endParaRPr lang="en-US" sz="2400" u="sng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u="sng" dirty="0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Identify:	</a:t>
            </a:r>
            <a:r>
              <a:rPr lang="en-US" sz="2400" dirty="0">
                <a:solidFill>
                  <a:srgbClr val="0C0C0C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Determine prevalence and levels of burnout in different industries and organizations.</a:t>
            </a:r>
            <a:endParaRPr lang="en-IN" sz="24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C0C0C"/>
                </a:solidFill>
              </a:rPr>
              <a:t>Understand: </a:t>
            </a:r>
            <a:r>
              <a:rPr lang="en-US" sz="2400" dirty="0">
                <a:solidFill>
                  <a:schemeClr val="accent2"/>
                </a:solidFill>
              </a:rPr>
              <a:t>Explore factors contributing to burnout and their impact on well-being and job satisfaction.</a:t>
            </a:r>
            <a:endParaRPr lang="en-IN" sz="2400" dirty="0">
              <a:solidFill>
                <a:schemeClr val="accent2"/>
              </a:solidFill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33137" y="112296"/>
            <a:ext cx="10996863" cy="1491916"/>
          </a:xfrm>
        </p:spPr>
        <p:txBody>
          <a:bodyPr/>
          <a:lstStyle/>
          <a:p>
            <a:r>
              <a:rPr lang="en-US" dirty="0"/>
              <a:t>Who are the end users of this project?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4861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1"/>
          </p:nvPr>
        </p:nvSpPr>
        <p:spPr>
          <a:xfrm>
            <a:off x="755904" y="1604213"/>
            <a:ext cx="10671048" cy="5021176"/>
          </a:xfrm>
        </p:spPr>
        <p:txBody>
          <a:bodyPr/>
          <a:lstStyle/>
          <a:p>
            <a:r>
              <a:rPr lang="en-US" sz="2200" dirty="0"/>
              <a:t>ORGANIZATION/COMPANIES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C0C0C"/>
                </a:solidFill>
              </a:rPr>
              <a:t>Characteristics &amp; Benefits:</a:t>
            </a:r>
            <a:r>
              <a:rPr lang="en-US" sz="2200" dirty="0">
                <a:solidFill>
                  <a:srgbClr val="0C0C0C"/>
                </a:solidFill>
              </a:rPr>
              <a:t> </a:t>
            </a:r>
            <a:r>
              <a:rPr lang="en-US" sz="2200" dirty="0">
                <a:solidFill>
                  <a:schemeClr val="accent2"/>
                </a:solidFill>
              </a:rPr>
              <a:t>Various industries, small to large organizations. Improve well-being and retention through  effective  burnout prevention and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HUMAN RESOURCE PROFESSIONALS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C0C0C"/>
                </a:solidFill>
              </a:rPr>
              <a:t>Characteristics &amp; Benefits</a:t>
            </a:r>
            <a:r>
              <a:rPr lang="en-US" sz="2200" dirty="0">
                <a:solidFill>
                  <a:srgbClr val="0C0C0C"/>
                </a:solidFill>
              </a:rPr>
              <a:t>:  </a:t>
            </a:r>
            <a:r>
              <a:rPr lang="en-US" sz="2200" dirty="0">
                <a:solidFill>
                  <a:schemeClr val="accent2"/>
                </a:solidFill>
              </a:rPr>
              <a:t>HR managers, professionals, practitioners. Access tools and resources for 	measuring and addressing burnout effectively.</a:t>
            </a:r>
          </a:p>
          <a:p>
            <a:r>
              <a:rPr lang="en-IN" sz="2200" dirty="0"/>
              <a:t>MANAGERS/SUPERVISORS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C0C0C"/>
                </a:solidFill>
              </a:rPr>
              <a:t>Characteristics &amp; Benefits</a:t>
            </a:r>
            <a:r>
              <a:rPr lang="en-US" sz="2200" dirty="0">
                <a:solidFill>
                  <a:srgbClr val="0C0C0C"/>
                </a:solidFill>
              </a:rPr>
              <a:t>: </a:t>
            </a:r>
            <a:r>
              <a:rPr lang="en-US" sz="2200" dirty="0">
                <a:solidFill>
                  <a:schemeClr val="accent2"/>
                </a:solidFill>
              </a:rPr>
              <a:t>Team leaders, supervisors, managers. Implement interventions for positive work environments and work-life balance.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EMPLOYEES/WORKERS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C0C0C"/>
                </a:solidFill>
              </a:rPr>
              <a:t>Characteristics &amp; Benefits</a:t>
            </a:r>
            <a:r>
              <a:rPr lang="en-US" sz="2200" dirty="0">
                <a:solidFill>
                  <a:srgbClr val="0C0C0C"/>
                </a:solidFill>
              </a:rPr>
              <a:t>: </a:t>
            </a:r>
            <a:r>
              <a:rPr lang="en-US" sz="2200" dirty="0">
                <a:solidFill>
                  <a:schemeClr val="accent2"/>
                </a:solidFill>
              </a:rPr>
              <a:t>All employees across industries. Gain support to manage burnout and improve 	well-being.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73768" y="0"/>
            <a:ext cx="10728800" cy="731520"/>
          </a:xfrm>
        </p:spPr>
        <p:txBody>
          <a:bodyPr/>
          <a:lstStyle/>
          <a:p>
            <a:r>
              <a:rPr lang="en-US" dirty="0"/>
              <a:t>YOUR SOLUTION AND IT’S VALUE PROPOSITION</a:t>
            </a:r>
          </a:p>
        </p:txBody>
      </p:sp>
      <p:sp>
        <p:nvSpPr>
          <p:cNvPr id="104863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66737" y="850232"/>
            <a:ext cx="9366183" cy="5550568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project provides comprehensive analysis, actionable insights, and tailored interventions to organizations, HR professionals, and managers. We contribute to research, offer training, and promote a culture of well-being, resulting in improved employee well-being, productivity, and organizational performance.</a:t>
            </a: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8632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97153" name="Google Shape;159;p18" descr="kk.jpe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4235116" y="2823411"/>
            <a:ext cx="6710252" cy="374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3"/>
          <p:cNvSpPr>
            <a:spLocks noGrp="1"/>
          </p:cNvSpPr>
          <p:nvPr>
            <p:ph type="title"/>
          </p:nvPr>
        </p:nvSpPr>
        <p:spPr>
          <a:xfrm>
            <a:off x="758952" y="0"/>
            <a:ext cx="10671048" cy="1411705"/>
          </a:xfrm>
        </p:spPr>
        <p:txBody>
          <a:bodyPr/>
          <a:lstStyle/>
          <a:p>
            <a:r>
              <a:rPr lang="en-US" dirty="0"/>
              <a:t>HOW DID YOU CUSTOMIZE THE PROJECT &amp; MAKE IT YOUR OWN</a:t>
            </a:r>
          </a:p>
        </p:txBody>
      </p:sp>
      <p:sp>
        <p:nvSpPr>
          <p:cNvPr id="1048650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97154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62" y="2767768"/>
            <a:ext cx="9505506" cy="4090232"/>
          </a:xfrm>
          <a:prstGeom prst="rect">
            <a:avLst/>
          </a:prstGeom>
        </p:spPr>
      </p:pic>
      <p:sp>
        <p:nvSpPr>
          <p:cNvPr id="1048651" name="TextBox 27"/>
          <p:cNvSpPr txBox="1"/>
          <p:nvPr/>
        </p:nvSpPr>
        <p:spPr>
          <a:xfrm>
            <a:off x="577516" y="1411705"/>
            <a:ext cx="111973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LOADING: </a:t>
            </a:r>
          </a:p>
          <a:p>
            <a:r>
              <a:rPr lang="en-US" sz="1800" b="1" dirty="0"/>
              <a:t>                            </a:t>
            </a:r>
            <a:r>
              <a:rPr lang="en-US" sz="2400" dirty="0"/>
              <a:t> leverage the dataset provided by </a:t>
            </a:r>
            <a:r>
              <a:rPr lang="en-US" sz="2400" dirty="0" smtClean="0"/>
              <a:t>EDUNET </a:t>
            </a:r>
            <a:r>
              <a:rPr lang="en-US" sz="2400" dirty="0"/>
              <a:t>to ensure accurate and reliable analysis of employee burnout.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extBox 2"/>
          <p:cNvSpPr txBox="1"/>
          <p:nvPr/>
        </p:nvSpPr>
        <p:spPr>
          <a:xfrm>
            <a:off x="1148080" y="2397403"/>
            <a:ext cx="4450080" cy="262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1. Maslach Burnout Inventory (MBI)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2. Job Demands-Resources (JD-R) Model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3. Effort-Reward Imbalance (ERI) Model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4. Job Crafting Framework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5. Self-Determination Theory (SDT)</a:t>
            </a:r>
          </a:p>
        </p:txBody>
      </p:sp>
      <p:sp>
        <p:nvSpPr>
          <p:cNvPr id="1048662" name="TextBox 3"/>
          <p:cNvSpPr txBox="1"/>
          <p:nvPr/>
        </p:nvSpPr>
        <p:spPr>
          <a:xfrm>
            <a:off x="1757680" y="314960"/>
            <a:ext cx="745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              MODELING </a:t>
            </a:r>
          </a:p>
        </p:txBody>
      </p:sp>
      <p:pic>
        <p:nvPicPr>
          <p:cNvPr id="2097156" name="Google Shape;203;p24" descr="modeling.jpe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445760" y="1940560"/>
            <a:ext cx="5527040" cy="343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4622800" y="0"/>
            <a:ext cx="4055979" cy="1219200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04866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680" y="1710267"/>
            <a:ext cx="8321040" cy="4504265"/>
          </a:xfrm>
        </p:spPr>
        <p:txBody>
          <a:bodyPr/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en-US" sz="2000" b="1" dirty="0"/>
              <a:t>Outcomes of the Project</a:t>
            </a:r>
            <a:endParaRPr lang="en-US" sz="2000" dirty="0"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Comprehensive Understanding</a:t>
            </a:r>
            <a:endParaRPr lang="en-US" sz="2000" dirty="0"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 Burnout Prevention Strategies</a:t>
            </a:r>
            <a:endParaRPr lang="en-US" sz="2000" dirty="0"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Research Contribution</a:t>
            </a:r>
            <a:endParaRPr lang="en-US" sz="2000" b="1" dirty="0">
              <a:solidFill>
                <a:srgbClr val="0C0C0C"/>
              </a:solidFill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000" b="1" dirty="0">
                <a:solidFill>
                  <a:srgbClr val="0C0C0C"/>
                </a:solidFill>
              </a:rPr>
              <a:t>Success of the Project</a:t>
            </a:r>
            <a:endParaRPr lang="en-US" sz="2000" dirty="0"/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 Improved Employee Well-being</a:t>
            </a:r>
            <a:endParaRPr lang="en-US" sz="2000" dirty="0"/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Enhanced Organizational Performance</a:t>
            </a:r>
            <a:endParaRPr lang="en-US" sz="2000" dirty="0"/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Positive Stakeholder Feedback</a:t>
            </a:r>
            <a:endParaRPr lang="en-US" sz="2000" dirty="0"/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Sustainability and Long-Term Impact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lang="en-US" sz="2000" dirty="0">
              <a:solidFill>
                <a:srgbClr val="0C0C0C"/>
              </a:solidFill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lang="en-US" sz="2000" dirty="0">
              <a:solidFill>
                <a:srgbClr val="0C0C0C"/>
              </a:solidFill>
            </a:endParaRPr>
          </a:p>
          <a:p>
            <a:endParaRPr lang="en-US" sz="2000" dirty="0"/>
          </a:p>
        </p:txBody>
      </p:sp>
      <p:sp>
        <p:nvSpPr>
          <p:cNvPr id="104866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97157" name="Google Shape;210;p25" descr="burnout.pn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15153"/>
          <a:stretch>
            <a:fillRect/>
          </a:stretch>
        </p:blipFill>
        <p:spPr>
          <a:xfrm>
            <a:off x="508000" y="1586261"/>
            <a:ext cx="6710680" cy="462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449</Words>
  <Application>Microsoft Office PowerPoint</Application>
  <PresentationFormat>Custom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STUDENT DETAILS</vt:lpstr>
      <vt:lpstr>PROJECT TITLE AND PROBLEM STATEMENT</vt:lpstr>
      <vt:lpstr>AGENDA</vt:lpstr>
      <vt:lpstr>PROJECT OVERVIEW</vt:lpstr>
      <vt:lpstr>Who are the end users of this project?</vt:lpstr>
      <vt:lpstr>YOUR SOLUTION AND IT’S VALUE PROPOSITION</vt:lpstr>
      <vt:lpstr>HOW DID YOU CUSTOMIZE THE PROJECT &amp; MAKE IT YOUR OWN</vt:lpstr>
      <vt:lpstr>Slide 8</vt:lpstr>
      <vt:lpstr>RESULTS</vt:lpstr>
      <vt:lpstr>LINKS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EMPLOYEE_BURNOUT_ANALYSIS AND PREDICTION</dc:title>
  <dc:creator>likitha govind bonthu</dc:creator>
  <cp:lastModifiedBy>M.Srujan Kumar</cp:lastModifiedBy>
  <cp:revision>8</cp:revision>
  <dcterms:created xsi:type="dcterms:W3CDTF">2023-07-18T18:29:02Z</dcterms:created>
  <dcterms:modified xsi:type="dcterms:W3CDTF">2023-07-20T17:24:21Z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f903b1104057492288365f75477f7e4e</vt:lpwstr>
  </property>
</Properties>
</file>