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65" r:id="rId4"/>
    <p:sldId id="264" r:id="rId5"/>
    <p:sldId id="266" r:id="rId6"/>
    <p:sldId id="269" r:id="rId7"/>
    <p:sldId id="259" r:id="rId8"/>
    <p:sldId id="260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20D"/>
    <a:srgbClr val="F0F0F2"/>
    <a:srgbClr val="F2B705"/>
    <a:srgbClr val="BF7E04"/>
    <a:srgbClr val="F2D649"/>
    <a:srgbClr val="E69600"/>
    <a:srgbClr val="FFF2E1"/>
    <a:srgbClr val="0093AF"/>
    <a:srgbClr val="F89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6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4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4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7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2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2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4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8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7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2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781232" y="2932458"/>
            <a:ext cx="2629533" cy="2629533"/>
          </a:xfrm>
          <a:prstGeom prst="ellipse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FCCCDB0-090C-4298-B0D8-AAB7961482CB}"/>
              </a:ext>
            </a:extLst>
          </p:cNvPr>
          <p:cNvSpPr txBox="1"/>
          <p:nvPr/>
        </p:nvSpPr>
        <p:spPr>
          <a:xfrm>
            <a:off x="3064388" y="3106306"/>
            <a:ext cx="6063223" cy="20880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50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UX/UI</a:t>
            </a:r>
          </a:p>
          <a:p>
            <a:pPr algn="ctr" latinLnBrk="0">
              <a:defRPr/>
            </a:pPr>
            <a:r>
              <a:rPr lang="ko-KR" altLang="en-US" sz="50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전략수집</a:t>
            </a:r>
            <a:endParaRPr lang="en-US" altLang="ko-KR" sz="5000" b="1" kern="0" dirty="0"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 smtClean="0">
                <a:ln w="1270">
                  <a:noFill/>
                </a:ln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박소미</a:t>
            </a:r>
            <a:endParaRPr lang="en-US" altLang="ko-KR" sz="1050" kern="0" dirty="0" smtClean="0">
              <a:ln w="1270">
                <a:noFill/>
              </a:ln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 smtClean="0">
                <a:ln w="1270">
                  <a:noFill/>
                </a:ln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2021-07-19</a:t>
            </a:r>
            <a:endParaRPr lang="en-US" altLang="ko-KR" sz="1200" kern="0" dirty="0">
              <a:ln w="1270">
                <a:noFill/>
              </a:ln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 rot="19090672">
            <a:off x="5776554" y="2636926"/>
            <a:ext cx="922788" cy="396749"/>
          </a:xfrm>
          <a:custGeom>
            <a:avLst/>
            <a:gdLst>
              <a:gd name="connsiteX0" fmla="*/ 0 w 1794934"/>
              <a:gd name="connsiteY0" fmla="*/ 313267 h 626533"/>
              <a:gd name="connsiteX1" fmla="*/ 897467 w 1794934"/>
              <a:gd name="connsiteY1" fmla="*/ 0 h 626533"/>
              <a:gd name="connsiteX2" fmla="*/ 1794934 w 1794934"/>
              <a:gd name="connsiteY2" fmla="*/ 313267 h 626533"/>
              <a:gd name="connsiteX3" fmla="*/ 897467 w 1794934"/>
              <a:gd name="connsiteY3" fmla="*/ 626534 h 626533"/>
              <a:gd name="connsiteX4" fmla="*/ 0 w 1794934"/>
              <a:gd name="connsiteY4" fmla="*/ 313267 h 626533"/>
              <a:gd name="connsiteX0" fmla="*/ 0 w 2074334"/>
              <a:gd name="connsiteY0" fmla="*/ 313470 h 626895"/>
              <a:gd name="connsiteX1" fmla="*/ 897467 w 2074334"/>
              <a:gd name="connsiteY1" fmla="*/ 203 h 626895"/>
              <a:gd name="connsiteX2" fmla="*/ 2074334 w 2074334"/>
              <a:gd name="connsiteY2" fmla="*/ 279604 h 626895"/>
              <a:gd name="connsiteX3" fmla="*/ 897467 w 2074334"/>
              <a:gd name="connsiteY3" fmla="*/ 626737 h 626895"/>
              <a:gd name="connsiteX4" fmla="*/ 0 w 2074334"/>
              <a:gd name="connsiteY4" fmla="*/ 313470 h 626895"/>
              <a:gd name="connsiteX0" fmla="*/ 0 w 2074334"/>
              <a:gd name="connsiteY0" fmla="*/ 313357 h 626782"/>
              <a:gd name="connsiteX1" fmla="*/ 897467 w 2074334"/>
              <a:gd name="connsiteY1" fmla="*/ 90 h 626782"/>
              <a:gd name="connsiteX2" fmla="*/ 2074334 w 2074334"/>
              <a:gd name="connsiteY2" fmla="*/ 279491 h 626782"/>
              <a:gd name="connsiteX3" fmla="*/ 897467 w 2074334"/>
              <a:gd name="connsiteY3" fmla="*/ 626624 h 626782"/>
              <a:gd name="connsiteX4" fmla="*/ 0 w 2074334"/>
              <a:gd name="connsiteY4" fmla="*/ 313357 h 626782"/>
              <a:gd name="connsiteX0" fmla="*/ 0 w 2074334"/>
              <a:gd name="connsiteY0" fmla="*/ 313357 h 626782"/>
              <a:gd name="connsiteX1" fmla="*/ 897467 w 2074334"/>
              <a:gd name="connsiteY1" fmla="*/ 90 h 626782"/>
              <a:gd name="connsiteX2" fmla="*/ 2074334 w 2074334"/>
              <a:gd name="connsiteY2" fmla="*/ 279491 h 626782"/>
              <a:gd name="connsiteX3" fmla="*/ 897467 w 2074334"/>
              <a:gd name="connsiteY3" fmla="*/ 626624 h 626782"/>
              <a:gd name="connsiteX4" fmla="*/ 0 w 2074334"/>
              <a:gd name="connsiteY4" fmla="*/ 313357 h 626782"/>
              <a:gd name="connsiteX0" fmla="*/ 0 w 2074334"/>
              <a:gd name="connsiteY0" fmla="*/ 313357 h 626782"/>
              <a:gd name="connsiteX1" fmla="*/ 897467 w 2074334"/>
              <a:gd name="connsiteY1" fmla="*/ 90 h 626782"/>
              <a:gd name="connsiteX2" fmla="*/ 2074334 w 2074334"/>
              <a:gd name="connsiteY2" fmla="*/ 279491 h 626782"/>
              <a:gd name="connsiteX3" fmla="*/ 897467 w 2074334"/>
              <a:gd name="connsiteY3" fmla="*/ 626624 h 626782"/>
              <a:gd name="connsiteX4" fmla="*/ 0 w 2074334"/>
              <a:gd name="connsiteY4" fmla="*/ 313357 h 626782"/>
              <a:gd name="connsiteX0" fmla="*/ 0 w 2074334"/>
              <a:gd name="connsiteY0" fmla="*/ 313309 h 626734"/>
              <a:gd name="connsiteX1" fmla="*/ 897467 w 2074334"/>
              <a:gd name="connsiteY1" fmla="*/ 42 h 626734"/>
              <a:gd name="connsiteX2" fmla="*/ 2074334 w 2074334"/>
              <a:gd name="connsiteY2" fmla="*/ 279443 h 626734"/>
              <a:gd name="connsiteX3" fmla="*/ 897467 w 2074334"/>
              <a:gd name="connsiteY3" fmla="*/ 626576 h 626734"/>
              <a:gd name="connsiteX4" fmla="*/ 0 w 2074334"/>
              <a:gd name="connsiteY4" fmla="*/ 313309 h 626734"/>
              <a:gd name="connsiteX0" fmla="*/ 0 w 2074334"/>
              <a:gd name="connsiteY0" fmla="*/ 313309 h 626734"/>
              <a:gd name="connsiteX1" fmla="*/ 897467 w 2074334"/>
              <a:gd name="connsiteY1" fmla="*/ 42 h 626734"/>
              <a:gd name="connsiteX2" fmla="*/ 2074334 w 2074334"/>
              <a:gd name="connsiteY2" fmla="*/ 279443 h 626734"/>
              <a:gd name="connsiteX3" fmla="*/ 897467 w 2074334"/>
              <a:gd name="connsiteY3" fmla="*/ 626576 h 626734"/>
              <a:gd name="connsiteX4" fmla="*/ 0 w 2074334"/>
              <a:gd name="connsiteY4" fmla="*/ 313309 h 62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4334" h="626734">
                <a:moveTo>
                  <a:pt x="0" y="313309"/>
                </a:moveTo>
                <a:cubicBezTo>
                  <a:pt x="0" y="140296"/>
                  <a:pt x="348545" y="-2780"/>
                  <a:pt x="897467" y="42"/>
                </a:cubicBezTo>
                <a:cubicBezTo>
                  <a:pt x="1446389" y="2864"/>
                  <a:pt x="2065867" y="258830"/>
                  <a:pt x="2074334" y="279443"/>
                </a:cubicBezTo>
                <a:cubicBezTo>
                  <a:pt x="2065868" y="291590"/>
                  <a:pt x="1404056" y="620932"/>
                  <a:pt x="897467" y="626576"/>
                </a:cubicBezTo>
                <a:cubicBezTo>
                  <a:pt x="390878" y="632220"/>
                  <a:pt x="0" y="486322"/>
                  <a:pt x="0" y="313309"/>
                </a:cubicBezTo>
                <a:close/>
              </a:path>
            </a:pathLst>
          </a:custGeom>
          <a:solidFill>
            <a:srgbClr val="E6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>
            <a:off x="2989283" y="279405"/>
            <a:ext cx="6536266" cy="6536266"/>
          </a:xfrm>
          <a:prstGeom prst="ellipse">
            <a:avLst/>
          </a:prstGeom>
          <a:solidFill>
            <a:srgbClr val="F2B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827867" y="160867"/>
            <a:ext cx="6536266" cy="6536266"/>
          </a:xfrm>
          <a:prstGeom prst="ellipse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FCCCDB0-090C-4298-B0D8-AAB7961482CB}"/>
              </a:ext>
            </a:extLst>
          </p:cNvPr>
          <p:cNvSpPr txBox="1"/>
          <p:nvPr/>
        </p:nvSpPr>
        <p:spPr>
          <a:xfrm>
            <a:off x="3300910" y="1536174"/>
            <a:ext cx="6063223" cy="39395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914400" indent="-914400" latinLnBrk="0">
              <a:buAutoNum type="arabicPeriod"/>
              <a:defRPr/>
            </a:pPr>
            <a:r>
              <a:rPr lang="ko-KR" altLang="en-US" sz="50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유사 </a:t>
            </a:r>
            <a:r>
              <a:rPr lang="ko-KR" altLang="en-US" sz="5000" b="1" kern="0" dirty="0" err="1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어플</a:t>
            </a:r>
            <a:r>
              <a:rPr lang="ko-KR" altLang="en-US" sz="50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50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사용자 리서치</a:t>
            </a:r>
            <a:endParaRPr lang="en-US" altLang="ko-KR" sz="5000" b="1" kern="0" dirty="0" smtClean="0"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  <a:p>
            <a:pPr marL="914400" indent="-914400" latinLnBrk="0">
              <a:buAutoNum type="arabicPeriod"/>
              <a:defRPr/>
            </a:pPr>
            <a:r>
              <a:rPr lang="ko-KR" altLang="en-US" sz="50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리서치 키워드</a:t>
            </a:r>
            <a:endParaRPr lang="en-US" altLang="ko-KR" sz="5000" b="1" kern="0" dirty="0" smtClean="0"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  <a:p>
            <a:pPr marL="914400" indent="-914400" latinLnBrk="0">
              <a:buAutoNum type="arabicPeriod"/>
              <a:defRPr/>
            </a:pPr>
            <a:r>
              <a:rPr lang="ko-KR" altLang="en-US" sz="50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페르소나</a:t>
            </a:r>
            <a:endParaRPr lang="en-US" altLang="ko-KR" sz="5000" b="1" kern="0" dirty="0" smtClean="0"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  <a:p>
            <a:pPr marL="914400" indent="-914400" latinLnBrk="0">
              <a:buAutoNum type="arabicPeriod"/>
              <a:defRPr/>
            </a:pPr>
            <a:r>
              <a:rPr lang="ko-KR" altLang="en-US" sz="50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무드보드</a:t>
            </a:r>
            <a:endParaRPr lang="en-US" altLang="ko-KR" sz="5000" b="1" kern="0" dirty="0" smtClean="0"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5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8C0A21-7FEC-4CF4-AA93-10E47F67F668}"/>
              </a:ext>
            </a:extLst>
          </p:cNvPr>
          <p:cNvSpPr/>
          <p:nvPr/>
        </p:nvSpPr>
        <p:spPr>
          <a:xfrm>
            <a:off x="0" y="0"/>
            <a:ext cx="12192000" cy="929148"/>
          </a:xfrm>
          <a:prstGeom prst="rect">
            <a:avLst/>
          </a:prstGeom>
          <a:solidFill>
            <a:srgbClr val="F2D649"/>
          </a:solidFill>
          <a:ln>
            <a:noFill/>
          </a:ln>
          <a:effectLst>
            <a:outerShdw dist="12700" dir="5400000" algn="t" rotWithShape="0">
              <a:srgbClr val="F8926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FCCCDB0-090C-4298-B0D8-AAB7961482CB}"/>
              </a:ext>
            </a:extLst>
          </p:cNvPr>
          <p:cNvSpPr txBox="1"/>
          <p:nvPr/>
        </p:nvSpPr>
        <p:spPr>
          <a:xfrm>
            <a:off x="3551269" y="172186"/>
            <a:ext cx="508946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유사 </a:t>
            </a:r>
            <a:r>
              <a:rPr lang="ko-KR" altLang="en-US" sz="3200" b="1" kern="0" dirty="0" err="1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어플</a:t>
            </a:r>
            <a:r>
              <a:rPr lang="ko-KR" altLang="en-US" sz="32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 사용자 설문조사</a:t>
            </a:r>
            <a:endParaRPr lang="en-US" altLang="ko-KR" sz="800" kern="0" dirty="0">
              <a:ln w="1270">
                <a:noFill/>
              </a:ln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9122" y="1828800"/>
            <a:ext cx="184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유튜브</a:t>
            </a:r>
            <a:r>
              <a:rPr lang="en-US" altLang="ko-KR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(YOUTUBE)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4489" y="2282572"/>
            <a:ext cx="1882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넷플릭스</a:t>
            </a:r>
            <a:r>
              <a:rPr lang="en-US" altLang="ko-KR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(NETFLIX)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657" y="2736344"/>
            <a:ext cx="153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왓챠</a:t>
            </a:r>
            <a:r>
              <a:rPr lang="en-US" altLang="ko-KR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(</a:t>
            </a:r>
            <a:r>
              <a:rPr lang="en-US" altLang="ko-KR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WATCHA</a:t>
            </a:r>
            <a:r>
              <a:rPr lang="en-US" altLang="ko-KR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)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6810" y="3190116"/>
            <a:ext cx="160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웨이브</a:t>
            </a:r>
            <a:r>
              <a:rPr lang="en-US" altLang="ko-KR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(WAVVE)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973" y="3643888"/>
            <a:ext cx="236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네이버</a:t>
            </a:r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1600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티비</a:t>
            </a:r>
            <a:r>
              <a:rPr lang="en-US" altLang="ko-KR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(NAVER TV)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6117" y="4097660"/>
            <a:ext cx="132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티빙</a:t>
            </a:r>
            <a:r>
              <a:rPr lang="en-US" altLang="ko-KR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(TVING)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15924" y="4551434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시즌</a:t>
            </a:r>
            <a:r>
              <a:rPr lang="en-US" altLang="ko-KR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(SEEZN)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376114" y="1925219"/>
            <a:ext cx="3039466" cy="268825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376114" y="2369872"/>
            <a:ext cx="3039466" cy="268825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376113" y="2814525"/>
            <a:ext cx="1519732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384581" y="3706181"/>
            <a:ext cx="1093188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6113" y="3260353"/>
            <a:ext cx="393065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384580" y="4152009"/>
            <a:ext cx="760755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384580" y="4597838"/>
            <a:ext cx="393065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192994" y="50233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0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52860" y="50233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포천 오성과 한음 Regular" pitchFamily="50" charset="-127"/>
                <a:ea typeface="포천 오성과 한음 Regular" pitchFamily="50" charset="-127"/>
              </a:rPr>
              <a:t>2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2727" y="50233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4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72593" y="50233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6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2313" y="50233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8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374761" y="1656272"/>
            <a:ext cx="9819" cy="3373190"/>
          </a:xfrm>
          <a:prstGeom prst="line">
            <a:avLst/>
          </a:prstGeom>
          <a:ln w="19050">
            <a:solidFill>
              <a:srgbClr val="E6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2374761" y="5000801"/>
            <a:ext cx="2940836" cy="22540"/>
          </a:xfrm>
          <a:prstGeom prst="line">
            <a:avLst/>
          </a:prstGeom>
          <a:ln w="19050">
            <a:solidFill>
              <a:srgbClr val="E6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07468" y="1206044"/>
            <a:ext cx="563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사용 경험이 있는 </a:t>
            </a:r>
            <a:r>
              <a:rPr lang="en-US" altLang="ko-KR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OTT(</a:t>
            </a:r>
            <a:r>
              <a:rPr lang="ko-KR" altLang="en-US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온라인 동영상 제공 서비스</a:t>
            </a:r>
            <a:r>
              <a:rPr lang="en-US" altLang="ko-KR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) </a:t>
            </a:r>
            <a:r>
              <a:rPr lang="ko-KR" altLang="en-US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플랫폼</a:t>
            </a:r>
            <a:endParaRPr lang="ko-KR" altLang="en-US" b="1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53128" y="5377677"/>
            <a:ext cx="7093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요구사항</a:t>
            </a:r>
            <a:endParaRPr lang="en-US" altLang="ko-KR" b="1" dirty="0" smtClean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홈에서 더 많은 </a:t>
            </a:r>
            <a:r>
              <a:rPr lang="ko-KR" altLang="en-US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콘텐츠를</a:t>
            </a:r>
            <a:r>
              <a:rPr lang="ko-KR" altLang="en-US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 노출시켰으면 좋겠다</a:t>
            </a:r>
            <a:endParaRPr lang="en-US" altLang="ko-KR" dirty="0" smtClean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업데이트가 느리다</a:t>
            </a:r>
            <a:endParaRPr lang="en-US" altLang="ko-KR" dirty="0" smtClean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여러 사람과 함께 이용 시 프로필 계정 잠금 설정이 가능했으면 좋겠다</a:t>
            </a:r>
            <a:endParaRPr lang="ko-KR" altLang="en-US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501703" y="1641573"/>
            <a:ext cx="663122" cy="276999"/>
            <a:chOff x="8423656" y="5069507"/>
            <a:chExt cx="663122" cy="276999"/>
          </a:xfrm>
        </p:grpSpPr>
        <p:sp>
          <p:nvSpPr>
            <p:cNvPr id="4" name="직사각형 3"/>
            <p:cNvSpPr/>
            <p:nvPr/>
          </p:nvSpPr>
          <p:spPr>
            <a:xfrm>
              <a:off x="8423656" y="5132717"/>
              <a:ext cx="142374" cy="142374"/>
            </a:xfrm>
            <a:prstGeom prst="rect">
              <a:avLst/>
            </a:prstGeom>
            <a:solidFill>
              <a:srgbClr val="F2B705"/>
            </a:solidFill>
            <a:ln>
              <a:solidFill>
                <a:srgbClr val="0302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509376" y="5069507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rPr>
                <a:t>주</a:t>
              </a:r>
              <a:r>
                <a:rPr lang="en-US" altLang="ko-KR" sz="1200" dirty="0" smtClean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rPr>
                <a:t>3</a:t>
              </a:r>
              <a:r>
                <a:rPr lang="ko-KR" altLang="en-US" sz="1200" dirty="0" smtClean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rPr>
                <a:t>회</a:t>
              </a:r>
              <a:endParaRPr lang="ko-KR" altLang="en-US" sz="1200" dirty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422177" y="1641574"/>
            <a:ext cx="972501" cy="276999"/>
            <a:chOff x="8423520" y="4612289"/>
            <a:chExt cx="972501" cy="276999"/>
          </a:xfrm>
        </p:grpSpPr>
        <p:sp>
          <p:nvSpPr>
            <p:cNvPr id="44" name="직사각형 43"/>
            <p:cNvSpPr/>
            <p:nvPr/>
          </p:nvSpPr>
          <p:spPr>
            <a:xfrm>
              <a:off x="8423520" y="4675499"/>
              <a:ext cx="142374" cy="142374"/>
            </a:xfrm>
            <a:prstGeom prst="rect">
              <a:avLst/>
            </a:prstGeom>
            <a:solidFill>
              <a:srgbClr val="BF7E04"/>
            </a:solidFill>
            <a:ln>
              <a:solidFill>
                <a:srgbClr val="0302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509240" y="4612289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rPr>
                <a:t>주</a:t>
              </a:r>
              <a:r>
                <a:rPr lang="en-US" altLang="ko-KR" sz="1200" dirty="0" smtClean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rPr>
                <a:t>2</a:t>
              </a:r>
              <a:r>
                <a:rPr lang="ko-KR" altLang="en-US" sz="1200" dirty="0" smtClean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rPr>
                <a:t>회 이하</a:t>
              </a:r>
              <a:endParaRPr lang="ko-KR" altLang="en-US" sz="1200" dirty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0205645" y="1637470"/>
            <a:ext cx="663122" cy="276999"/>
            <a:chOff x="8423656" y="5470151"/>
            <a:chExt cx="663122" cy="276999"/>
          </a:xfrm>
        </p:grpSpPr>
        <p:sp>
          <p:nvSpPr>
            <p:cNvPr id="52" name="직사각형 51"/>
            <p:cNvSpPr/>
            <p:nvPr/>
          </p:nvSpPr>
          <p:spPr>
            <a:xfrm>
              <a:off x="8423656" y="5533361"/>
              <a:ext cx="142374" cy="142374"/>
            </a:xfrm>
            <a:prstGeom prst="rect">
              <a:avLst/>
            </a:prstGeom>
            <a:solidFill>
              <a:srgbClr val="F0F0F2"/>
            </a:solidFill>
            <a:ln>
              <a:solidFill>
                <a:srgbClr val="0302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09376" y="5470151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rPr>
                <a:t>주</a:t>
              </a:r>
              <a:r>
                <a:rPr lang="en-US" altLang="ko-KR" sz="1200" dirty="0" smtClean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rPr>
                <a:t>4</a:t>
              </a:r>
              <a:r>
                <a:rPr lang="ko-KR" altLang="en-US" sz="1200" dirty="0" smtClean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rPr>
                <a:t>회</a:t>
              </a:r>
              <a:endParaRPr lang="ko-KR" altLang="en-US" sz="1200" dirty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904363" y="1641574"/>
            <a:ext cx="552514" cy="276999"/>
            <a:chOff x="8423656" y="5843009"/>
            <a:chExt cx="552514" cy="276999"/>
          </a:xfrm>
        </p:grpSpPr>
        <p:sp>
          <p:nvSpPr>
            <p:cNvPr id="58" name="직사각형 57"/>
            <p:cNvSpPr/>
            <p:nvPr/>
          </p:nvSpPr>
          <p:spPr>
            <a:xfrm>
              <a:off x="8423656" y="5906219"/>
              <a:ext cx="142374" cy="142374"/>
            </a:xfrm>
            <a:prstGeom prst="rect">
              <a:avLst/>
            </a:prstGeom>
            <a:solidFill>
              <a:srgbClr val="F2D649"/>
            </a:solidFill>
            <a:ln>
              <a:solidFill>
                <a:srgbClr val="0302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509376" y="5843009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rPr>
                <a:t>매일</a:t>
              </a:r>
              <a:endParaRPr lang="ko-KR" altLang="en-US" sz="1200" dirty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509376" y="2200874"/>
            <a:ext cx="2684069" cy="2689114"/>
            <a:chOff x="5739587" y="2263030"/>
            <a:chExt cx="2684069" cy="2689114"/>
          </a:xfrm>
        </p:grpSpPr>
        <p:sp>
          <p:nvSpPr>
            <p:cNvPr id="36" name="현 35"/>
            <p:cNvSpPr/>
            <p:nvPr/>
          </p:nvSpPr>
          <p:spPr>
            <a:xfrm>
              <a:off x="5739587" y="2268211"/>
              <a:ext cx="2683933" cy="2683933"/>
            </a:xfrm>
            <a:prstGeom prst="chord">
              <a:avLst>
                <a:gd name="adj1" fmla="val 5398370"/>
                <a:gd name="adj2" fmla="val 16200000"/>
              </a:avLst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원형 36"/>
            <p:cNvSpPr/>
            <p:nvPr/>
          </p:nvSpPr>
          <p:spPr>
            <a:xfrm>
              <a:off x="5739723" y="2263030"/>
              <a:ext cx="2683933" cy="2683933"/>
            </a:xfrm>
            <a:prstGeom prst="pie">
              <a:avLst>
                <a:gd name="adj1" fmla="val 0"/>
                <a:gd name="adj2" fmla="val 5400001"/>
              </a:avLst>
            </a:prstGeom>
            <a:solidFill>
              <a:srgbClr val="F2D64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형 38"/>
            <p:cNvSpPr/>
            <p:nvPr/>
          </p:nvSpPr>
          <p:spPr>
            <a:xfrm>
              <a:off x="5739588" y="2263030"/>
              <a:ext cx="2683933" cy="2683933"/>
            </a:xfrm>
            <a:prstGeom prst="pie">
              <a:avLst>
                <a:gd name="adj1" fmla="val 16211016"/>
                <a:gd name="adj2" fmla="val 18861555"/>
              </a:avLst>
            </a:prstGeom>
            <a:solidFill>
              <a:srgbClr val="F2B70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형 39"/>
            <p:cNvSpPr/>
            <p:nvPr/>
          </p:nvSpPr>
          <p:spPr>
            <a:xfrm rot="2654471">
              <a:off x="5739589" y="2268210"/>
              <a:ext cx="2683933" cy="2683933"/>
            </a:xfrm>
            <a:prstGeom prst="pie">
              <a:avLst>
                <a:gd name="adj1" fmla="val 16211016"/>
                <a:gd name="adj2" fmla="val 18907738"/>
              </a:avLst>
            </a:prstGeom>
            <a:solidFill>
              <a:srgbClr val="F0F0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28939" y="3451107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50%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30213" y="2506748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3020D"/>
                  </a:solidFill>
                </a:rPr>
                <a:t>13%</a:t>
              </a:r>
              <a:endParaRPr lang="ko-KR" altLang="en-US" sz="1400" dirty="0">
                <a:solidFill>
                  <a:srgbClr val="03020D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64334" y="3125515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3020D"/>
                  </a:solidFill>
                </a:rPr>
                <a:t>12%</a:t>
              </a:r>
              <a:endParaRPr lang="ko-KR" altLang="en-US" sz="1400" dirty="0">
                <a:solidFill>
                  <a:srgbClr val="03020D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35856" y="408847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3020D"/>
                  </a:solidFill>
                </a:rPr>
                <a:t>25%</a:t>
              </a:r>
              <a:endParaRPr lang="ko-KR" altLang="en-US" sz="1400" dirty="0">
                <a:solidFill>
                  <a:srgbClr val="03020D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293653" y="1206044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OTT </a:t>
            </a:r>
            <a:r>
              <a:rPr lang="ko-KR" altLang="en-US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플랫폼 서비스 사용 빈도</a:t>
            </a:r>
            <a:endParaRPr lang="ko-KR" altLang="en-US" b="1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1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8C0A21-7FEC-4CF4-AA93-10E47F67F668}"/>
              </a:ext>
            </a:extLst>
          </p:cNvPr>
          <p:cNvSpPr/>
          <p:nvPr/>
        </p:nvSpPr>
        <p:spPr>
          <a:xfrm>
            <a:off x="0" y="0"/>
            <a:ext cx="12192000" cy="929148"/>
          </a:xfrm>
          <a:prstGeom prst="rect">
            <a:avLst/>
          </a:prstGeom>
          <a:solidFill>
            <a:srgbClr val="F2D649"/>
          </a:solidFill>
          <a:ln>
            <a:noFill/>
          </a:ln>
          <a:effectLst>
            <a:outerShdw dist="12700" dir="5400000" algn="t" rotWithShape="0">
              <a:srgbClr val="F8926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FCCCDB0-090C-4298-B0D8-AAB7961482CB}"/>
              </a:ext>
            </a:extLst>
          </p:cNvPr>
          <p:cNvSpPr txBox="1"/>
          <p:nvPr/>
        </p:nvSpPr>
        <p:spPr>
          <a:xfrm>
            <a:off x="3556116" y="111849"/>
            <a:ext cx="507976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유사 </a:t>
            </a:r>
            <a:r>
              <a:rPr lang="ko-KR" altLang="en-US" sz="3200" b="1" kern="0" dirty="0" err="1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어플</a:t>
            </a:r>
            <a:r>
              <a:rPr lang="ko-KR" altLang="en-US" sz="32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 이용자 설문조사</a:t>
            </a:r>
            <a:endParaRPr lang="en-US" altLang="ko-KR" sz="800" kern="0" dirty="0">
              <a:ln w="1270">
                <a:noFill/>
              </a:ln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90719" y="1854678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국내영화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5534" y="2308450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국내드라마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719" y="2762222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해외영화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85534" y="3215994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해외드라마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01087" y="3669766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예능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85534" y="4123538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다</a:t>
            </a:r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큐멘터리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8071" y="4577312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플랫폼 </a:t>
            </a:r>
            <a:r>
              <a:rPr lang="ko-KR" altLang="en-US" sz="1600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오리지날</a:t>
            </a:r>
            <a:endParaRPr lang="en-US" altLang="ko-KR" sz="1600" dirty="0" smtClean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r"/>
            <a:r>
              <a:rPr lang="en-US" altLang="ko-KR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(</a:t>
            </a:r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자체 제작 </a:t>
            </a:r>
            <a:r>
              <a:rPr lang="ko-KR" altLang="en-US" sz="1600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콘텐츠</a:t>
            </a:r>
            <a:r>
              <a:rPr lang="en-US" altLang="ko-KR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)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42424" y="2360753"/>
            <a:ext cx="2445236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43003" y="3232651"/>
            <a:ext cx="2818312" cy="268825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347816" y="2814525"/>
            <a:ext cx="1409156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347816" y="3706181"/>
            <a:ext cx="1013647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347816" y="4157815"/>
            <a:ext cx="364466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347816" y="4597838"/>
            <a:ext cx="364466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68073" y="5343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0</a:t>
            </a:r>
            <a:endParaRPr lang="ko-KR" altLang="en-US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51976" y="5343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1</a:t>
            </a:r>
            <a:endParaRPr lang="ko-KR" altLang="en-US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77229" y="5343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3</a:t>
            </a:r>
            <a:endParaRPr lang="ko-KR" altLang="en-US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40217" y="5343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4</a:t>
            </a:r>
            <a:endParaRPr lang="ko-KR" altLang="en-US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67705" y="5343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6</a:t>
            </a:r>
            <a:endParaRPr lang="ko-KR" altLang="en-US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343003" y="1656272"/>
            <a:ext cx="2820471" cy="3671591"/>
            <a:chOff x="1652435" y="1716657"/>
            <a:chExt cx="5205565" cy="3329796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652435" y="1716657"/>
              <a:ext cx="0" cy="3329796"/>
            </a:xfrm>
            <a:prstGeom prst="line">
              <a:avLst/>
            </a:prstGeom>
            <a:ln w="19050">
              <a:solidFill>
                <a:srgbClr val="E69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652435" y="5037826"/>
              <a:ext cx="5205565" cy="0"/>
            </a:xfrm>
            <a:prstGeom prst="line">
              <a:avLst/>
            </a:prstGeom>
            <a:ln w="19050">
              <a:solidFill>
                <a:srgbClr val="E69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1859809" y="112880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가장 즐겨보는 </a:t>
            </a:r>
            <a:r>
              <a:rPr lang="ko-KR" altLang="en-US" b="1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콘텐츠</a:t>
            </a:r>
            <a:endParaRPr lang="ko-KR" altLang="en-US" b="1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12434" y="5343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2</a:t>
            </a:r>
            <a:endParaRPr lang="ko-KR" altLang="en-US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03205" y="5343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5</a:t>
            </a:r>
            <a:endParaRPr lang="ko-KR" altLang="en-US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56283" y="1897531"/>
            <a:ext cx="1409156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948941" y="1857374"/>
            <a:ext cx="225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내가 원하는 </a:t>
            </a:r>
            <a:r>
              <a:rPr lang="ko-KR" altLang="en-US" sz="1600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콘텐츠</a:t>
            </a:r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 유무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31446" y="2311146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전체 </a:t>
            </a:r>
            <a:r>
              <a:rPr lang="ko-KR" altLang="en-US" sz="1600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콘텐츠</a:t>
            </a:r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 보유량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806822" y="2764918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화질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26261" y="3218690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오프라인 재생 서비스</a:t>
            </a:r>
            <a:endParaRPr lang="en-US" altLang="ko-KR" sz="1600" dirty="0" smtClean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06822" y="3672462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가격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13949" y="4126234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자막의 </a:t>
            </a:r>
            <a:r>
              <a:rPr lang="ko-KR" altLang="en-US" sz="1600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퀄리티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32060" y="458000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무료 체험 서비스 유무</a:t>
            </a:r>
            <a:endParaRPr lang="ko-KR" altLang="en-US" sz="1600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344114" y="1913880"/>
            <a:ext cx="2818312" cy="268825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8344114" y="2358544"/>
            <a:ext cx="1013647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344114" y="3250222"/>
            <a:ext cx="364466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344114" y="4587739"/>
            <a:ext cx="364466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8344114" y="4141900"/>
            <a:ext cx="1013647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344114" y="2804383"/>
            <a:ext cx="674370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344114" y="3696061"/>
            <a:ext cx="674370" cy="270000"/>
          </a:xfrm>
          <a:prstGeom prst="rect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265578" y="53446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0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961893" y="53446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포천 오성과 한음 Regular" pitchFamily="50" charset="-127"/>
                <a:ea typeface="포천 오성과 한음 Regular" pitchFamily="50" charset="-127"/>
              </a:rPr>
              <a:t>2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658208" y="53446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4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354523" y="53446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6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032376" y="53446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포천 오성과 한음 Regular" pitchFamily="50" charset="-127"/>
                <a:ea typeface="포천 오성과 한음 Regular" pitchFamily="50" charset="-127"/>
              </a:rPr>
              <a:t>8</a:t>
            </a:r>
            <a:endParaRPr lang="ko-KR" altLang="en-US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8339630" y="1656272"/>
            <a:ext cx="2787393" cy="3675313"/>
            <a:chOff x="1652435" y="1716657"/>
            <a:chExt cx="5205565" cy="3329796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1652435" y="1716657"/>
              <a:ext cx="0" cy="3329796"/>
            </a:xfrm>
            <a:prstGeom prst="line">
              <a:avLst/>
            </a:prstGeom>
            <a:ln w="19050">
              <a:solidFill>
                <a:srgbClr val="E69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652435" y="5037826"/>
              <a:ext cx="5205565" cy="0"/>
            </a:xfrm>
            <a:prstGeom prst="line">
              <a:avLst/>
            </a:prstGeom>
            <a:ln w="19050">
              <a:solidFill>
                <a:srgbClr val="E69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7504725" y="112654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OTT</a:t>
            </a:r>
            <a:r>
              <a:rPr lang="ko-KR" altLang="en-US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플랫폼 선택 기준</a:t>
            </a:r>
            <a:endParaRPr lang="ko-KR" altLang="en-US" b="1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0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8C0A21-7FEC-4CF4-AA93-10E47F67F668}"/>
              </a:ext>
            </a:extLst>
          </p:cNvPr>
          <p:cNvSpPr/>
          <p:nvPr/>
        </p:nvSpPr>
        <p:spPr>
          <a:xfrm>
            <a:off x="0" y="0"/>
            <a:ext cx="12192000" cy="929148"/>
          </a:xfrm>
          <a:prstGeom prst="rect">
            <a:avLst/>
          </a:prstGeom>
          <a:solidFill>
            <a:srgbClr val="F2D649"/>
          </a:solidFill>
          <a:ln>
            <a:noFill/>
          </a:ln>
          <a:effectLst>
            <a:outerShdw dist="12700" dir="5400000" algn="t" rotWithShape="0">
              <a:srgbClr val="F8926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7417" y="1772052"/>
            <a:ext cx="310854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2</a:t>
            </a:r>
            <a:r>
              <a:rPr lang="ko-KR" altLang="en-US" b="1" dirty="0" smtClean="0">
                <a:latin typeface="포천 오성과 한음 Regular" pitchFamily="50" charset="-127"/>
                <a:ea typeface="포천 오성과 한음 Regular" pitchFamily="50" charset="-127"/>
              </a:rPr>
              <a:t>개 이상의 </a:t>
            </a:r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OTT</a:t>
            </a:r>
            <a:r>
              <a:rPr lang="ko-KR" altLang="en-US" b="1" dirty="0" smtClean="0">
                <a:latin typeface="포천 오성과 한음 Regular" pitchFamily="50" charset="-127"/>
                <a:ea typeface="포천 오성과 한음 Regular" pitchFamily="50" charset="-127"/>
              </a:rPr>
              <a:t>플랫폼 이용 시</a:t>
            </a:r>
            <a:endParaRPr lang="en-US" altLang="ko-KR" b="1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ctr"/>
            <a:r>
              <a:rPr lang="ko-KR" altLang="en-US" b="1" dirty="0" smtClean="0">
                <a:latin typeface="포천 오성과 한음 Regular" pitchFamily="50" charset="-127"/>
                <a:ea typeface="포천 오성과 한음 Regular" pitchFamily="50" charset="-127"/>
              </a:rPr>
              <a:t>결제 방식</a:t>
            </a:r>
            <a:endParaRPr lang="ko-KR" altLang="en-US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716" y="1910551"/>
            <a:ext cx="2470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포천 오성과 한음 Regular" pitchFamily="50" charset="-127"/>
                <a:ea typeface="포천 오성과 한음 Regular" pitchFamily="50" charset="-127"/>
              </a:rPr>
              <a:t>정기결제 평균 유지기간 </a:t>
            </a:r>
            <a:endParaRPr lang="ko-KR" altLang="en-US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15583" y="1772052"/>
            <a:ext cx="219483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포천 오성과 한음 Regular" pitchFamily="50" charset="-127"/>
                <a:ea typeface="포천 오성과 한음 Regular" pitchFamily="50" charset="-127"/>
              </a:rPr>
              <a:t>OTT </a:t>
            </a:r>
            <a:r>
              <a:rPr lang="ko-KR" altLang="en-US" b="1" dirty="0" smtClean="0">
                <a:latin typeface="포천 오성과 한음 Regular" pitchFamily="50" charset="-127"/>
                <a:ea typeface="포천 오성과 한음 Regular" pitchFamily="50" charset="-127"/>
              </a:rPr>
              <a:t>플랫폼 이용 중</a:t>
            </a:r>
            <a:endParaRPr lang="en-US" altLang="ko-KR" b="1" dirty="0" smtClean="0"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ctr"/>
            <a:r>
              <a:rPr lang="ko-KR" altLang="en-US" b="1" dirty="0" smtClean="0">
                <a:latin typeface="포천 오성과 한음 Regular" pitchFamily="50" charset="-127"/>
                <a:ea typeface="포천 오성과 한음 Regular" pitchFamily="50" charset="-127"/>
              </a:rPr>
              <a:t>불편함을 느꼈던 부분</a:t>
            </a:r>
            <a:endParaRPr lang="ko-KR" altLang="en-US" b="1" dirty="0"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8195" y="2553122"/>
            <a:ext cx="2954071" cy="2954072"/>
            <a:chOff x="-769515" y="1901797"/>
            <a:chExt cx="2954071" cy="2954072"/>
          </a:xfrm>
        </p:grpSpPr>
        <p:sp>
          <p:nvSpPr>
            <p:cNvPr id="18" name="원형 17"/>
            <p:cNvSpPr/>
            <p:nvPr/>
          </p:nvSpPr>
          <p:spPr>
            <a:xfrm>
              <a:off x="-769515" y="1901797"/>
              <a:ext cx="2954071" cy="2954071"/>
            </a:xfrm>
            <a:prstGeom prst="pie">
              <a:avLst>
                <a:gd name="adj1" fmla="val 18759109"/>
                <a:gd name="adj2" fmla="val 16200000"/>
              </a:avLst>
            </a:prstGeom>
            <a:solidFill>
              <a:srgbClr val="F2B705"/>
            </a:solidFill>
            <a:ln w="19050">
              <a:solidFill>
                <a:srgbClr val="0302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원형 20"/>
            <p:cNvSpPr/>
            <p:nvPr/>
          </p:nvSpPr>
          <p:spPr>
            <a:xfrm>
              <a:off x="-769515" y="1901798"/>
              <a:ext cx="2954071" cy="2954071"/>
            </a:xfrm>
            <a:prstGeom prst="pie">
              <a:avLst>
                <a:gd name="adj1" fmla="val 16189443"/>
                <a:gd name="adj2" fmla="val 18762747"/>
              </a:avLst>
            </a:prstGeom>
            <a:solidFill>
              <a:srgbClr val="BF7E04"/>
            </a:solidFill>
            <a:ln w="19050">
              <a:solidFill>
                <a:srgbClr val="0302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17768" y="2553122"/>
            <a:ext cx="2956464" cy="2954071"/>
            <a:chOff x="1580556" y="3661262"/>
            <a:chExt cx="2956464" cy="2954071"/>
          </a:xfrm>
        </p:grpSpPr>
        <p:sp>
          <p:nvSpPr>
            <p:cNvPr id="22" name="원형 21"/>
            <p:cNvSpPr/>
            <p:nvPr/>
          </p:nvSpPr>
          <p:spPr>
            <a:xfrm>
              <a:off x="1580556" y="3661262"/>
              <a:ext cx="2954071" cy="2954071"/>
            </a:xfrm>
            <a:prstGeom prst="pie">
              <a:avLst>
                <a:gd name="adj1" fmla="val 2915170"/>
                <a:gd name="adj2" fmla="val 16200000"/>
              </a:avLst>
            </a:prstGeom>
            <a:solidFill>
              <a:srgbClr val="F2B705"/>
            </a:solidFill>
            <a:ln w="19050">
              <a:solidFill>
                <a:srgbClr val="0302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형 22"/>
            <p:cNvSpPr/>
            <p:nvPr/>
          </p:nvSpPr>
          <p:spPr>
            <a:xfrm>
              <a:off x="1582949" y="3661262"/>
              <a:ext cx="2954071" cy="2954071"/>
            </a:xfrm>
            <a:prstGeom prst="pie">
              <a:avLst>
                <a:gd name="adj1" fmla="val 16204497"/>
                <a:gd name="adj2" fmla="val 2909411"/>
              </a:avLst>
            </a:prstGeom>
            <a:solidFill>
              <a:srgbClr val="BF7E04"/>
            </a:solidFill>
            <a:ln w="19050">
              <a:solidFill>
                <a:srgbClr val="0302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735965" y="2553121"/>
            <a:ext cx="2954071" cy="2954072"/>
            <a:chOff x="7015194" y="2424064"/>
            <a:chExt cx="2954071" cy="2954072"/>
          </a:xfrm>
        </p:grpSpPr>
        <p:sp>
          <p:nvSpPr>
            <p:cNvPr id="24" name="원형 23"/>
            <p:cNvSpPr/>
            <p:nvPr/>
          </p:nvSpPr>
          <p:spPr>
            <a:xfrm rot="18721937">
              <a:off x="7015194" y="2424064"/>
              <a:ext cx="2954071" cy="2954071"/>
            </a:xfrm>
            <a:prstGeom prst="pie">
              <a:avLst>
                <a:gd name="adj1" fmla="val 18759109"/>
                <a:gd name="adj2" fmla="val 16200000"/>
              </a:avLst>
            </a:prstGeom>
            <a:solidFill>
              <a:srgbClr val="F2B705"/>
            </a:solidFill>
            <a:ln w="19050">
              <a:solidFill>
                <a:srgbClr val="0302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형 24"/>
            <p:cNvSpPr/>
            <p:nvPr/>
          </p:nvSpPr>
          <p:spPr>
            <a:xfrm rot="18721937">
              <a:off x="7015194" y="2424065"/>
              <a:ext cx="2954071" cy="2954071"/>
            </a:xfrm>
            <a:prstGeom prst="pie">
              <a:avLst>
                <a:gd name="adj1" fmla="val 16189443"/>
                <a:gd name="adj2" fmla="val 18762747"/>
              </a:avLst>
            </a:prstGeom>
            <a:solidFill>
              <a:srgbClr val="BF7E04"/>
            </a:solidFill>
            <a:ln w="19050">
              <a:solidFill>
                <a:srgbClr val="0302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66203" y="5807431"/>
            <a:ext cx="2070038" cy="276999"/>
            <a:chOff x="966203" y="5708613"/>
            <a:chExt cx="2070038" cy="276999"/>
          </a:xfrm>
        </p:grpSpPr>
        <p:grpSp>
          <p:nvGrpSpPr>
            <p:cNvPr id="27" name="그룹 26"/>
            <p:cNvGrpSpPr/>
            <p:nvPr/>
          </p:nvGrpSpPr>
          <p:grpSpPr>
            <a:xfrm>
              <a:off x="966203" y="5708613"/>
              <a:ext cx="909985" cy="276999"/>
              <a:chOff x="8423520" y="4612289"/>
              <a:chExt cx="909985" cy="276999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8423520" y="4675499"/>
                <a:ext cx="142374" cy="142374"/>
              </a:xfrm>
              <a:prstGeom prst="rect">
                <a:avLst/>
              </a:prstGeom>
              <a:solidFill>
                <a:srgbClr val="BF7E04"/>
              </a:solidFill>
              <a:ln>
                <a:solidFill>
                  <a:srgbClr val="0302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포천 오성과 한음 Regular" pitchFamily="50" charset="-127"/>
                  <a:ea typeface="포천 오성과 한음 Regular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509240" y="4612289"/>
                <a:ext cx="824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3~4 </a:t>
                </a:r>
                <a:r>
                  <a:rPr lang="ko-KR" altLang="en-US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개월</a:t>
                </a:r>
                <a:endParaRPr lang="en-US" altLang="ko-KR" sz="1200" dirty="0" smtClean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876188" y="5708613"/>
              <a:ext cx="1160053" cy="276999"/>
              <a:chOff x="8423520" y="4612289"/>
              <a:chExt cx="1160053" cy="276999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8423520" y="4675499"/>
                <a:ext cx="142374" cy="142374"/>
              </a:xfrm>
              <a:prstGeom prst="rect">
                <a:avLst/>
              </a:prstGeom>
              <a:solidFill>
                <a:srgbClr val="F2B705"/>
              </a:solidFill>
              <a:ln>
                <a:solidFill>
                  <a:srgbClr val="0302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포천 오성과 한음 Regular" pitchFamily="50" charset="-127"/>
                  <a:ea typeface="포천 오성과 한음 Regular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509240" y="4612289"/>
                <a:ext cx="10743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1</a:t>
                </a:r>
                <a:r>
                  <a:rPr lang="ko-KR" altLang="en-US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년 이상 유지</a:t>
                </a:r>
                <a:endParaRPr lang="ko-KR" altLang="en-US" sz="1200" dirty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4852600" y="5668931"/>
            <a:ext cx="2586726" cy="553998"/>
            <a:chOff x="4852600" y="5688586"/>
            <a:chExt cx="2586726" cy="553998"/>
          </a:xfrm>
        </p:grpSpPr>
        <p:grpSp>
          <p:nvGrpSpPr>
            <p:cNvPr id="33" name="그룹 32"/>
            <p:cNvGrpSpPr/>
            <p:nvPr/>
          </p:nvGrpSpPr>
          <p:grpSpPr>
            <a:xfrm>
              <a:off x="4852600" y="5688586"/>
              <a:ext cx="2157121" cy="276999"/>
              <a:chOff x="8423520" y="4612289"/>
              <a:chExt cx="2157121" cy="276999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8423520" y="4675499"/>
                <a:ext cx="142374" cy="142374"/>
              </a:xfrm>
              <a:prstGeom prst="rect">
                <a:avLst/>
              </a:prstGeom>
              <a:solidFill>
                <a:srgbClr val="BF7E04"/>
              </a:solidFill>
              <a:ln>
                <a:solidFill>
                  <a:srgbClr val="0302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포천 오성과 한음 Regular" pitchFamily="50" charset="-127"/>
                  <a:ea typeface="포천 오성과 한음 Regular" pitchFamily="50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509240" y="4612289"/>
                <a:ext cx="2071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A,B </a:t>
                </a:r>
                <a:r>
                  <a:rPr lang="ko-KR" altLang="en-US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동시에 결제 후 모두 사용</a:t>
                </a:r>
                <a:endParaRPr lang="en-US" altLang="ko-KR" sz="1200" dirty="0" smtClean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852600" y="5965585"/>
              <a:ext cx="2586726" cy="276999"/>
              <a:chOff x="8423520" y="4612289"/>
              <a:chExt cx="2586726" cy="276999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423520" y="4675499"/>
                <a:ext cx="142374" cy="142374"/>
              </a:xfrm>
              <a:prstGeom prst="rect">
                <a:avLst/>
              </a:prstGeom>
              <a:solidFill>
                <a:srgbClr val="F2B705"/>
              </a:solidFill>
              <a:ln>
                <a:solidFill>
                  <a:srgbClr val="0302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포천 오성과 한음 Regular" pitchFamily="50" charset="-127"/>
                  <a:ea typeface="포천 오성과 한음 Regular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509240" y="4612289"/>
                <a:ext cx="25010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A</a:t>
                </a:r>
                <a:r>
                  <a:rPr lang="ko-KR" altLang="en-US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먼저 이용 후</a:t>
                </a:r>
                <a:r>
                  <a:rPr lang="en-US" altLang="ko-KR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, A</a:t>
                </a:r>
                <a:r>
                  <a:rPr lang="ko-KR" altLang="en-US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를 해지하고 </a:t>
                </a:r>
                <a:r>
                  <a:rPr lang="en-US" altLang="ko-KR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B </a:t>
                </a:r>
                <a:r>
                  <a:rPr lang="ko-KR" altLang="en-US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결제</a:t>
                </a:r>
                <a:endParaRPr lang="ko-KR" altLang="en-US" sz="1200" dirty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8535089" y="5668931"/>
            <a:ext cx="3134953" cy="553998"/>
            <a:chOff x="8492229" y="1034642"/>
            <a:chExt cx="3134953" cy="553998"/>
          </a:xfrm>
        </p:grpSpPr>
        <p:grpSp>
          <p:nvGrpSpPr>
            <p:cNvPr id="39" name="그룹 38"/>
            <p:cNvGrpSpPr/>
            <p:nvPr/>
          </p:nvGrpSpPr>
          <p:grpSpPr>
            <a:xfrm>
              <a:off x="8492229" y="1034642"/>
              <a:ext cx="3088465" cy="276999"/>
              <a:chOff x="8423520" y="4612289"/>
              <a:chExt cx="3088465" cy="276999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8423520" y="4675499"/>
                <a:ext cx="142374" cy="142374"/>
              </a:xfrm>
              <a:prstGeom prst="rect">
                <a:avLst/>
              </a:prstGeom>
              <a:solidFill>
                <a:srgbClr val="BF7E04"/>
              </a:solidFill>
              <a:ln>
                <a:solidFill>
                  <a:srgbClr val="0302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포천 오성과 한음 Regular" pitchFamily="50" charset="-127"/>
                  <a:ea typeface="포천 오성과 한음 Regular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09240" y="4612289"/>
                <a:ext cx="3002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콘텐츠가</a:t>
                </a:r>
                <a:r>
                  <a:rPr lang="ko-KR" altLang="en-US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 너무 많아 선택에 어려움이 있을 때</a:t>
                </a:r>
                <a:endParaRPr lang="en-US" altLang="ko-KR" sz="1200" dirty="0" smtClean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8492229" y="1311641"/>
              <a:ext cx="3134953" cy="276999"/>
              <a:chOff x="8423520" y="4612289"/>
              <a:chExt cx="3134953" cy="276999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8423520" y="4675499"/>
                <a:ext cx="142374" cy="142374"/>
              </a:xfrm>
              <a:prstGeom prst="rect">
                <a:avLst/>
              </a:prstGeom>
              <a:solidFill>
                <a:srgbClr val="F2B705"/>
              </a:solidFill>
              <a:ln>
                <a:solidFill>
                  <a:srgbClr val="0302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포천 오성과 한음 Regular" pitchFamily="50" charset="-127"/>
                  <a:ea typeface="포천 오성과 한음 Regular" pitchFamily="50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509240" y="4612289"/>
                <a:ext cx="30492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내가 이용 중인 </a:t>
                </a:r>
                <a:r>
                  <a:rPr lang="ko-KR" altLang="en-US" sz="1200" dirty="0" err="1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앱에</a:t>
                </a:r>
                <a:r>
                  <a:rPr lang="ko-KR" altLang="en-US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 원하는 </a:t>
                </a:r>
                <a:r>
                  <a:rPr lang="ko-KR" altLang="en-US" sz="1200" dirty="0" err="1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콘텐츠가</a:t>
                </a:r>
                <a:r>
                  <a:rPr lang="ko-KR" altLang="en-US" sz="1200" dirty="0" smtClean="0">
                    <a:solidFill>
                      <a:srgbClr val="03020D"/>
                    </a:solidFill>
                    <a:latin typeface="포천 오성과 한음 Regular" pitchFamily="50" charset="-127"/>
                    <a:ea typeface="포천 오성과 한음 Regular" pitchFamily="50" charset="-127"/>
                  </a:rPr>
                  <a:t> 없을 때</a:t>
                </a:r>
                <a:endParaRPr lang="ko-KR" altLang="en-US" sz="1200" dirty="0">
                  <a:solidFill>
                    <a:srgbClr val="03020D"/>
                  </a:solidFill>
                  <a:latin typeface="포천 오성과 한음 Regular" pitchFamily="50" charset="-127"/>
                  <a:ea typeface="포천 오성과 한음 Regular" pitchFamily="50" charset="-127"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2130195" y="280475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12.5%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1786" y="396766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3020D"/>
                </a:solidFill>
              </a:rPr>
              <a:t>87.5%</a:t>
            </a:r>
            <a:endParaRPr lang="ko-KR" altLang="en-US" sz="1400" dirty="0">
              <a:solidFill>
                <a:srgbClr val="03020D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90732" y="3659884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37.5%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38320" y="396766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3020D"/>
                </a:solidFill>
              </a:rPr>
              <a:t>62.5%</a:t>
            </a:r>
            <a:endParaRPr lang="ko-KR" altLang="en-US" sz="1400" dirty="0">
              <a:solidFill>
                <a:srgbClr val="03020D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577120" y="396766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3020D"/>
                </a:solidFill>
              </a:rPr>
              <a:t>87.5%</a:t>
            </a:r>
            <a:endParaRPr lang="ko-KR" altLang="en-US" sz="1400" dirty="0">
              <a:solidFill>
                <a:srgbClr val="03020D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86332" y="295863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12.5%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CCCDB0-090C-4298-B0D8-AAB7961482CB}"/>
              </a:ext>
            </a:extLst>
          </p:cNvPr>
          <p:cNvSpPr txBox="1"/>
          <p:nvPr/>
        </p:nvSpPr>
        <p:spPr>
          <a:xfrm>
            <a:off x="3556116" y="111849"/>
            <a:ext cx="507976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유사 </a:t>
            </a:r>
            <a:r>
              <a:rPr lang="ko-KR" altLang="en-US" sz="3200" b="1" kern="0" dirty="0" err="1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어플</a:t>
            </a:r>
            <a:r>
              <a:rPr lang="ko-KR" altLang="en-US" sz="32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 이용자 설문조사</a:t>
            </a:r>
            <a:endParaRPr lang="en-US" altLang="ko-KR" sz="800" kern="0" dirty="0">
              <a:ln w="1270">
                <a:noFill/>
              </a:ln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5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8C0A21-7FEC-4CF4-AA93-10E47F67F668}"/>
              </a:ext>
            </a:extLst>
          </p:cNvPr>
          <p:cNvSpPr/>
          <p:nvPr/>
        </p:nvSpPr>
        <p:spPr>
          <a:xfrm>
            <a:off x="0" y="0"/>
            <a:ext cx="12192000" cy="929148"/>
          </a:xfrm>
          <a:prstGeom prst="rect">
            <a:avLst/>
          </a:prstGeom>
          <a:solidFill>
            <a:srgbClr val="F2D649"/>
          </a:solidFill>
          <a:ln>
            <a:noFill/>
          </a:ln>
          <a:effectLst>
            <a:outerShdw dist="12700" dir="5400000" algn="t" rotWithShape="0">
              <a:srgbClr val="F8926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FCCCDB0-090C-4298-B0D8-AAB7961482CB}"/>
              </a:ext>
            </a:extLst>
          </p:cNvPr>
          <p:cNvSpPr txBox="1"/>
          <p:nvPr/>
        </p:nvSpPr>
        <p:spPr>
          <a:xfrm>
            <a:off x="4043387" y="111849"/>
            <a:ext cx="374700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32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키워</a:t>
            </a:r>
            <a:r>
              <a:rPr lang="ko-KR" altLang="en-US" sz="3200" b="1" kern="0" dirty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드</a:t>
            </a:r>
            <a:endParaRPr lang="en-US" altLang="ko-KR" sz="800" kern="0" dirty="0">
              <a:ln w="1270">
                <a:noFill/>
              </a:ln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90732" y="3659884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37.5%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86332" y="295863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12.5%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5707" y="1128726"/>
            <a:ext cx="1476755" cy="1719456"/>
            <a:chOff x="539432" y="1807193"/>
            <a:chExt cx="2629533" cy="2925065"/>
          </a:xfrm>
        </p:grpSpPr>
        <p:sp>
          <p:nvSpPr>
            <p:cNvPr id="45" name="타원 44"/>
            <p:cNvSpPr/>
            <p:nvPr/>
          </p:nvSpPr>
          <p:spPr>
            <a:xfrm>
              <a:off x="539432" y="2102725"/>
              <a:ext cx="2629533" cy="2629533"/>
            </a:xfrm>
            <a:prstGeom prst="ellipse">
              <a:avLst/>
            </a:prstGeom>
            <a:solidFill>
              <a:srgbClr val="F0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3020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포천 오성과 한음 Regular" pitchFamily="50" charset="-127"/>
                  <a:ea typeface="포천 오성과 한음 Regular" pitchFamily="50" charset="-127"/>
                </a:rPr>
                <a:t>직관적</a:t>
              </a:r>
              <a:r>
                <a:rPr lang="ko-KR" altLang="en-US" b="1" dirty="0">
                  <a:solidFill>
                    <a:srgbClr val="03020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포천 오성과 한음 Regular" pitchFamily="50" charset="-127"/>
                  <a:ea typeface="포천 오성과 한음 Regular" pitchFamily="50" charset="-127"/>
                </a:rPr>
                <a:t>인</a:t>
              </a:r>
            </a:p>
          </p:txBody>
        </p:sp>
        <p:sp>
          <p:nvSpPr>
            <p:cNvPr id="46" name="타원 2"/>
            <p:cNvSpPr/>
            <p:nvPr/>
          </p:nvSpPr>
          <p:spPr>
            <a:xfrm rot="19090672">
              <a:off x="1534754" y="1807193"/>
              <a:ext cx="922788" cy="396749"/>
            </a:xfrm>
            <a:custGeom>
              <a:avLst/>
              <a:gdLst>
                <a:gd name="connsiteX0" fmla="*/ 0 w 1794934"/>
                <a:gd name="connsiteY0" fmla="*/ 313267 h 626533"/>
                <a:gd name="connsiteX1" fmla="*/ 897467 w 1794934"/>
                <a:gd name="connsiteY1" fmla="*/ 0 h 626533"/>
                <a:gd name="connsiteX2" fmla="*/ 1794934 w 1794934"/>
                <a:gd name="connsiteY2" fmla="*/ 313267 h 626533"/>
                <a:gd name="connsiteX3" fmla="*/ 897467 w 1794934"/>
                <a:gd name="connsiteY3" fmla="*/ 626534 h 626533"/>
                <a:gd name="connsiteX4" fmla="*/ 0 w 1794934"/>
                <a:gd name="connsiteY4" fmla="*/ 313267 h 626533"/>
                <a:gd name="connsiteX0" fmla="*/ 0 w 2074334"/>
                <a:gd name="connsiteY0" fmla="*/ 313470 h 626895"/>
                <a:gd name="connsiteX1" fmla="*/ 897467 w 2074334"/>
                <a:gd name="connsiteY1" fmla="*/ 203 h 626895"/>
                <a:gd name="connsiteX2" fmla="*/ 2074334 w 2074334"/>
                <a:gd name="connsiteY2" fmla="*/ 279604 h 626895"/>
                <a:gd name="connsiteX3" fmla="*/ 897467 w 2074334"/>
                <a:gd name="connsiteY3" fmla="*/ 626737 h 626895"/>
                <a:gd name="connsiteX4" fmla="*/ 0 w 2074334"/>
                <a:gd name="connsiteY4" fmla="*/ 313470 h 626895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09 h 626734"/>
                <a:gd name="connsiteX1" fmla="*/ 897467 w 2074334"/>
                <a:gd name="connsiteY1" fmla="*/ 42 h 626734"/>
                <a:gd name="connsiteX2" fmla="*/ 2074334 w 2074334"/>
                <a:gd name="connsiteY2" fmla="*/ 279443 h 626734"/>
                <a:gd name="connsiteX3" fmla="*/ 897467 w 2074334"/>
                <a:gd name="connsiteY3" fmla="*/ 626576 h 626734"/>
                <a:gd name="connsiteX4" fmla="*/ 0 w 2074334"/>
                <a:gd name="connsiteY4" fmla="*/ 313309 h 626734"/>
                <a:gd name="connsiteX0" fmla="*/ 0 w 2074334"/>
                <a:gd name="connsiteY0" fmla="*/ 313309 h 626734"/>
                <a:gd name="connsiteX1" fmla="*/ 897467 w 2074334"/>
                <a:gd name="connsiteY1" fmla="*/ 42 h 626734"/>
                <a:gd name="connsiteX2" fmla="*/ 2074334 w 2074334"/>
                <a:gd name="connsiteY2" fmla="*/ 279443 h 626734"/>
                <a:gd name="connsiteX3" fmla="*/ 897467 w 2074334"/>
                <a:gd name="connsiteY3" fmla="*/ 626576 h 626734"/>
                <a:gd name="connsiteX4" fmla="*/ 0 w 2074334"/>
                <a:gd name="connsiteY4" fmla="*/ 313309 h 62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4334" h="626734">
                  <a:moveTo>
                    <a:pt x="0" y="313309"/>
                  </a:moveTo>
                  <a:cubicBezTo>
                    <a:pt x="0" y="140296"/>
                    <a:pt x="348545" y="-2780"/>
                    <a:pt x="897467" y="42"/>
                  </a:cubicBezTo>
                  <a:cubicBezTo>
                    <a:pt x="1446389" y="2864"/>
                    <a:pt x="2065867" y="258830"/>
                    <a:pt x="2074334" y="279443"/>
                  </a:cubicBezTo>
                  <a:cubicBezTo>
                    <a:pt x="2065868" y="291590"/>
                    <a:pt x="1404056" y="620932"/>
                    <a:pt x="897467" y="626576"/>
                  </a:cubicBezTo>
                  <a:cubicBezTo>
                    <a:pt x="390878" y="632220"/>
                    <a:pt x="0" y="486322"/>
                    <a:pt x="0" y="313309"/>
                  </a:cubicBezTo>
                  <a:close/>
                </a:path>
              </a:pathLst>
            </a:custGeom>
            <a:solidFill>
              <a:srgbClr val="E6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75707" y="3172034"/>
            <a:ext cx="10837312" cy="343524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클라이언트 요구사항</a:t>
            </a:r>
            <a:endParaRPr lang="en-US" altLang="ko-KR" b="1" dirty="0" smtClean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  <a:p>
            <a:pPr algn="ctr"/>
            <a:endParaRPr lang="en-US" altLang="ko-KR" b="1" dirty="0" smtClean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한 눈에 들어오는 </a:t>
            </a:r>
            <a:r>
              <a:rPr lang="ko-KR" altLang="en-US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메인페이지</a:t>
            </a:r>
            <a:endParaRPr lang="en-US" altLang="ko-KR" dirty="0" smtClean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맞춤형 서비스로 고객 유치</a:t>
            </a:r>
            <a:endParaRPr lang="en-US" altLang="ko-KR" dirty="0" smtClean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개성적인 오리지널 </a:t>
            </a:r>
            <a:r>
              <a:rPr lang="ko-KR" altLang="en-US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콘텐츠로</a:t>
            </a:r>
            <a:r>
              <a:rPr lang="ko-KR" altLang="en-US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 이목을 끌기</a:t>
            </a:r>
            <a:endParaRPr lang="en-US" altLang="ko-KR" dirty="0" smtClean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톡톡 튀는 색감으로 </a:t>
            </a:r>
            <a:r>
              <a:rPr lang="ko-KR" altLang="en-US" dirty="0" err="1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트렌디함</a:t>
            </a:r>
            <a:r>
              <a:rPr lang="ko-KR" altLang="en-US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 더하기</a:t>
            </a:r>
            <a:endParaRPr lang="ko-KR" altLang="en-US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7596124" y="1128726"/>
            <a:ext cx="1476755" cy="1719456"/>
            <a:chOff x="539432" y="1807193"/>
            <a:chExt cx="2629533" cy="2925065"/>
          </a:xfrm>
        </p:grpSpPr>
        <p:sp>
          <p:nvSpPr>
            <p:cNvPr id="62" name="타원 61"/>
            <p:cNvSpPr/>
            <p:nvPr/>
          </p:nvSpPr>
          <p:spPr>
            <a:xfrm>
              <a:off x="539432" y="2102725"/>
              <a:ext cx="2629533" cy="2629533"/>
            </a:xfrm>
            <a:prstGeom prst="ellipse">
              <a:avLst/>
            </a:prstGeom>
            <a:solidFill>
              <a:srgbClr val="F0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3020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포천 오성과 한음 Regular" pitchFamily="50" charset="-127"/>
                  <a:ea typeface="포천 오성과 한음 Regular" pitchFamily="50" charset="-127"/>
                </a:rPr>
                <a:t>오리지널</a:t>
              </a:r>
              <a:endParaRPr lang="ko-KR" altLang="en-US" b="1" dirty="0">
                <a:solidFill>
                  <a:srgbClr val="0302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  <p:sp>
          <p:nvSpPr>
            <p:cNvPr id="63" name="타원 2"/>
            <p:cNvSpPr/>
            <p:nvPr/>
          </p:nvSpPr>
          <p:spPr>
            <a:xfrm rot="19090672">
              <a:off x="1534754" y="1807193"/>
              <a:ext cx="922788" cy="396749"/>
            </a:xfrm>
            <a:custGeom>
              <a:avLst/>
              <a:gdLst>
                <a:gd name="connsiteX0" fmla="*/ 0 w 1794934"/>
                <a:gd name="connsiteY0" fmla="*/ 313267 h 626533"/>
                <a:gd name="connsiteX1" fmla="*/ 897467 w 1794934"/>
                <a:gd name="connsiteY1" fmla="*/ 0 h 626533"/>
                <a:gd name="connsiteX2" fmla="*/ 1794934 w 1794934"/>
                <a:gd name="connsiteY2" fmla="*/ 313267 h 626533"/>
                <a:gd name="connsiteX3" fmla="*/ 897467 w 1794934"/>
                <a:gd name="connsiteY3" fmla="*/ 626534 h 626533"/>
                <a:gd name="connsiteX4" fmla="*/ 0 w 1794934"/>
                <a:gd name="connsiteY4" fmla="*/ 313267 h 626533"/>
                <a:gd name="connsiteX0" fmla="*/ 0 w 2074334"/>
                <a:gd name="connsiteY0" fmla="*/ 313470 h 626895"/>
                <a:gd name="connsiteX1" fmla="*/ 897467 w 2074334"/>
                <a:gd name="connsiteY1" fmla="*/ 203 h 626895"/>
                <a:gd name="connsiteX2" fmla="*/ 2074334 w 2074334"/>
                <a:gd name="connsiteY2" fmla="*/ 279604 h 626895"/>
                <a:gd name="connsiteX3" fmla="*/ 897467 w 2074334"/>
                <a:gd name="connsiteY3" fmla="*/ 626737 h 626895"/>
                <a:gd name="connsiteX4" fmla="*/ 0 w 2074334"/>
                <a:gd name="connsiteY4" fmla="*/ 313470 h 626895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09 h 626734"/>
                <a:gd name="connsiteX1" fmla="*/ 897467 w 2074334"/>
                <a:gd name="connsiteY1" fmla="*/ 42 h 626734"/>
                <a:gd name="connsiteX2" fmla="*/ 2074334 w 2074334"/>
                <a:gd name="connsiteY2" fmla="*/ 279443 h 626734"/>
                <a:gd name="connsiteX3" fmla="*/ 897467 w 2074334"/>
                <a:gd name="connsiteY3" fmla="*/ 626576 h 626734"/>
                <a:gd name="connsiteX4" fmla="*/ 0 w 2074334"/>
                <a:gd name="connsiteY4" fmla="*/ 313309 h 626734"/>
                <a:gd name="connsiteX0" fmla="*/ 0 w 2074334"/>
                <a:gd name="connsiteY0" fmla="*/ 313309 h 626734"/>
                <a:gd name="connsiteX1" fmla="*/ 897467 w 2074334"/>
                <a:gd name="connsiteY1" fmla="*/ 42 h 626734"/>
                <a:gd name="connsiteX2" fmla="*/ 2074334 w 2074334"/>
                <a:gd name="connsiteY2" fmla="*/ 279443 h 626734"/>
                <a:gd name="connsiteX3" fmla="*/ 897467 w 2074334"/>
                <a:gd name="connsiteY3" fmla="*/ 626576 h 626734"/>
                <a:gd name="connsiteX4" fmla="*/ 0 w 2074334"/>
                <a:gd name="connsiteY4" fmla="*/ 313309 h 62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4334" h="626734">
                  <a:moveTo>
                    <a:pt x="0" y="313309"/>
                  </a:moveTo>
                  <a:cubicBezTo>
                    <a:pt x="0" y="140296"/>
                    <a:pt x="348545" y="-2780"/>
                    <a:pt x="897467" y="42"/>
                  </a:cubicBezTo>
                  <a:cubicBezTo>
                    <a:pt x="1446389" y="2864"/>
                    <a:pt x="2065867" y="258830"/>
                    <a:pt x="2074334" y="279443"/>
                  </a:cubicBezTo>
                  <a:cubicBezTo>
                    <a:pt x="2065868" y="291590"/>
                    <a:pt x="1404056" y="620932"/>
                    <a:pt x="897467" y="626576"/>
                  </a:cubicBezTo>
                  <a:cubicBezTo>
                    <a:pt x="390878" y="632220"/>
                    <a:pt x="0" y="486322"/>
                    <a:pt x="0" y="313309"/>
                  </a:cubicBezTo>
                  <a:close/>
                </a:path>
              </a:pathLst>
            </a:custGeom>
            <a:solidFill>
              <a:srgbClr val="E6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915846" y="1128726"/>
            <a:ext cx="1476755" cy="1719456"/>
            <a:chOff x="539432" y="1807193"/>
            <a:chExt cx="2629533" cy="2925065"/>
          </a:xfrm>
        </p:grpSpPr>
        <p:sp>
          <p:nvSpPr>
            <p:cNvPr id="65" name="타원 64"/>
            <p:cNvSpPr/>
            <p:nvPr/>
          </p:nvSpPr>
          <p:spPr>
            <a:xfrm>
              <a:off x="539432" y="2102725"/>
              <a:ext cx="2629533" cy="2629533"/>
            </a:xfrm>
            <a:prstGeom prst="ellipse">
              <a:avLst/>
            </a:prstGeom>
            <a:solidFill>
              <a:srgbClr val="F0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rgbClr val="03020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포천 오성과 한음 Regular" pitchFamily="50" charset="-127"/>
                  <a:ea typeface="포천 오성과 한음 Regular" pitchFamily="50" charset="-127"/>
                </a:rPr>
                <a:t>트렌디함</a:t>
              </a:r>
              <a:endParaRPr lang="ko-KR" altLang="en-US" b="1" dirty="0">
                <a:solidFill>
                  <a:srgbClr val="0302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  <p:sp>
          <p:nvSpPr>
            <p:cNvPr id="66" name="타원 2"/>
            <p:cNvSpPr/>
            <p:nvPr/>
          </p:nvSpPr>
          <p:spPr>
            <a:xfrm rot="19090672">
              <a:off x="1534754" y="1807193"/>
              <a:ext cx="922788" cy="396749"/>
            </a:xfrm>
            <a:custGeom>
              <a:avLst/>
              <a:gdLst>
                <a:gd name="connsiteX0" fmla="*/ 0 w 1794934"/>
                <a:gd name="connsiteY0" fmla="*/ 313267 h 626533"/>
                <a:gd name="connsiteX1" fmla="*/ 897467 w 1794934"/>
                <a:gd name="connsiteY1" fmla="*/ 0 h 626533"/>
                <a:gd name="connsiteX2" fmla="*/ 1794934 w 1794934"/>
                <a:gd name="connsiteY2" fmla="*/ 313267 h 626533"/>
                <a:gd name="connsiteX3" fmla="*/ 897467 w 1794934"/>
                <a:gd name="connsiteY3" fmla="*/ 626534 h 626533"/>
                <a:gd name="connsiteX4" fmla="*/ 0 w 1794934"/>
                <a:gd name="connsiteY4" fmla="*/ 313267 h 626533"/>
                <a:gd name="connsiteX0" fmla="*/ 0 w 2074334"/>
                <a:gd name="connsiteY0" fmla="*/ 313470 h 626895"/>
                <a:gd name="connsiteX1" fmla="*/ 897467 w 2074334"/>
                <a:gd name="connsiteY1" fmla="*/ 203 h 626895"/>
                <a:gd name="connsiteX2" fmla="*/ 2074334 w 2074334"/>
                <a:gd name="connsiteY2" fmla="*/ 279604 h 626895"/>
                <a:gd name="connsiteX3" fmla="*/ 897467 w 2074334"/>
                <a:gd name="connsiteY3" fmla="*/ 626737 h 626895"/>
                <a:gd name="connsiteX4" fmla="*/ 0 w 2074334"/>
                <a:gd name="connsiteY4" fmla="*/ 313470 h 626895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09 h 626734"/>
                <a:gd name="connsiteX1" fmla="*/ 897467 w 2074334"/>
                <a:gd name="connsiteY1" fmla="*/ 42 h 626734"/>
                <a:gd name="connsiteX2" fmla="*/ 2074334 w 2074334"/>
                <a:gd name="connsiteY2" fmla="*/ 279443 h 626734"/>
                <a:gd name="connsiteX3" fmla="*/ 897467 w 2074334"/>
                <a:gd name="connsiteY3" fmla="*/ 626576 h 626734"/>
                <a:gd name="connsiteX4" fmla="*/ 0 w 2074334"/>
                <a:gd name="connsiteY4" fmla="*/ 313309 h 626734"/>
                <a:gd name="connsiteX0" fmla="*/ 0 w 2074334"/>
                <a:gd name="connsiteY0" fmla="*/ 313309 h 626734"/>
                <a:gd name="connsiteX1" fmla="*/ 897467 w 2074334"/>
                <a:gd name="connsiteY1" fmla="*/ 42 h 626734"/>
                <a:gd name="connsiteX2" fmla="*/ 2074334 w 2074334"/>
                <a:gd name="connsiteY2" fmla="*/ 279443 h 626734"/>
                <a:gd name="connsiteX3" fmla="*/ 897467 w 2074334"/>
                <a:gd name="connsiteY3" fmla="*/ 626576 h 626734"/>
                <a:gd name="connsiteX4" fmla="*/ 0 w 2074334"/>
                <a:gd name="connsiteY4" fmla="*/ 313309 h 62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4334" h="626734">
                  <a:moveTo>
                    <a:pt x="0" y="313309"/>
                  </a:moveTo>
                  <a:cubicBezTo>
                    <a:pt x="0" y="140296"/>
                    <a:pt x="348545" y="-2780"/>
                    <a:pt x="897467" y="42"/>
                  </a:cubicBezTo>
                  <a:cubicBezTo>
                    <a:pt x="1446389" y="2864"/>
                    <a:pt x="2065867" y="258830"/>
                    <a:pt x="2074334" y="279443"/>
                  </a:cubicBezTo>
                  <a:cubicBezTo>
                    <a:pt x="2065868" y="291590"/>
                    <a:pt x="1404056" y="620932"/>
                    <a:pt x="897467" y="626576"/>
                  </a:cubicBezTo>
                  <a:cubicBezTo>
                    <a:pt x="390878" y="632220"/>
                    <a:pt x="0" y="486322"/>
                    <a:pt x="0" y="313309"/>
                  </a:cubicBezTo>
                  <a:close/>
                </a:path>
              </a:pathLst>
            </a:custGeom>
            <a:solidFill>
              <a:srgbClr val="E6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255985" y="1157282"/>
            <a:ext cx="1476755" cy="1662344"/>
            <a:chOff x="539432" y="6487342"/>
            <a:chExt cx="2629533" cy="2827908"/>
          </a:xfrm>
        </p:grpSpPr>
        <p:sp>
          <p:nvSpPr>
            <p:cNvPr id="68" name="타원 67"/>
            <p:cNvSpPr/>
            <p:nvPr/>
          </p:nvSpPr>
          <p:spPr>
            <a:xfrm>
              <a:off x="539432" y="6685717"/>
              <a:ext cx="2629533" cy="2629533"/>
            </a:xfrm>
            <a:prstGeom prst="ellipse">
              <a:avLst/>
            </a:prstGeom>
            <a:solidFill>
              <a:srgbClr val="F0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3020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포천 오성과 한음 Regular" pitchFamily="50" charset="-127"/>
                  <a:ea typeface="포천 오성과 한음 Regular" pitchFamily="50" charset="-127"/>
                </a:rPr>
                <a:t>맞춤형</a:t>
              </a:r>
              <a:endParaRPr lang="ko-KR" altLang="en-US" b="1" dirty="0">
                <a:solidFill>
                  <a:srgbClr val="0302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  <p:sp>
          <p:nvSpPr>
            <p:cNvPr id="69" name="타원 2"/>
            <p:cNvSpPr/>
            <p:nvPr/>
          </p:nvSpPr>
          <p:spPr>
            <a:xfrm rot="19090672">
              <a:off x="1775265" y="6487342"/>
              <a:ext cx="922788" cy="396749"/>
            </a:xfrm>
            <a:custGeom>
              <a:avLst/>
              <a:gdLst>
                <a:gd name="connsiteX0" fmla="*/ 0 w 1794934"/>
                <a:gd name="connsiteY0" fmla="*/ 313267 h 626533"/>
                <a:gd name="connsiteX1" fmla="*/ 897467 w 1794934"/>
                <a:gd name="connsiteY1" fmla="*/ 0 h 626533"/>
                <a:gd name="connsiteX2" fmla="*/ 1794934 w 1794934"/>
                <a:gd name="connsiteY2" fmla="*/ 313267 h 626533"/>
                <a:gd name="connsiteX3" fmla="*/ 897467 w 1794934"/>
                <a:gd name="connsiteY3" fmla="*/ 626534 h 626533"/>
                <a:gd name="connsiteX4" fmla="*/ 0 w 1794934"/>
                <a:gd name="connsiteY4" fmla="*/ 313267 h 626533"/>
                <a:gd name="connsiteX0" fmla="*/ 0 w 2074334"/>
                <a:gd name="connsiteY0" fmla="*/ 313470 h 626895"/>
                <a:gd name="connsiteX1" fmla="*/ 897467 w 2074334"/>
                <a:gd name="connsiteY1" fmla="*/ 203 h 626895"/>
                <a:gd name="connsiteX2" fmla="*/ 2074334 w 2074334"/>
                <a:gd name="connsiteY2" fmla="*/ 279604 h 626895"/>
                <a:gd name="connsiteX3" fmla="*/ 897467 w 2074334"/>
                <a:gd name="connsiteY3" fmla="*/ 626737 h 626895"/>
                <a:gd name="connsiteX4" fmla="*/ 0 w 2074334"/>
                <a:gd name="connsiteY4" fmla="*/ 313470 h 626895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09 h 626734"/>
                <a:gd name="connsiteX1" fmla="*/ 897467 w 2074334"/>
                <a:gd name="connsiteY1" fmla="*/ 42 h 626734"/>
                <a:gd name="connsiteX2" fmla="*/ 2074334 w 2074334"/>
                <a:gd name="connsiteY2" fmla="*/ 279443 h 626734"/>
                <a:gd name="connsiteX3" fmla="*/ 897467 w 2074334"/>
                <a:gd name="connsiteY3" fmla="*/ 626576 h 626734"/>
                <a:gd name="connsiteX4" fmla="*/ 0 w 2074334"/>
                <a:gd name="connsiteY4" fmla="*/ 313309 h 626734"/>
                <a:gd name="connsiteX0" fmla="*/ 0 w 2074334"/>
                <a:gd name="connsiteY0" fmla="*/ 313309 h 626734"/>
                <a:gd name="connsiteX1" fmla="*/ 897467 w 2074334"/>
                <a:gd name="connsiteY1" fmla="*/ 42 h 626734"/>
                <a:gd name="connsiteX2" fmla="*/ 2074334 w 2074334"/>
                <a:gd name="connsiteY2" fmla="*/ 279443 h 626734"/>
                <a:gd name="connsiteX3" fmla="*/ 897467 w 2074334"/>
                <a:gd name="connsiteY3" fmla="*/ 626576 h 626734"/>
                <a:gd name="connsiteX4" fmla="*/ 0 w 2074334"/>
                <a:gd name="connsiteY4" fmla="*/ 313309 h 62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4334" h="626734">
                  <a:moveTo>
                    <a:pt x="0" y="313309"/>
                  </a:moveTo>
                  <a:cubicBezTo>
                    <a:pt x="0" y="140296"/>
                    <a:pt x="348545" y="-2780"/>
                    <a:pt x="897467" y="42"/>
                  </a:cubicBezTo>
                  <a:cubicBezTo>
                    <a:pt x="1446389" y="2864"/>
                    <a:pt x="2065867" y="258830"/>
                    <a:pt x="2074334" y="279443"/>
                  </a:cubicBezTo>
                  <a:cubicBezTo>
                    <a:pt x="2065868" y="291590"/>
                    <a:pt x="1404056" y="620932"/>
                    <a:pt x="897467" y="626576"/>
                  </a:cubicBezTo>
                  <a:cubicBezTo>
                    <a:pt x="390878" y="632220"/>
                    <a:pt x="0" y="486322"/>
                    <a:pt x="0" y="313309"/>
                  </a:cubicBezTo>
                  <a:close/>
                </a:path>
              </a:pathLst>
            </a:custGeom>
            <a:solidFill>
              <a:srgbClr val="E6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9936264" y="1128726"/>
            <a:ext cx="1476755" cy="1719456"/>
            <a:chOff x="539432" y="1807193"/>
            <a:chExt cx="2629533" cy="2925065"/>
          </a:xfrm>
        </p:grpSpPr>
        <p:sp>
          <p:nvSpPr>
            <p:cNvPr id="71" name="타원 70"/>
            <p:cNvSpPr/>
            <p:nvPr/>
          </p:nvSpPr>
          <p:spPr>
            <a:xfrm>
              <a:off x="539432" y="2102725"/>
              <a:ext cx="2629533" cy="2629533"/>
            </a:xfrm>
            <a:prstGeom prst="ellipse">
              <a:avLst/>
            </a:prstGeom>
            <a:solidFill>
              <a:srgbClr val="F0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3020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포천 오성과 한음 Regular" pitchFamily="50" charset="-127"/>
                  <a:ea typeface="포천 오성과 한음 Regular" pitchFamily="50" charset="-127"/>
                </a:rPr>
                <a:t>이목을 끄는</a:t>
              </a:r>
              <a:endParaRPr lang="ko-KR" altLang="en-US" b="1" dirty="0">
                <a:solidFill>
                  <a:srgbClr val="0302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  <p:sp>
          <p:nvSpPr>
            <p:cNvPr id="72" name="타원 2"/>
            <p:cNvSpPr/>
            <p:nvPr/>
          </p:nvSpPr>
          <p:spPr>
            <a:xfrm rot="19090672">
              <a:off x="1534754" y="1807193"/>
              <a:ext cx="922788" cy="396749"/>
            </a:xfrm>
            <a:custGeom>
              <a:avLst/>
              <a:gdLst>
                <a:gd name="connsiteX0" fmla="*/ 0 w 1794934"/>
                <a:gd name="connsiteY0" fmla="*/ 313267 h 626533"/>
                <a:gd name="connsiteX1" fmla="*/ 897467 w 1794934"/>
                <a:gd name="connsiteY1" fmla="*/ 0 h 626533"/>
                <a:gd name="connsiteX2" fmla="*/ 1794934 w 1794934"/>
                <a:gd name="connsiteY2" fmla="*/ 313267 h 626533"/>
                <a:gd name="connsiteX3" fmla="*/ 897467 w 1794934"/>
                <a:gd name="connsiteY3" fmla="*/ 626534 h 626533"/>
                <a:gd name="connsiteX4" fmla="*/ 0 w 1794934"/>
                <a:gd name="connsiteY4" fmla="*/ 313267 h 626533"/>
                <a:gd name="connsiteX0" fmla="*/ 0 w 2074334"/>
                <a:gd name="connsiteY0" fmla="*/ 313470 h 626895"/>
                <a:gd name="connsiteX1" fmla="*/ 897467 w 2074334"/>
                <a:gd name="connsiteY1" fmla="*/ 203 h 626895"/>
                <a:gd name="connsiteX2" fmla="*/ 2074334 w 2074334"/>
                <a:gd name="connsiteY2" fmla="*/ 279604 h 626895"/>
                <a:gd name="connsiteX3" fmla="*/ 897467 w 2074334"/>
                <a:gd name="connsiteY3" fmla="*/ 626737 h 626895"/>
                <a:gd name="connsiteX4" fmla="*/ 0 w 2074334"/>
                <a:gd name="connsiteY4" fmla="*/ 313470 h 626895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57 h 626782"/>
                <a:gd name="connsiteX1" fmla="*/ 897467 w 2074334"/>
                <a:gd name="connsiteY1" fmla="*/ 90 h 626782"/>
                <a:gd name="connsiteX2" fmla="*/ 2074334 w 2074334"/>
                <a:gd name="connsiteY2" fmla="*/ 279491 h 626782"/>
                <a:gd name="connsiteX3" fmla="*/ 897467 w 2074334"/>
                <a:gd name="connsiteY3" fmla="*/ 626624 h 626782"/>
                <a:gd name="connsiteX4" fmla="*/ 0 w 2074334"/>
                <a:gd name="connsiteY4" fmla="*/ 313357 h 626782"/>
                <a:gd name="connsiteX0" fmla="*/ 0 w 2074334"/>
                <a:gd name="connsiteY0" fmla="*/ 313309 h 626734"/>
                <a:gd name="connsiteX1" fmla="*/ 897467 w 2074334"/>
                <a:gd name="connsiteY1" fmla="*/ 42 h 626734"/>
                <a:gd name="connsiteX2" fmla="*/ 2074334 w 2074334"/>
                <a:gd name="connsiteY2" fmla="*/ 279443 h 626734"/>
                <a:gd name="connsiteX3" fmla="*/ 897467 w 2074334"/>
                <a:gd name="connsiteY3" fmla="*/ 626576 h 626734"/>
                <a:gd name="connsiteX4" fmla="*/ 0 w 2074334"/>
                <a:gd name="connsiteY4" fmla="*/ 313309 h 626734"/>
                <a:gd name="connsiteX0" fmla="*/ 0 w 2074334"/>
                <a:gd name="connsiteY0" fmla="*/ 313309 h 626734"/>
                <a:gd name="connsiteX1" fmla="*/ 897467 w 2074334"/>
                <a:gd name="connsiteY1" fmla="*/ 42 h 626734"/>
                <a:gd name="connsiteX2" fmla="*/ 2074334 w 2074334"/>
                <a:gd name="connsiteY2" fmla="*/ 279443 h 626734"/>
                <a:gd name="connsiteX3" fmla="*/ 897467 w 2074334"/>
                <a:gd name="connsiteY3" fmla="*/ 626576 h 626734"/>
                <a:gd name="connsiteX4" fmla="*/ 0 w 2074334"/>
                <a:gd name="connsiteY4" fmla="*/ 313309 h 62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4334" h="626734">
                  <a:moveTo>
                    <a:pt x="0" y="313309"/>
                  </a:moveTo>
                  <a:cubicBezTo>
                    <a:pt x="0" y="140296"/>
                    <a:pt x="348545" y="-2780"/>
                    <a:pt x="897467" y="42"/>
                  </a:cubicBezTo>
                  <a:cubicBezTo>
                    <a:pt x="1446389" y="2864"/>
                    <a:pt x="2065867" y="258830"/>
                    <a:pt x="2074334" y="279443"/>
                  </a:cubicBezTo>
                  <a:cubicBezTo>
                    <a:pt x="2065868" y="291590"/>
                    <a:pt x="1404056" y="620932"/>
                    <a:pt x="897467" y="626576"/>
                  </a:cubicBezTo>
                  <a:cubicBezTo>
                    <a:pt x="390878" y="632220"/>
                    <a:pt x="0" y="486322"/>
                    <a:pt x="0" y="313309"/>
                  </a:cubicBezTo>
                  <a:close/>
                </a:path>
              </a:pathLst>
            </a:custGeom>
            <a:solidFill>
              <a:srgbClr val="E6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1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3D8C0A21-7FEC-4CF4-AA93-10E47F67F668}"/>
              </a:ext>
            </a:extLst>
          </p:cNvPr>
          <p:cNvSpPr/>
          <p:nvPr/>
        </p:nvSpPr>
        <p:spPr>
          <a:xfrm>
            <a:off x="0" y="0"/>
            <a:ext cx="12192000" cy="929148"/>
          </a:xfrm>
          <a:prstGeom prst="rect">
            <a:avLst/>
          </a:prstGeom>
          <a:solidFill>
            <a:srgbClr val="F2D649"/>
          </a:solidFill>
          <a:ln>
            <a:noFill/>
          </a:ln>
          <a:effectLst>
            <a:outerShdw dist="12700" dir="5400000" algn="t" rotWithShape="0">
              <a:srgbClr val="F8926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994824" y="2348612"/>
            <a:ext cx="2599267" cy="2599267"/>
          </a:xfrm>
          <a:prstGeom prst="ellipse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70616" y="2211347"/>
            <a:ext cx="2599267" cy="2599267"/>
          </a:xfrm>
          <a:prstGeom prst="ellipse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FCCCDB0-090C-4298-B0D8-AAB7961482CB}"/>
              </a:ext>
            </a:extLst>
          </p:cNvPr>
          <p:cNvSpPr txBox="1"/>
          <p:nvPr/>
        </p:nvSpPr>
        <p:spPr>
          <a:xfrm>
            <a:off x="4186847" y="172186"/>
            <a:ext cx="374700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페르소나</a:t>
            </a:r>
            <a:endParaRPr lang="en-US" altLang="ko-KR" sz="3200" kern="0" dirty="0">
              <a:ln w="1270">
                <a:noFill/>
              </a:ln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2757953" y="2220813"/>
            <a:ext cx="25759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대학생 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27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살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현재 졸업을 앞두고 취업을 준비하는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중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이다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.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고된 취업 준비에 대한 보상으로 주말에는 집에서 영화를 즐겨 본다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.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오리지널 시리즈를 즐겨보며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친구들과 함께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3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개의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OTT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플랫폼 계정을 공유하여 정기 구독 중이다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.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매번 영화를 고르는 시간이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길어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앱에서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추천해주는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영화를 보기 시작했는데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,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생각보다 취향에 맞아 즐겨 보는 편이다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.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8726290" y="2143834"/>
            <a:ext cx="257599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호텔리어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 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27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살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직장과 집이 멀리 떨어져 있어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,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긴 통근 시간을 효율적으로 활용하기 위해 미국 드라마를 보면서 일상 회화 표현을 익힌다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. 2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년차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호텔리어로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다른 호텔로 이직하기 위해 최근 중국어 자격증을 준비하고 있어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중국 드라마 또한 자주 시청하고 있다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.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한글 자막과 원어 자막을 번갈아 보며 뜻을 익히는 습관을 들이는 중이다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포천 오성과 한음 Regular" pitchFamily="50" charset="-127"/>
                <a:ea typeface="포천 오성과 한음 Regular" pitchFamily="50" charset="-127"/>
              </a:rPr>
              <a:t>. </a:t>
            </a:r>
            <a:endParaRPr lang="en-US" altLang="ko-KR" sz="900" dirty="0">
              <a:solidFill>
                <a:prstClr val="white">
                  <a:lumMod val="65000"/>
                </a:prstClr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673851" y="5041591"/>
            <a:ext cx="1260000" cy="395614"/>
          </a:xfrm>
          <a:prstGeom prst="roundRect">
            <a:avLst/>
          </a:prstGeom>
          <a:solidFill>
            <a:srgbClr val="F0F0F2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박슬비</a:t>
            </a:r>
            <a:endParaRPr lang="en-US" altLang="ko-KR" sz="2400" b="1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33512" y="4969851"/>
            <a:ext cx="1260000" cy="395614"/>
          </a:xfrm>
          <a:prstGeom prst="roundRect">
            <a:avLst/>
          </a:prstGeom>
          <a:solidFill>
            <a:srgbClr val="F0F0F2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3020D"/>
                </a:solidFill>
                <a:latin typeface="포천 오성과 한음 Regular" pitchFamily="50" charset="-127"/>
                <a:ea typeface="포천 오성과 한음 Regular" pitchFamily="50" charset="-127"/>
              </a:rPr>
              <a:t>김호현</a:t>
            </a:r>
            <a:endParaRPr lang="en-US" altLang="ko-KR" sz="2400" b="1" dirty="0">
              <a:solidFill>
                <a:srgbClr val="03020D"/>
              </a:solidFill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  <p:sp>
        <p:nvSpPr>
          <p:cNvPr id="49" name="타원 2"/>
          <p:cNvSpPr/>
          <p:nvPr/>
        </p:nvSpPr>
        <p:spPr>
          <a:xfrm rot="19090672">
            <a:off x="1488613" y="2043883"/>
            <a:ext cx="379033" cy="199903"/>
          </a:xfrm>
          <a:custGeom>
            <a:avLst/>
            <a:gdLst>
              <a:gd name="connsiteX0" fmla="*/ 0 w 1794934"/>
              <a:gd name="connsiteY0" fmla="*/ 313267 h 626533"/>
              <a:gd name="connsiteX1" fmla="*/ 897467 w 1794934"/>
              <a:gd name="connsiteY1" fmla="*/ 0 h 626533"/>
              <a:gd name="connsiteX2" fmla="*/ 1794934 w 1794934"/>
              <a:gd name="connsiteY2" fmla="*/ 313267 h 626533"/>
              <a:gd name="connsiteX3" fmla="*/ 897467 w 1794934"/>
              <a:gd name="connsiteY3" fmla="*/ 626534 h 626533"/>
              <a:gd name="connsiteX4" fmla="*/ 0 w 1794934"/>
              <a:gd name="connsiteY4" fmla="*/ 313267 h 626533"/>
              <a:gd name="connsiteX0" fmla="*/ 0 w 2074334"/>
              <a:gd name="connsiteY0" fmla="*/ 313470 h 626895"/>
              <a:gd name="connsiteX1" fmla="*/ 897467 w 2074334"/>
              <a:gd name="connsiteY1" fmla="*/ 203 h 626895"/>
              <a:gd name="connsiteX2" fmla="*/ 2074334 w 2074334"/>
              <a:gd name="connsiteY2" fmla="*/ 279604 h 626895"/>
              <a:gd name="connsiteX3" fmla="*/ 897467 w 2074334"/>
              <a:gd name="connsiteY3" fmla="*/ 626737 h 626895"/>
              <a:gd name="connsiteX4" fmla="*/ 0 w 2074334"/>
              <a:gd name="connsiteY4" fmla="*/ 313470 h 626895"/>
              <a:gd name="connsiteX0" fmla="*/ 0 w 2074334"/>
              <a:gd name="connsiteY0" fmla="*/ 313357 h 626782"/>
              <a:gd name="connsiteX1" fmla="*/ 897467 w 2074334"/>
              <a:gd name="connsiteY1" fmla="*/ 90 h 626782"/>
              <a:gd name="connsiteX2" fmla="*/ 2074334 w 2074334"/>
              <a:gd name="connsiteY2" fmla="*/ 279491 h 626782"/>
              <a:gd name="connsiteX3" fmla="*/ 897467 w 2074334"/>
              <a:gd name="connsiteY3" fmla="*/ 626624 h 626782"/>
              <a:gd name="connsiteX4" fmla="*/ 0 w 2074334"/>
              <a:gd name="connsiteY4" fmla="*/ 313357 h 626782"/>
              <a:gd name="connsiteX0" fmla="*/ 0 w 2074334"/>
              <a:gd name="connsiteY0" fmla="*/ 313357 h 626782"/>
              <a:gd name="connsiteX1" fmla="*/ 897467 w 2074334"/>
              <a:gd name="connsiteY1" fmla="*/ 90 h 626782"/>
              <a:gd name="connsiteX2" fmla="*/ 2074334 w 2074334"/>
              <a:gd name="connsiteY2" fmla="*/ 279491 h 626782"/>
              <a:gd name="connsiteX3" fmla="*/ 897467 w 2074334"/>
              <a:gd name="connsiteY3" fmla="*/ 626624 h 626782"/>
              <a:gd name="connsiteX4" fmla="*/ 0 w 2074334"/>
              <a:gd name="connsiteY4" fmla="*/ 313357 h 626782"/>
              <a:gd name="connsiteX0" fmla="*/ 0 w 2074334"/>
              <a:gd name="connsiteY0" fmla="*/ 313357 h 626782"/>
              <a:gd name="connsiteX1" fmla="*/ 897467 w 2074334"/>
              <a:gd name="connsiteY1" fmla="*/ 90 h 626782"/>
              <a:gd name="connsiteX2" fmla="*/ 2074334 w 2074334"/>
              <a:gd name="connsiteY2" fmla="*/ 279491 h 626782"/>
              <a:gd name="connsiteX3" fmla="*/ 897467 w 2074334"/>
              <a:gd name="connsiteY3" fmla="*/ 626624 h 626782"/>
              <a:gd name="connsiteX4" fmla="*/ 0 w 2074334"/>
              <a:gd name="connsiteY4" fmla="*/ 313357 h 626782"/>
              <a:gd name="connsiteX0" fmla="*/ 0 w 2074334"/>
              <a:gd name="connsiteY0" fmla="*/ 313309 h 626734"/>
              <a:gd name="connsiteX1" fmla="*/ 897467 w 2074334"/>
              <a:gd name="connsiteY1" fmla="*/ 42 h 626734"/>
              <a:gd name="connsiteX2" fmla="*/ 2074334 w 2074334"/>
              <a:gd name="connsiteY2" fmla="*/ 279443 h 626734"/>
              <a:gd name="connsiteX3" fmla="*/ 897467 w 2074334"/>
              <a:gd name="connsiteY3" fmla="*/ 626576 h 626734"/>
              <a:gd name="connsiteX4" fmla="*/ 0 w 2074334"/>
              <a:gd name="connsiteY4" fmla="*/ 313309 h 626734"/>
              <a:gd name="connsiteX0" fmla="*/ 0 w 2074334"/>
              <a:gd name="connsiteY0" fmla="*/ 313309 h 626734"/>
              <a:gd name="connsiteX1" fmla="*/ 897467 w 2074334"/>
              <a:gd name="connsiteY1" fmla="*/ 42 h 626734"/>
              <a:gd name="connsiteX2" fmla="*/ 2074334 w 2074334"/>
              <a:gd name="connsiteY2" fmla="*/ 279443 h 626734"/>
              <a:gd name="connsiteX3" fmla="*/ 897467 w 2074334"/>
              <a:gd name="connsiteY3" fmla="*/ 626576 h 626734"/>
              <a:gd name="connsiteX4" fmla="*/ 0 w 2074334"/>
              <a:gd name="connsiteY4" fmla="*/ 313309 h 62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4334" h="626734">
                <a:moveTo>
                  <a:pt x="0" y="313309"/>
                </a:moveTo>
                <a:cubicBezTo>
                  <a:pt x="0" y="140296"/>
                  <a:pt x="348545" y="-2780"/>
                  <a:pt x="897467" y="42"/>
                </a:cubicBezTo>
                <a:cubicBezTo>
                  <a:pt x="1446389" y="2864"/>
                  <a:pt x="2065867" y="258830"/>
                  <a:pt x="2074334" y="279443"/>
                </a:cubicBezTo>
                <a:cubicBezTo>
                  <a:pt x="2065868" y="291590"/>
                  <a:pt x="1404056" y="620932"/>
                  <a:pt x="897467" y="626576"/>
                </a:cubicBezTo>
                <a:cubicBezTo>
                  <a:pt x="390878" y="632220"/>
                  <a:pt x="0" y="486322"/>
                  <a:pt x="0" y="313309"/>
                </a:cubicBezTo>
                <a:close/>
              </a:path>
            </a:pathLst>
          </a:custGeom>
          <a:solidFill>
            <a:srgbClr val="E6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2"/>
          <p:cNvSpPr/>
          <p:nvPr/>
        </p:nvSpPr>
        <p:spPr>
          <a:xfrm rot="19090672">
            <a:off x="7381341" y="2182694"/>
            <a:ext cx="379033" cy="199903"/>
          </a:xfrm>
          <a:custGeom>
            <a:avLst/>
            <a:gdLst>
              <a:gd name="connsiteX0" fmla="*/ 0 w 1794934"/>
              <a:gd name="connsiteY0" fmla="*/ 313267 h 626533"/>
              <a:gd name="connsiteX1" fmla="*/ 897467 w 1794934"/>
              <a:gd name="connsiteY1" fmla="*/ 0 h 626533"/>
              <a:gd name="connsiteX2" fmla="*/ 1794934 w 1794934"/>
              <a:gd name="connsiteY2" fmla="*/ 313267 h 626533"/>
              <a:gd name="connsiteX3" fmla="*/ 897467 w 1794934"/>
              <a:gd name="connsiteY3" fmla="*/ 626534 h 626533"/>
              <a:gd name="connsiteX4" fmla="*/ 0 w 1794934"/>
              <a:gd name="connsiteY4" fmla="*/ 313267 h 626533"/>
              <a:gd name="connsiteX0" fmla="*/ 0 w 2074334"/>
              <a:gd name="connsiteY0" fmla="*/ 313470 h 626895"/>
              <a:gd name="connsiteX1" fmla="*/ 897467 w 2074334"/>
              <a:gd name="connsiteY1" fmla="*/ 203 h 626895"/>
              <a:gd name="connsiteX2" fmla="*/ 2074334 w 2074334"/>
              <a:gd name="connsiteY2" fmla="*/ 279604 h 626895"/>
              <a:gd name="connsiteX3" fmla="*/ 897467 w 2074334"/>
              <a:gd name="connsiteY3" fmla="*/ 626737 h 626895"/>
              <a:gd name="connsiteX4" fmla="*/ 0 w 2074334"/>
              <a:gd name="connsiteY4" fmla="*/ 313470 h 626895"/>
              <a:gd name="connsiteX0" fmla="*/ 0 w 2074334"/>
              <a:gd name="connsiteY0" fmla="*/ 313357 h 626782"/>
              <a:gd name="connsiteX1" fmla="*/ 897467 w 2074334"/>
              <a:gd name="connsiteY1" fmla="*/ 90 h 626782"/>
              <a:gd name="connsiteX2" fmla="*/ 2074334 w 2074334"/>
              <a:gd name="connsiteY2" fmla="*/ 279491 h 626782"/>
              <a:gd name="connsiteX3" fmla="*/ 897467 w 2074334"/>
              <a:gd name="connsiteY3" fmla="*/ 626624 h 626782"/>
              <a:gd name="connsiteX4" fmla="*/ 0 w 2074334"/>
              <a:gd name="connsiteY4" fmla="*/ 313357 h 626782"/>
              <a:gd name="connsiteX0" fmla="*/ 0 w 2074334"/>
              <a:gd name="connsiteY0" fmla="*/ 313357 h 626782"/>
              <a:gd name="connsiteX1" fmla="*/ 897467 w 2074334"/>
              <a:gd name="connsiteY1" fmla="*/ 90 h 626782"/>
              <a:gd name="connsiteX2" fmla="*/ 2074334 w 2074334"/>
              <a:gd name="connsiteY2" fmla="*/ 279491 h 626782"/>
              <a:gd name="connsiteX3" fmla="*/ 897467 w 2074334"/>
              <a:gd name="connsiteY3" fmla="*/ 626624 h 626782"/>
              <a:gd name="connsiteX4" fmla="*/ 0 w 2074334"/>
              <a:gd name="connsiteY4" fmla="*/ 313357 h 626782"/>
              <a:gd name="connsiteX0" fmla="*/ 0 w 2074334"/>
              <a:gd name="connsiteY0" fmla="*/ 313357 h 626782"/>
              <a:gd name="connsiteX1" fmla="*/ 897467 w 2074334"/>
              <a:gd name="connsiteY1" fmla="*/ 90 h 626782"/>
              <a:gd name="connsiteX2" fmla="*/ 2074334 w 2074334"/>
              <a:gd name="connsiteY2" fmla="*/ 279491 h 626782"/>
              <a:gd name="connsiteX3" fmla="*/ 897467 w 2074334"/>
              <a:gd name="connsiteY3" fmla="*/ 626624 h 626782"/>
              <a:gd name="connsiteX4" fmla="*/ 0 w 2074334"/>
              <a:gd name="connsiteY4" fmla="*/ 313357 h 626782"/>
              <a:gd name="connsiteX0" fmla="*/ 0 w 2074334"/>
              <a:gd name="connsiteY0" fmla="*/ 313309 h 626734"/>
              <a:gd name="connsiteX1" fmla="*/ 897467 w 2074334"/>
              <a:gd name="connsiteY1" fmla="*/ 42 h 626734"/>
              <a:gd name="connsiteX2" fmla="*/ 2074334 w 2074334"/>
              <a:gd name="connsiteY2" fmla="*/ 279443 h 626734"/>
              <a:gd name="connsiteX3" fmla="*/ 897467 w 2074334"/>
              <a:gd name="connsiteY3" fmla="*/ 626576 h 626734"/>
              <a:gd name="connsiteX4" fmla="*/ 0 w 2074334"/>
              <a:gd name="connsiteY4" fmla="*/ 313309 h 626734"/>
              <a:gd name="connsiteX0" fmla="*/ 0 w 2074334"/>
              <a:gd name="connsiteY0" fmla="*/ 313309 h 626734"/>
              <a:gd name="connsiteX1" fmla="*/ 897467 w 2074334"/>
              <a:gd name="connsiteY1" fmla="*/ 42 h 626734"/>
              <a:gd name="connsiteX2" fmla="*/ 2074334 w 2074334"/>
              <a:gd name="connsiteY2" fmla="*/ 279443 h 626734"/>
              <a:gd name="connsiteX3" fmla="*/ 897467 w 2074334"/>
              <a:gd name="connsiteY3" fmla="*/ 626576 h 626734"/>
              <a:gd name="connsiteX4" fmla="*/ 0 w 2074334"/>
              <a:gd name="connsiteY4" fmla="*/ 313309 h 62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4334" h="626734">
                <a:moveTo>
                  <a:pt x="0" y="313309"/>
                </a:moveTo>
                <a:cubicBezTo>
                  <a:pt x="0" y="140296"/>
                  <a:pt x="348545" y="-2780"/>
                  <a:pt x="897467" y="42"/>
                </a:cubicBezTo>
                <a:cubicBezTo>
                  <a:pt x="1446389" y="2864"/>
                  <a:pt x="2065867" y="258830"/>
                  <a:pt x="2074334" y="279443"/>
                </a:cubicBezTo>
                <a:cubicBezTo>
                  <a:pt x="2065868" y="291590"/>
                  <a:pt x="1404056" y="620932"/>
                  <a:pt x="897467" y="626576"/>
                </a:cubicBezTo>
                <a:cubicBezTo>
                  <a:pt x="390878" y="632220"/>
                  <a:pt x="0" y="486322"/>
                  <a:pt x="0" y="313309"/>
                </a:cubicBezTo>
                <a:close/>
              </a:path>
            </a:pathLst>
          </a:custGeom>
          <a:solidFill>
            <a:srgbClr val="E6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9" b="100000" l="10000" r="90000">
                        <a14:foregroundMark x1="47969" y1="20892" x2="46719" y2="69249"/>
                        <a14:foregroundMark x1="43906" y1="61268" x2="39219" y2="72535"/>
                        <a14:foregroundMark x1="47969" y1="66432" x2="53594" y2="71127"/>
                        <a14:foregroundMark x1="37969" y1="70188" x2="22344" y2="80986"/>
                        <a14:foregroundMark x1="21719" y1="81925" x2="20781" y2="96244"/>
                        <a14:foregroundMark x1="20781" y1="86854" x2="18906" y2="96244"/>
                        <a14:foregroundMark x1="19531" y1="86854" x2="19531" y2="90141"/>
                        <a14:foregroundMark x1="46094" y1="22300" x2="40156" y2="34507"/>
                        <a14:foregroundMark x1="38281" y1="46714" x2="38281" y2="46714"/>
                        <a14:foregroundMark x1="58594" y1="48592" x2="58594" y2="48592"/>
                        <a14:foregroundMark x1="57656" y1="50939" x2="57656" y2="50939"/>
                        <a14:backgroundMark x1="37656" y1="64085" x2="37656" y2="64085"/>
                        <a14:backgroundMark x1="67969" y1="63146" x2="67969" y2="63146"/>
                        <a14:backgroundMark x1="64219" y1="63146" x2="79219" y2="7065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6" y="2553220"/>
            <a:ext cx="2587337" cy="1722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02" b="100000" l="6250" r="55000">
                        <a14:foregroundMark x1="40156" y1="88290" x2="49844" y2="98126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05" y="2475416"/>
            <a:ext cx="269789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D8C0A21-7FEC-4CF4-AA93-10E47F67F668}"/>
              </a:ext>
            </a:extLst>
          </p:cNvPr>
          <p:cNvSpPr/>
          <p:nvPr/>
        </p:nvSpPr>
        <p:spPr>
          <a:xfrm>
            <a:off x="0" y="0"/>
            <a:ext cx="12192000" cy="929148"/>
          </a:xfrm>
          <a:prstGeom prst="rect">
            <a:avLst/>
          </a:prstGeom>
          <a:solidFill>
            <a:srgbClr val="F2D649"/>
          </a:solidFill>
          <a:ln>
            <a:noFill/>
          </a:ln>
          <a:effectLst>
            <a:outerShdw dist="12700" dir="5400000" algn="t" rotWithShape="0">
              <a:srgbClr val="F8926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63109" y="929148"/>
            <a:ext cx="5256562" cy="5888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48359" y="1185344"/>
            <a:ext cx="4886063" cy="5562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3964" y="1032938"/>
            <a:ext cx="6411687" cy="5632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7932" y="1752595"/>
            <a:ext cx="6063750" cy="484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3" y="2025798"/>
            <a:ext cx="2882990" cy="21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r="1" b="1"/>
          <a:stretch/>
        </p:blipFill>
        <p:spPr>
          <a:xfrm>
            <a:off x="3411747" y="2025798"/>
            <a:ext cx="2923734" cy="4441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t="9045" b="9531"/>
          <a:stretch/>
        </p:blipFill>
        <p:spPr>
          <a:xfrm>
            <a:off x="448033" y="4307579"/>
            <a:ext cx="2882992" cy="216000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7170772" y="1185344"/>
            <a:ext cx="1259456" cy="1207698"/>
          </a:xfrm>
          <a:prstGeom prst="ellipse">
            <a:avLst/>
          </a:prstGeom>
          <a:solidFill>
            <a:srgbClr val="030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170772" y="2594325"/>
            <a:ext cx="1259456" cy="1207698"/>
          </a:xfrm>
          <a:prstGeom prst="ellipse">
            <a:avLst/>
          </a:prstGeom>
          <a:solidFill>
            <a:srgbClr val="F2D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170772" y="4003306"/>
            <a:ext cx="1259456" cy="1207698"/>
          </a:xfrm>
          <a:prstGeom prst="ellipse">
            <a:avLst/>
          </a:prstGeom>
          <a:solidFill>
            <a:srgbClr val="E6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170772" y="5412287"/>
            <a:ext cx="1259456" cy="1207698"/>
          </a:xfrm>
          <a:prstGeom prst="ellipse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610272" y="1604527"/>
            <a:ext cx="185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Franklin Gothic Book" pitchFamily="34" charset="0"/>
                <a:ea typeface="NSimSun" panose="02010609030101010101" pitchFamily="49" charset="-122"/>
              </a:rPr>
              <a:t>#03020D</a:t>
            </a:r>
            <a:endParaRPr lang="ko-KR" altLang="en-US" dirty="0">
              <a:latin typeface="Franklin Gothic Book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10272" y="3017554"/>
            <a:ext cx="185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Franklin Gothic Book" pitchFamily="34" charset="0"/>
                <a:ea typeface="NSimSun" panose="02010609030101010101" pitchFamily="49" charset="-122"/>
              </a:rPr>
              <a:t>#F2D649</a:t>
            </a:r>
            <a:endParaRPr lang="ko-KR" altLang="en-US" dirty="0">
              <a:latin typeface="Franklin Gothic Book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10272" y="4430581"/>
            <a:ext cx="185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Franklin Gothic Book" pitchFamily="34" charset="0"/>
              </a:rPr>
              <a:t>#E69600</a:t>
            </a:r>
            <a:endParaRPr lang="ko-KR" altLang="en-US" dirty="0">
              <a:latin typeface="Franklin Gothic Book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10272" y="5843609"/>
            <a:ext cx="185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Franklin Gothic Book" pitchFamily="34" charset="0"/>
                <a:ea typeface="NSimSun" panose="02010609030101010101" pitchFamily="49" charset="-122"/>
              </a:rPr>
              <a:t>#BF7E04</a:t>
            </a:r>
            <a:endParaRPr lang="ko-KR" altLang="en-US" dirty="0">
              <a:latin typeface="Franklin Gothic Book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FCCCDB0-090C-4298-B0D8-AAB7961482CB}"/>
              </a:ext>
            </a:extLst>
          </p:cNvPr>
          <p:cNvSpPr txBox="1"/>
          <p:nvPr/>
        </p:nvSpPr>
        <p:spPr>
          <a:xfrm>
            <a:off x="7664109" y="799011"/>
            <a:ext cx="374700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Franklin Gothic Book" pitchFamily="34" charset="0"/>
                <a:ea typeface="야놀자 야체 B" panose="02020603020101020101" pitchFamily="18" charset="-127"/>
              </a:rPr>
              <a:t>COLOR</a:t>
            </a:r>
            <a:endParaRPr lang="en-US" altLang="ko-KR" sz="800" kern="0" dirty="0">
              <a:ln w="1270">
                <a:noFill/>
              </a:ln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Franklin Gothic Book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FCCCDB0-090C-4298-B0D8-AAB7961482CB}"/>
              </a:ext>
            </a:extLst>
          </p:cNvPr>
          <p:cNvSpPr txBox="1"/>
          <p:nvPr/>
        </p:nvSpPr>
        <p:spPr>
          <a:xfrm>
            <a:off x="347932" y="1075579"/>
            <a:ext cx="374700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Franklin Gothic Book" pitchFamily="34" charset="0"/>
                <a:ea typeface="야놀자 야체 B" panose="02020603020101020101" pitchFamily="18" charset="-127"/>
              </a:rPr>
              <a:t>IMAGES</a:t>
            </a:r>
            <a:endParaRPr lang="en-US" altLang="ko-KR" sz="800" kern="0" dirty="0">
              <a:ln w="1270">
                <a:noFill/>
              </a:ln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Franklin Gothic Book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CCCDB0-090C-4298-B0D8-AAB7961482CB}"/>
              </a:ext>
            </a:extLst>
          </p:cNvPr>
          <p:cNvSpPr txBox="1"/>
          <p:nvPr/>
        </p:nvSpPr>
        <p:spPr>
          <a:xfrm>
            <a:off x="4186847" y="172186"/>
            <a:ext cx="374700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무드보</a:t>
            </a:r>
            <a:r>
              <a:rPr lang="ko-KR" altLang="en-US" sz="3200" b="1" kern="0" dirty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드</a:t>
            </a:r>
            <a:endParaRPr lang="en-US" altLang="ko-KR" sz="3200" kern="0" dirty="0">
              <a:ln w="1270">
                <a:noFill/>
              </a:ln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0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D8C0A21-7FEC-4CF4-AA93-10E47F67F668}"/>
              </a:ext>
            </a:extLst>
          </p:cNvPr>
          <p:cNvSpPr/>
          <p:nvPr/>
        </p:nvSpPr>
        <p:spPr>
          <a:xfrm>
            <a:off x="0" y="0"/>
            <a:ext cx="12192000" cy="929148"/>
          </a:xfrm>
          <a:prstGeom prst="rect">
            <a:avLst/>
          </a:prstGeom>
          <a:solidFill>
            <a:srgbClr val="F2D649"/>
          </a:solidFill>
          <a:ln>
            <a:noFill/>
          </a:ln>
          <a:effectLst>
            <a:outerShdw dist="12700" dir="5400000" algn="t" rotWithShape="0">
              <a:srgbClr val="F8926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63109" y="1117600"/>
            <a:ext cx="5256562" cy="5564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48359" y="1715898"/>
            <a:ext cx="4886063" cy="4877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3964" y="1442790"/>
            <a:ext cx="6411687" cy="4895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7932" y="2020882"/>
            <a:ext cx="6063750" cy="4183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FCCCDB0-090C-4298-B0D8-AAB7961482CB}"/>
              </a:ext>
            </a:extLst>
          </p:cNvPr>
          <p:cNvSpPr txBox="1"/>
          <p:nvPr/>
        </p:nvSpPr>
        <p:spPr>
          <a:xfrm>
            <a:off x="5666605" y="1117600"/>
            <a:ext cx="374700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Franklin Gothic Book" pitchFamily="34" charset="0"/>
                <a:ea typeface="야놀자 야체 B" panose="02020603020101020101" pitchFamily="18" charset="-127"/>
              </a:rPr>
              <a:t>ICONS</a:t>
            </a:r>
            <a:endParaRPr lang="en-US" altLang="ko-KR" sz="800" kern="0" dirty="0">
              <a:ln w="1270">
                <a:noFill/>
              </a:ln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Franklin Gothic Book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FCCCDB0-090C-4298-B0D8-AAB7961482CB}"/>
              </a:ext>
            </a:extLst>
          </p:cNvPr>
          <p:cNvSpPr txBox="1"/>
          <p:nvPr/>
        </p:nvSpPr>
        <p:spPr>
          <a:xfrm>
            <a:off x="347932" y="1423510"/>
            <a:ext cx="374700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Franklin Gothic Book" pitchFamily="34" charset="0"/>
                <a:ea typeface="야놀자 야체 B" panose="02020603020101020101" pitchFamily="18" charset="-127"/>
              </a:rPr>
              <a:t>FONTS</a:t>
            </a:r>
            <a:endParaRPr lang="en-US" altLang="ko-KR" sz="800" kern="0" dirty="0">
              <a:ln w="1270">
                <a:noFill/>
              </a:ln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Franklin Gothic Boo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988" y="2049387"/>
            <a:ext cx="1103435" cy="876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55715" y="1866121"/>
            <a:ext cx="1030819" cy="1030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07" y="3140726"/>
            <a:ext cx="1781693" cy="142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715" y="3140726"/>
            <a:ext cx="1352552" cy="135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44" y="4984158"/>
            <a:ext cx="1724324" cy="115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714" y="4880078"/>
            <a:ext cx="1318683" cy="150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47932" y="2487504"/>
            <a:ext cx="623279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포천 오성과 한음 Regular" pitchFamily="50" charset="-127"/>
                <a:ea typeface="포천 오성과 한음 Regular" pitchFamily="50" charset="-127"/>
              </a:rPr>
              <a:t>포천 오성과 한음        </a:t>
            </a:r>
            <a:r>
              <a:rPr lang="en-US" altLang="ko-KR" sz="1400" dirty="0" smtClean="0">
                <a:latin typeface="포천 오성과 한음 Regular" pitchFamily="50" charset="-127"/>
                <a:ea typeface="포천 오성과 한음 Regular" pitchFamily="50" charset="-127"/>
              </a:rPr>
              <a:t>Regular-14px</a:t>
            </a:r>
          </a:p>
          <a:p>
            <a:r>
              <a:rPr lang="en-US" altLang="ko-KR" sz="1400" dirty="0" smtClean="0">
                <a:latin typeface="Franklin Gothic Book" pitchFamily="34" charset="0"/>
              </a:rPr>
              <a:t>Franklin </a:t>
            </a:r>
            <a:r>
              <a:rPr lang="en-US" altLang="ko-KR" sz="1400" dirty="0">
                <a:latin typeface="Franklin Gothic Book" pitchFamily="34" charset="0"/>
              </a:rPr>
              <a:t>Gothic </a:t>
            </a:r>
            <a:r>
              <a:rPr lang="en-US" altLang="ko-KR" sz="1400" dirty="0" smtClean="0">
                <a:latin typeface="Franklin Gothic Book" pitchFamily="34" charset="0"/>
              </a:rPr>
              <a:t>Book   </a:t>
            </a:r>
            <a:r>
              <a:rPr lang="en-US" altLang="ko-KR" sz="1400" dirty="0">
                <a:latin typeface="Franklin Gothic Book" pitchFamily="34" charset="0"/>
              </a:rPr>
              <a:t>R</a:t>
            </a:r>
            <a:r>
              <a:rPr lang="en-US" altLang="ko-KR" sz="1400" dirty="0">
                <a:latin typeface="Franklin Gothic Book" pitchFamily="34" charset="0"/>
                <a:ea typeface="포천 오성과 한음 Regular" pitchFamily="50" charset="-127"/>
              </a:rPr>
              <a:t>egular</a:t>
            </a:r>
            <a:r>
              <a:rPr lang="en-US" altLang="ko-KR" sz="1400" dirty="0" smtClean="0">
                <a:latin typeface="Franklin Gothic Book" pitchFamily="34" charset="0"/>
              </a:rPr>
              <a:t>-14px</a:t>
            </a:r>
          </a:p>
          <a:p>
            <a:r>
              <a:rPr lang="ko-KR" altLang="en-US" sz="1400" b="1" dirty="0">
                <a:latin typeface="포천 오성과 한음 Regular" pitchFamily="50" charset="-127"/>
                <a:ea typeface="포천 오성과 한음 Regular" pitchFamily="50" charset="-127"/>
              </a:rPr>
              <a:t>포천 오성과 한음 </a:t>
            </a:r>
            <a:r>
              <a:rPr lang="ko-KR" altLang="en-US" sz="1400" b="1" dirty="0" smtClean="0">
                <a:latin typeface="포천 오성과 한음 Regular" pitchFamily="50" charset="-127"/>
                <a:ea typeface="포천 오성과 한음 Regular" pitchFamily="50" charset="-127"/>
              </a:rPr>
              <a:t>        </a:t>
            </a:r>
            <a:r>
              <a:rPr lang="en-US" altLang="ko-KR" sz="1400" b="1" dirty="0" smtClean="0">
                <a:latin typeface="포천 오성과 한음 Regular" pitchFamily="50" charset="-127"/>
                <a:ea typeface="포천 오성과 한음 Regular" pitchFamily="50" charset="-127"/>
              </a:rPr>
              <a:t>Bold   -14px</a:t>
            </a:r>
          </a:p>
          <a:p>
            <a:r>
              <a:rPr lang="en-US" altLang="ko-KR" sz="1400" b="1" dirty="0">
                <a:latin typeface="Franklin Gothic Book" pitchFamily="34" charset="0"/>
              </a:rPr>
              <a:t>Franklin Gothic </a:t>
            </a:r>
            <a:r>
              <a:rPr lang="en-US" altLang="ko-KR" sz="1400" b="1" dirty="0" smtClean="0">
                <a:latin typeface="Franklin Gothic Book" pitchFamily="34" charset="0"/>
              </a:rPr>
              <a:t>Book   Bold   -14px</a:t>
            </a:r>
          </a:p>
          <a:p>
            <a:r>
              <a:rPr lang="ko-KR" altLang="en-US" sz="3200" dirty="0">
                <a:latin typeface="포천 오성과 한음 Regular" pitchFamily="50" charset="-127"/>
                <a:ea typeface="포천 오성과 한음 Regular" pitchFamily="50" charset="-127"/>
              </a:rPr>
              <a:t>포천 오성과 한음   </a:t>
            </a:r>
            <a:r>
              <a:rPr lang="ko-KR" altLang="en-US" sz="3200" dirty="0" smtClean="0">
                <a:latin typeface="포천 오성과 한음 Regular" pitchFamily="50" charset="-127"/>
                <a:ea typeface="포천 오성과 한음 Regular" pitchFamily="50" charset="-127"/>
              </a:rPr>
              <a:t> </a:t>
            </a:r>
            <a:r>
              <a:rPr lang="en-US" altLang="ko-KR" sz="3200" dirty="0" smtClean="0">
                <a:latin typeface="포천 오성과 한음 Regular" pitchFamily="50" charset="-127"/>
                <a:ea typeface="포천 오성과 한음 Regular" pitchFamily="50" charset="-127"/>
              </a:rPr>
              <a:t>Regular-32px</a:t>
            </a:r>
          </a:p>
          <a:p>
            <a:r>
              <a:rPr lang="en-US" altLang="ko-KR" sz="3200" dirty="0">
                <a:latin typeface="Franklin Gothic Book" pitchFamily="34" charset="0"/>
              </a:rPr>
              <a:t>Franklin Gothic Book </a:t>
            </a:r>
            <a:r>
              <a:rPr lang="en-US" altLang="ko-KR" sz="3200" dirty="0" smtClean="0">
                <a:latin typeface="Franklin Gothic Book" pitchFamily="34" charset="0"/>
              </a:rPr>
              <a:t>R</a:t>
            </a:r>
            <a:r>
              <a:rPr lang="en-US" altLang="ko-KR" sz="3200" dirty="0" smtClean="0">
                <a:latin typeface="Franklin Gothic Book" pitchFamily="34" charset="0"/>
                <a:ea typeface="포천 오성과 한음 Regular" pitchFamily="50" charset="-127"/>
              </a:rPr>
              <a:t>egular</a:t>
            </a:r>
            <a:r>
              <a:rPr lang="en-US" altLang="ko-KR" sz="3200" dirty="0" smtClean="0">
                <a:latin typeface="Franklin Gothic Book" pitchFamily="34" charset="0"/>
              </a:rPr>
              <a:t>-32px</a:t>
            </a:r>
            <a:endParaRPr lang="en-US" altLang="ko-KR" sz="3200" dirty="0">
              <a:latin typeface="Franklin Gothic Book" pitchFamily="34" charset="0"/>
            </a:endParaRPr>
          </a:p>
          <a:p>
            <a:r>
              <a:rPr lang="ko-KR" altLang="en-US" sz="3200" b="1" dirty="0">
                <a:latin typeface="포천 오성과 한음 Regular" pitchFamily="50" charset="-127"/>
                <a:ea typeface="포천 오성과 한음 Regular" pitchFamily="50" charset="-127"/>
              </a:rPr>
              <a:t>포천 오성과 한음 </a:t>
            </a:r>
            <a:r>
              <a:rPr lang="ko-KR" altLang="en-US" sz="3200" b="1" dirty="0" smtClean="0">
                <a:latin typeface="포천 오성과 한음 Regular" pitchFamily="50" charset="-127"/>
                <a:ea typeface="포천 오성과 한음 Regular" pitchFamily="50" charset="-127"/>
              </a:rPr>
              <a:t>     </a:t>
            </a:r>
            <a:r>
              <a:rPr lang="en-US" altLang="ko-KR" sz="3200" b="1" dirty="0" smtClean="0">
                <a:latin typeface="포천 오성과 한음 Regular" pitchFamily="50" charset="-127"/>
                <a:ea typeface="포천 오성과 한음 Regular" pitchFamily="50" charset="-127"/>
              </a:rPr>
              <a:t>Bold   -32px</a:t>
            </a:r>
            <a:endParaRPr lang="en-US" altLang="ko-KR" sz="3200" b="1" dirty="0">
              <a:latin typeface="포천 오성과 한음 Regular" pitchFamily="50" charset="-127"/>
              <a:ea typeface="포천 오성과 한음 Regular" pitchFamily="50" charset="-127"/>
            </a:endParaRPr>
          </a:p>
          <a:p>
            <a:r>
              <a:rPr lang="en-US" altLang="ko-KR" sz="3200" b="1" dirty="0">
                <a:latin typeface="Franklin Gothic Book" pitchFamily="34" charset="0"/>
              </a:rPr>
              <a:t>Franklin Gothic Book  </a:t>
            </a:r>
            <a:r>
              <a:rPr lang="en-US" altLang="ko-KR" sz="3200" b="1" dirty="0" smtClean="0">
                <a:latin typeface="Franklin Gothic Book" pitchFamily="34" charset="0"/>
              </a:rPr>
              <a:t> Bold   -32px</a:t>
            </a:r>
            <a:endParaRPr lang="en-US" altLang="ko-KR" sz="3200" b="1" dirty="0">
              <a:latin typeface="Franklin Gothic Book" pitchFamily="34" charset="0"/>
            </a:endParaRPr>
          </a:p>
          <a:p>
            <a:endParaRPr lang="en-US" altLang="ko-KR" dirty="0">
              <a:latin typeface="Franklin Gothic Book" pitchFamily="34" charset="0"/>
            </a:endParaRPr>
          </a:p>
          <a:p>
            <a:endParaRPr lang="en-US" altLang="ko-KR" dirty="0">
              <a:latin typeface="Franklin Gothic Book" pitchFamily="34" charset="0"/>
            </a:endParaRPr>
          </a:p>
          <a:p>
            <a:endParaRPr lang="en-US" altLang="ko-KR" dirty="0" smtClean="0">
              <a:latin typeface="Franklin Gothic Book" pitchFamily="34" charset="0"/>
            </a:endParaRP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FCCCDB0-090C-4298-B0D8-AAB7961482CB}"/>
              </a:ext>
            </a:extLst>
          </p:cNvPr>
          <p:cNvSpPr txBox="1"/>
          <p:nvPr/>
        </p:nvSpPr>
        <p:spPr>
          <a:xfrm>
            <a:off x="4186847" y="172186"/>
            <a:ext cx="374700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 err="1" smtClean="0">
                <a:solidFill>
                  <a:srgbClr val="03020D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포천 오성과 한음 Regular" pitchFamily="50" charset="-127"/>
                <a:ea typeface="포천 오성과 한음 Regular" pitchFamily="50" charset="-127"/>
              </a:rPr>
              <a:t>뭊무드보드</a:t>
            </a:r>
            <a:endParaRPr lang="en-US" altLang="ko-KR" sz="3200" kern="0" dirty="0">
              <a:ln w="1270">
                <a:noFill/>
              </a:ln>
              <a:solidFill>
                <a:srgbClr val="03020D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포천 오성과 한음 Regular" pitchFamily="50" charset="-127"/>
              <a:ea typeface="포천 오성과 한음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3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433</Words>
  <Application>Microsoft Office PowerPoint</Application>
  <PresentationFormat>사용자 지정</PresentationFormat>
  <Paragraphs>126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박소미</dc:creator>
  <cp:lastModifiedBy>14-12</cp:lastModifiedBy>
  <cp:revision>40</cp:revision>
  <dcterms:created xsi:type="dcterms:W3CDTF">2021-07-01T15:17:13Z</dcterms:created>
  <dcterms:modified xsi:type="dcterms:W3CDTF">2021-07-19T03:15:24Z</dcterms:modified>
</cp:coreProperties>
</file>