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9"/>
  </p:notesMasterIdLst>
  <p:sldIdLst>
    <p:sldId id="256" r:id="rId3"/>
    <p:sldId id="257" r:id="rId4"/>
    <p:sldId id="258" r:id="rId5"/>
    <p:sldId id="260" r:id="rId6"/>
    <p:sldId id="259" r:id="rId7"/>
    <p:sldId id="26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2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549b0b75d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g2d549b0b75d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549b0b75d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g2d549b0b75d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g2d549b0b75d_2_5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549b0b75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g2d549b0b75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g2d549b0b75d_3_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549b0b75d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g2d549b0b75d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g2d549b0b75d_3_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549b0b75d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g2d549b0b75d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g2d549b0b75d_2_6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549b0b75d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g2d549b0b75d_2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2d549b0b75d_2_1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6"/>
          <p:cNvPicPr preferRelativeResize="0"/>
          <p:nvPr/>
        </p:nvPicPr>
        <p:blipFill rotWithShape="1">
          <a:blip r:embed="rId3">
            <a:alphaModFix/>
          </a:blip>
          <a:srcRect t="6024" b="6024"/>
          <a:stretch/>
        </p:blipFill>
        <p:spPr>
          <a:xfrm>
            <a:off x="2" y="-49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6"/>
          <p:cNvSpPr txBox="1"/>
          <p:nvPr/>
        </p:nvSpPr>
        <p:spPr>
          <a:xfrm>
            <a:off x="0" y="222250"/>
            <a:ext cx="91440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2C64"/>
              </a:buClr>
              <a:buSzPts val="3200"/>
              <a:buFont typeface="Calibri"/>
              <a:buNone/>
            </a:pPr>
            <a:r>
              <a:rPr lang="en" sz="3200" b="1" i="1">
                <a:solidFill>
                  <a:srgbClr val="E8F2F1"/>
                </a:solidFill>
                <a:highlight>
                  <a:srgbClr val="1A2C64"/>
                </a:highlight>
                <a:latin typeface="Calibri"/>
                <a:ea typeface="Calibri"/>
                <a:cs typeface="Calibri"/>
                <a:sym typeface="Calibri"/>
              </a:rPr>
              <a:t>Shiny Dashboard</a:t>
            </a:r>
            <a:endParaRPr sz="1400" b="1" i="0" u="none" strike="noStrike" cap="none">
              <a:solidFill>
                <a:srgbClr val="E8F2F1"/>
              </a:solidFill>
              <a:highlight>
                <a:srgbClr val="1A2C64"/>
              </a:highlight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2C64"/>
              </a:buClr>
              <a:buSzPts val="1800"/>
              <a:buFont typeface="Calibri"/>
              <a:buNone/>
            </a:pPr>
            <a:r>
              <a:rPr lang="en" sz="1800" b="1" i="1" u="none" strike="noStrike" cap="none">
                <a:solidFill>
                  <a:srgbClr val="E8F2F1"/>
                </a:solidFill>
                <a:highlight>
                  <a:srgbClr val="1A2C64"/>
                </a:highlight>
                <a:latin typeface="Calibri"/>
                <a:ea typeface="Calibri"/>
                <a:cs typeface="Calibri"/>
                <a:sym typeface="Calibri"/>
              </a:rPr>
              <a:t>November 11, 2024</a:t>
            </a:r>
            <a:endParaRPr sz="1400" b="1" i="0" u="none" strike="noStrike" cap="none">
              <a:solidFill>
                <a:srgbClr val="E8F2F1"/>
              </a:solidFill>
              <a:highlight>
                <a:srgbClr val="1A2C64"/>
              </a:highlight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1" u="none" strike="noStrike" cap="none">
              <a:solidFill>
                <a:srgbClr val="E8F2F1"/>
              </a:solidFill>
              <a:highlight>
                <a:srgbClr val="1A2C64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2C64"/>
              </a:buClr>
              <a:buSzPts val="1800"/>
              <a:buFont typeface="Calibri"/>
              <a:buNone/>
            </a:pPr>
            <a:endParaRPr sz="1400" b="0" i="0" u="none" strike="noStrike" cap="none">
              <a:solidFill>
                <a:srgbClr val="E8F2F1"/>
              </a:solidFill>
              <a:highlight>
                <a:srgbClr val="1A2C6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6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st="23000" dir="5400000">
              <a:srgbClr val="80808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</a:t>
            </a:fld>
            <a:r>
              <a:rPr lang="en">
                <a:solidFill>
                  <a:srgbClr val="FFFFFF"/>
                </a:solidFill>
              </a:rPr>
              <a:t> |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5" name="Google Shape;105;p26"/>
          <p:cNvPicPr preferRelativeResize="0"/>
          <p:nvPr/>
        </p:nvPicPr>
        <p:blipFill rotWithShape="1">
          <a:blip r:embed="rId4">
            <a:alphaModFix/>
          </a:blip>
          <a:srcRect b="29434"/>
          <a:stretch/>
        </p:blipFill>
        <p:spPr>
          <a:xfrm>
            <a:off x="-1" y="4686301"/>
            <a:ext cx="2648177" cy="45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 descr="16x9_BG-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7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st="23000" dir="5400000">
              <a:srgbClr val="80808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7"/>
          <p:cNvSpPr txBox="1"/>
          <p:nvPr/>
        </p:nvSpPr>
        <p:spPr>
          <a:xfrm>
            <a:off x="0" y="1581150"/>
            <a:ext cx="91440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" sz="32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CC </a:t>
            </a:r>
            <a:r>
              <a:rPr lang="en" sz="32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3200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" sz="32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Somit Jain (sj3396)</a:t>
            </a:r>
            <a:endParaRPr sz="3200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" sz="32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Shashwat Kumar (sk5520)</a:t>
            </a:r>
            <a:endParaRPr sz="3200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st="23000" dir="5400000">
              <a:srgbClr val="80808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</a:t>
            </a:fld>
            <a:r>
              <a:rPr lang="en">
                <a:solidFill>
                  <a:srgbClr val="FFFFFF"/>
                </a:solidFill>
              </a:rPr>
              <a:t> |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6" name="Google Shape;116;p27"/>
          <p:cNvPicPr preferRelativeResize="0"/>
          <p:nvPr/>
        </p:nvPicPr>
        <p:blipFill rotWithShape="1">
          <a:blip r:embed="rId4">
            <a:alphaModFix/>
          </a:blip>
          <a:srcRect b="29434"/>
          <a:stretch/>
        </p:blipFill>
        <p:spPr>
          <a:xfrm>
            <a:off x="-1" y="4686301"/>
            <a:ext cx="2648177" cy="45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st="23000" dir="5400000">
              <a:srgbClr val="80808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228600" y="0"/>
            <a:ext cx="655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Dashboard for Parkinson’s Dataset Analysis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8"/>
          <p:cNvSpPr/>
          <p:nvPr/>
        </p:nvSpPr>
        <p:spPr>
          <a:xfrm>
            <a:off x="229050" y="662850"/>
            <a:ext cx="8685900" cy="3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This dashboard visualizes and analyzes voice data to differentiate between healthy individuals and those with Parkinson’s Disease. It focuses on MDVP (Multi-Dimensional Voice Program) metrics, providing insights into potential voice instability associated with Parkinson’s.</a:t>
            </a:r>
            <a:b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Description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Parkinson's Telemonitoring Dataset.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MDVP Metrics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Includes MDVP.Fo.Hz (fundamental frequency), MDVP.Fhi.Hz (maximum frequency), MDVP.Jitter, etc., reflecting voice frequency and jitter (frequency instability).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Binary variable indicating health status—1 for Parkinson’s, 0 for healthy.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To assess the usability of voice measurements in diagnosing Parkinson’s Disease.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8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st="23000" dir="5400000">
              <a:srgbClr val="80808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</a:t>
            </a:fld>
            <a:r>
              <a:rPr lang="en">
                <a:solidFill>
                  <a:srgbClr val="FFFFFF"/>
                </a:solidFill>
              </a:rPr>
              <a:t> |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8" name="Google Shape;128;p28"/>
          <p:cNvPicPr preferRelativeResize="0"/>
          <p:nvPr/>
        </p:nvPicPr>
        <p:blipFill rotWithShape="1">
          <a:blip r:embed="rId3">
            <a:alphaModFix/>
          </a:blip>
          <a:srcRect b="29433"/>
          <a:stretch/>
        </p:blipFill>
        <p:spPr>
          <a:xfrm>
            <a:off x="-1" y="4686301"/>
            <a:ext cx="2648177" cy="45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st="23000" dir="5400000">
              <a:srgbClr val="80808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0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0"/>
          <p:cNvSpPr txBox="1"/>
          <p:nvPr/>
        </p:nvSpPr>
        <p:spPr>
          <a:xfrm>
            <a:off x="228600" y="0"/>
            <a:ext cx="434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About Shiny Dashboard in 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0"/>
          <p:cNvSpPr/>
          <p:nvPr/>
        </p:nvSpPr>
        <p:spPr>
          <a:xfrm>
            <a:off x="336225" y="802175"/>
            <a:ext cx="8496900" cy="3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●"/>
            </a:pPr>
            <a:r>
              <a:rPr lang="en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Shiny Dashboard is an R package that enables the creation of interactive web applications and dashboards directly from R, without needing advanced web development skills.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●"/>
            </a:pPr>
            <a:r>
              <a:rPr lang="en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It provides a framework that combines a user-friendly UI with the flexibility to handle complex data analyses and visualizations.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●"/>
            </a:pPr>
            <a:r>
              <a:rPr lang="en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Using Shiny, you can design dashboards with various UI components, such as tabs, boxes, and menus, which allow users to interact with data dynamically.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●"/>
            </a:pPr>
            <a:r>
              <a:rPr lang="en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It is commonly used for data science projects, real-time data monitoring, and displaying analysis results in an accessible, visually appealing format.</a:t>
            </a:r>
            <a:br>
              <a:rPr lang="en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●"/>
            </a:pPr>
            <a:r>
              <a:rPr lang="en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Shiny automatically updates outputs in response to user interactions, allowing for real-time, responsive visualizations without manual refreshes.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0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st="23000" dir="5400000">
              <a:srgbClr val="80808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4</a:t>
            </a:fld>
            <a:r>
              <a:rPr lang="en">
                <a:solidFill>
                  <a:srgbClr val="FFFFFF"/>
                </a:solidFill>
              </a:rPr>
              <a:t> |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2" name="Google Shape;152;p30"/>
          <p:cNvPicPr preferRelativeResize="0"/>
          <p:nvPr/>
        </p:nvPicPr>
        <p:blipFill rotWithShape="1">
          <a:blip r:embed="rId3">
            <a:alphaModFix/>
          </a:blip>
          <a:srcRect b="29433"/>
          <a:stretch/>
        </p:blipFill>
        <p:spPr>
          <a:xfrm>
            <a:off x="-1" y="4686301"/>
            <a:ext cx="2648177" cy="45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st="23000" dir="5400000">
              <a:srgbClr val="80808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9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9"/>
          <p:cNvSpPr txBox="1"/>
          <p:nvPr/>
        </p:nvSpPr>
        <p:spPr>
          <a:xfrm>
            <a:off x="228600" y="0"/>
            <a:ext cx="496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Dashboard Features and User Controls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9"/>
          <p:cNvSpPr/>
          <p:nvPr/>
        </p:nvSpPr>
        <p:spPr>
          <a:xfrm>
            <a:off x="155925" y="553225"/>
            <a:ext cx="8718900" cy="3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Interactive Features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Selection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Allows filtering by health status (healthy or Parkinson's), enabling focused analysis on specific groups.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Spread Selection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Spread 1 and Spread 2 Sliders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Enable dynamic control over the displayed data ranges for selected MDVP measures.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MDVP Measure Selector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■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Dropdown menu provides options to select different MDVP measures (e.g., Fo.Hz, Fhi.Hz)</a:t>
            </a:r>
            <a:b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 Components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Scatter Plot (top-left): Plots relationships between selected MDVP frequency measures.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Histogram (top-right): Shows frequency distribution by status.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Jitter Scatter Plot (bottom-left): Highlights jitter metrics, visualizing voice irregularities.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 Plot (bottom-right): Shows spread and central tendencies of selected MDVP measures across groups.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9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st="23000" dir="5400000">
              <a:srgbClr val="80808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5</a:t>
            </a:fld>
            <a:r>
              <a:rPr lang="en">
                <a:solidFill>
                  <a:srgbClr val="FFFFFF"/>
                </a:solidFill>
              </a:rPr>
              <a:t> |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0" name="Google Shape;140;p29"/>
          <p:cNvPicPr preferRelativeResize="0"/>
          <p:nvPr/>
        </p:nvPicPr>
        <p:blipFill rotWithShape="1">
          <a:blip r:embed="rId3">
            <a:alphaModFix/>
          </a:blip>
          <a:srcRect b="29434"/>
          <a:stretch/>
        </p:blipFill>
        <p:spPr>
          <a:xfrm>
            <a:off x="-1" y="4686301"/>
            <a:ext cx="2648177" cy="45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 descr="16x9_BG-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1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st="23000" dir="5400000">
              <a:srgbClr val="80808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1"/>
          <p:cNvSpPr txBox="1"/>
          <p:nvPr/>
        </p:nvSpPr>
        <p:spPr>
          <a:xfrm>
            <a:off x="0" y="1733550"/>
            <a:ext cx="91440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" sz="54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6</a:t>
            </a:fld>
            <a:r>
              <a:rPr lang="en">
                <a:solidFill>
                  <a:srgbClr val="FFFFFF"/>
                </a:solidFill>
              </a:rPr>
              <a:t> |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2" name="Google Shape;162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686300"/>
            <a:ext cx="1986350" cy="4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6</a:t>
            </a:fld>
            <a:r>
              <a:rPr lang="en">
                <a:solidFill>
                  <a:srgbClr val="FFFFFF"/>
                </a:solidFill>
              </a:rPr>
              <a:t> |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428</Words>
  <Application>Microsoft Office PowerPoint</Application>
  <PresentationFormat>On-screen Show (16:9)</PresentationFormat>
  <Paragraphs>47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Somit Jain</cp:lastModifiedBy>
  <cp:revision>2</cp:revision>
  <dcterms:modified xsi:type="dcterms:W3CDTF">2024-11-06T17:27:24Z</dcterms:modified>
</cp:coreProperties>
</file>