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7" r:id="rId2"/>
    <p:sldId id="279" r:id="rId3"/>
    <p:sldId id="280" r:id="rId4"/>
    <p:sldId id="281" r:id="rId5"/>
    <p:sldId id="282" r:id="rId6"/>
    <p:sldId id="283" r:id="rId7"/>
    <p:sldId id="284" r:id="rId8"/>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646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16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26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7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94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57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884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34782670" cy="1522542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Abstract classes are very similar to interfaces. You can't instantiate either of them. Both types may contain a mix of methods declared with, or without a method block.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With abstract classes, you can declare fields that aren't static and final, instance fields in other words.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Also with abstract classes, you can use any of the four access modifiers for its concrete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also use all but the private access modifier, for its abstract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 extend only one parent class, but it can implement multiple interfaces.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an abstract class is subclassed, the subclass usually provides implementations for all of the abstract methods in its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However, if it doesn't, then the subclass must also be declared abstract.</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775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Abstract class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share code, among several closely related classes (Animal for example, with fields, name, 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expect classes that extend your abstract class, to have many common methods or fields, or require access modifiers other than public.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declare non-static or non-final fields (for example, name, age), so this enables you to define methods, that can access and modify the state of an object (</a:t>
            </a:r>
            <a:r>
              <a:rPr lang="en-US" sz="6400" dirty="0" err="1">
                <a:latin typeface="Open Sans" panose="020B0606030504020204" pitchFamily="34" charset="0"/>
                <a:ea typeface="Open Sans" panose="020B0606030504020204" pitchFamily="34" charset="0"/>
                <a:cs typeface="Open Sans" panose="020B0606030504020204" pitchFamily="34" charset="0"/>
              </a:rPr>
              <a:t>getName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setName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have a requirement for your base class, to provide a default implementation of certain methods, but other methods should be open to being overridden by child classes.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Summary: An abstract class provides a common definition, as a base class, that multiple, derived classes can share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13225125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3181000"/>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is just the declaration of methods, which you want some classes to have, it's not the implementation.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an interface, we define what kind of operation an object can perform. These operations are defined by the classes that implement the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form a contract between the class, and the outside world, and this contract is enforced at build time, by the Java compiler.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instantiate interfaces, but they may contain a mix of methods declared with, or without an implementation.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All methods on interfaces, declared without a method body, are automatically public and abstract.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can extend another interface.</a:t>
            </a:r>
          </a:p>
        </p:txBody>
      </p:sp>
    </p:spTree>
    <p:extLst>
      <p:ext uri="{BB962C8B-B14F-4D97-AF65-F5344CB8AC3E}">
        <p14:creationId xmlns:p14="http://schemas.microsoft.com/office/powerpoint/2010/main" val="36529072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743200"/>
            <a:ext cx="34782670" cy="15188104"/>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more flexible, and can deal with a lot more stress on the design of your program, because they aren't part of the class hierarchy.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best practice way of coding, is commonly called Coding to an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By introducing interfaces into your program, you're really introducing points of variation, at which you can plug in different implementations for that interface.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Summary: The interface decouples the "what", from the "how", and is used to make different types, behave in similar ways.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8, interfaces can now contain default methods, so in other words methods with implementation. The keyword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is used mostly for backwards compatibility. Public static methods were also introduced in Java 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9, an interface can also contain private methods, commonly used when default methods share common code.</a:t>
            </a:r>
          </a:p>
        </p:txBody>
      </p:sp>
    </p:spTree>
    <p:extLst>
      <p:ext uri="{BB962C8B-B14F-4D97-AF65-F5344CB8AC3E}">
        <p14:creationId xmlns:p14="http://schemas.microsoft.com/office/powerpoint/2010/main" val="344495771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030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Interface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expect that unrelated classes will implement your interface.  For example, two of Java's own interfaces, Comparable and Cloneable, can be implemented by many unrelated classes.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specify the behavior of a particular data type, but you're not concerned about who implements its behavior.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separate different behavior.</a:t>
            </a:r>
          </a:p>
        </p:txBody>
      </p:sp>
    </p:spTree>
    <p:extLst>
      <p:ext uri="{BB962C8B-B14F-4D97-AF65-F5344CB8AC3E}">
        <p14:creationId xmlns:p14="http://schemas.microsoft.com/office/powerpoint/2010/main" val="21901683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96790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Interfaces are the used in many of Java's own features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I've briefly discussed some interfaces, like List and Queue, and their implementations,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LinkedList</a:t>
            </a:r>
            <a:r>
              <a:rPr lang="en-US" sz="6400" dirty="0">
                <a:latin typeface="Open Sans" panose="020B0606030504020204" pitchFamily="34" charset="0"/>
                <a:ea typeface="Open Sans" panose="020B0606030504020204" pitchFamily="34" charset="0"/>
                <a:cs typeface="Open Sans" panose="020B0606030504020204" pitchFamily="34" charset="0"/>
              </a:rPr>
              <a:t>. These are part of what Java calls it's </a:t>
            </a:r>
            <a:r>
              <a:rPr lang="en-US" sz="6400" b="1" dirty="0">
                <a:latin typeface="Open Sans" panose="020B0606030504020204" pitchFamily="34" charset="0"/>
                <a:ea typeface="Open Sans" panose="020B0606030504020204" pitchFamily="34" charset="0"/>
                <a:cs typeface="Open Sans" panose="020B0606030504020204" pitchFamily="34" charset="0"/>
              </a:rPr>
              <a:t>Collections Framework</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also the basis for many of the features that are coming up, for example </a:t>
            </a:r>
            <a:r>
              <a:rPr lang="en-US" sz="6400" b="1" dirty="0">
                <a:latin typeface="Open Sans" panose="020B0606030504020204" pitchFamily="34" charset="0"/>
                <a:ea typeface="Open Sans" panose="020B0606030504020204" pitchFamily="34" charset="0"/>
                <a:cs typeface="Open Sans" panose="020B0606030504020204" pitchFamily="34" charset="0"/>
              </a:rPr>
              <a:t>lambda expressions</a:t>
            </a:r>
            <a:r>
              <a:rPr lang="en-US" sz="6400" dirty="0">
                <a:latin typeface="Open Sans" panose="020B0606030504020204" pitchFamily="34" charset="0"/>
                <a:ea typeface="Open Sans" panose="020B0606030504020204" pitchFamily="34" charset="0"/>
                <a:cs typeface="Open Sans" panose="020B0606030504020204" pitchFamily="34" charset="0"/>
              </a:rPr>
              <a:t>, which were introduced in JDK8.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Another example is </a:t>
            </a:r>
            <a:r>
              <a:rPr lang="en-US" sz="6400" b="1" dirty="0">
                <a:latin typeface="Open Sans" panose="020B0606030504020204" pitchFamily="34" charset="0"/>
                <a:ea typeface="Open Sans" panose="020B0606030504020204" pitchFamily="34" charset="0"/>
                <a:cs typeface="Open Sans" panose="020B0606030504020204" pitchFamily="34" charset="0"/>
              </a:rPr>
              <a:t>Java's database connectivity support, or JDBC</a:t>
            </a:r>
            <a:r>
              <a:rPr lang="en-US" sz="6400" dirty="0">
                <a:latin typeface="Open Sans" panose="020B0606030504020204" pitchFamily="34" charset="0"/>
                <a:ea typeface="Open Sans" panose="020B0606030504020204" pitchFamily="34" charset="0"/>
                <a:cs typeface="Open Sans" panose="020B0606030504020204" pitchFamily="34" charset="0"/>
              </a:rPr>
              <a:t>, built almost entirely with interfaces. The concrete implementation of methods, is different for each database vendor, and comes in the form of JDBC drivers. This enables you to write all database code, without being concerned about the details of the database, you're connected to.</a:t>
            </a:r>
          </a:p>
        </p:txBody>
      </p:sp>
    </p:spTree>
    <p:extLst>
      <p:ext uri="{BB962C8B-B14F-4D97-AF65-F5344CB8AC3E}">
        <p14:creationId xmlns:p14="http://schemas.microsoft.com/office/powerpoint/2010/main" val="29209380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749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said that interfaces and abstract classes are both abstracted </a:t>
            </a:r>
            <a:r>
              <a:rPr lang="en-US" sz="6400" b="1" dirty="0">
                <a:latin typeface="Open Sans" panose="020B0606030504020204" pitchFamily="34" charset="0"/>
                <a:ea typeface="Open Sans" panose="020B0606030504020204" pitchFamily="34" charset="0"/>
                <a:cs typeface="Open Sans" panose="020B0606030504020204" pitchFamily="34" charset="0"/>
              </a:rPr>
              <a:t>types, and</a:t>
            </a:r>
            <a:r>
              <a:rPr lang="en-US" sz="6400" dirty="0">
                <a:latin typeface="Open Sans" panose="020B0606030504020204" pitchFamily="34" charset="0"/>
                <a:ea typeface="Open Sans" panose="020B0606030504020204" pitchFamily="34" charset="0"/>
                <a:cs typeface="Open Sans" panose="020B0606030504020204" pitchFamily="34" charset="0"/>
              </a:rPr>
              <a:t> abstracted types are used as reference types in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table on this slide is a summary of the similarities and differences.</a:t>
            </a:r>
          </a:p>
        </p:txBody>
      </p:sp>
      <p:graphicFrame>
        <p:nvGraphicFramePr>
          <p:cNvPr id="3" name="Table 2">
            <a:extLst>
              <a:ext uri="{FF2B5EF4-FFF2-40B4-BE49-F238E27FC236}">
                <a16:creationId xmlns:a16="http://schemas.microsoft.com/office/drawing/2014/main" id="{E7C0DE6B-3DA8-5B66-33C8-4B30A3E7D1F1}"/>
              </a:ext>
            </a:extLst>
          </p:cNvPr>
          <p:cNvGraphicFramePr>
            <a:graphicFrameLocks noGrp="1"/>
          </p:cNvGraphicFramePr>
          <p:nvPr>
            <p:extLst>
              <p:ext uri="{D42A27DB-BD31-4B8C-83A1-F6EECF244321}">
                <p14:modId xmlns:p14="http://schemas.microsoft.com/office/powerpoint/2010/main" val="2038639343"/>
              </p:ext>
            </p:extLst>
          </p:nvPr>
        </p:nvGraphicFramePr>
        <p:xfrm>
          <a:off x="1083131" y="6494106"/>
          <a:ext cx="34782666" cy="11290038"/>
        </p:xfrm>
        <a:graphic>
          <a:graphicData uri="http://schemas.openxmlformats.org/drawingml/2006/table">
            <a:tbl>
              <a:tblPr firstRow="1" bandRow="1">
                <a:tableStyleId>{5C22544A-7EE6-4342-B048-85BDC9FD1C3A}</a:tableStyleId>
              </a:tblPr>
              <a:tblGrid>
                <a:gridCol w="15394736">
                  <a:extLst>
                    <a:ext uri="{9D8B030D-6E8A-4147-A177-3AD203B41FA5}">
                      <a16:colId xmlns:a16="http://schemas.microsoft.com/office/drawing/2014/main" val="2844207666"/>
                    </a:ext>
                  </a:extLst>
                </a:gridCol>
                <a:gridCol w="7371178">
                  <a:extLst>
                    <a:ext uri="{9D8B030D-6E8A-4147-A177-3AD203B41FA5}">
                      <a16:colId xmlns:a16="http://schemas.microsoft.com/office/drawing/2014/main" val="3036429406"/>
                    </a:ext>
                  </a:extLst>
                </a:gridCol>
                <a:gridCol w="12016752">
                  <a:extLst>
                    <a:ext uri="{9D8B030D-6E8A-4147-A177-3AD203B41FA5}">
                      <a16:colId xmlns:a16="http://schemas.microsoft.com/office/drawing/2014/main" val="3686728920"/>
                    </a:ext>
                  </a:extLst>
                </a:gridCol>
              </a:tblGrid>
              <a:tr h="1026368">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instance can be created from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Has a constructor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8074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Implemented as part of the Class Hierarchy. Uses Inheritance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(in extends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(in implements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553555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records and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enums</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can extend or implement?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504702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java.lang.Object</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142597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both abstract methods and concrete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9114789"/>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methods must include abstract modifier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(Implicit)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591594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Supports default modifier for it's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27506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instance fields (non-static instance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052350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static fields (class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 (implicitly </a:t>
                      </a:r>
                      <a:r>
                        <a:rPr lang="en-US" sz="4800" b="1" dirty="0">
                          <a:solidFill>
                            <a:schemeClr val="tx1"/>
                          </a:solidFill>
                          <a:latin typeface="Roboto Mono" panose="00000009000000000000" pitchFamily="49" charset="0"/>
                          <a:ea typeface="Roboto Mono" panose="00000009000000000000" pitchFamily="49" charset="0"/>
                          <a:cs typeface="Open Sans" panose="020B0606030504020204" pitchFamily="34" charset="0"/>
                        </a:rPr>
                        <a:t>public static final</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3693098"/>
                  </a:ext>
                </a:extLst>
              </a:tr>
            </a:tbl>
          </a:graphicData>
        </a:graphic>
      </p:graphicFrame>
    </p:spTree>
    <p:extLst>
      <p:ext uri="{BB962C8B-B14F-4D97-AF65-F5344CB8AC3E}">
        <p14:creationId xmlns:p14="http://schemas.microsoft.com/office/powerpoint/2010/main" val="147864395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633</TotalTime>
  <Words>982</Words>
  <Application>Microsoft Office PowerPoint</Application>
  <PresentationFormat>Custom</PresentationFormat>
  <Paragraphs>85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2023-01-26T16:56:48Z</dcterms:modified>
</cp:coreProperties>
</file>