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36576000" cy="20574000"/>
  <p:notesSz cx="6858000" cy="9144000"/>
  <p:embeddedFontLst>
    <p:embeddedFont>
      <p:font typeface="Helvetica Neue" pitchFamily="50" charset="0"/>
      <p:regular r:id="rId6"/>
      <p:bold r:id="rId7"/>
      <p:italic r:id="rId8"/>
      <p:boldItalic r:id="rId9"/>
    </p:embeddedFont>
    <p:embeddedFont>
      <p:font typeface="Helvetica Neue Light" panose="020B0604020202020204" charset="0"/>
      <p:regular r:id="rId10"/>
      <p:bold r:id="rId11"/>
      <p:italic r:id="rId12"/>
      <p:bold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hQzqVFx2vcJIj2W8i70zVWbEEB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>
            <a:spLocks noGrp="1"/>
          </p:cNvSpPr>
          <p:nvPr>
            <p:ph type="pic" idx="2"/>
          </p:nvPr>
        </p:nvSpPr>
        <p:spPr>
          <a:xfrm>
            <a:off x="0" y="2"/>
            <a:ext cx="36576000" cy="20574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>
            <a:spLocks noGrp="1"/>
          </p:cNvSpPr>
          <p:nvPr>
            <p:ph type="pic" idx="2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6"/>
          <p:cNvSpPr txBox="1"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body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>
            <a:spLocks noGrp="1"/>
          </p:cNvSpPr>
          <p:nvPr>
            <p:ph type="pic" idx="2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8"/>
          <p:cNvSpPr txBox="1"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98"/>
              <a:buFont typeface="Helvetica Neue Light"/>
              <a:buNone/>
              <a:defRPr sz="1259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body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>
            <a:spLocks noGrp="1"/>
          </p:cNvSpPr>
          <p:nvPr>
            <p:ph type="pic" idx="2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10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1pPr>
            <a:lvl2pPr marL="914400" lvl="1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2pPr>
            <a:lvl3pPr marL="1371600" lvl="2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3pPr>
            <a:lvl4pPr marL="1828800" lvl="3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4pPr>
            <a:lvl5pPr marL="2286000" lvl="4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>
            <a:spLocks noGrp="1"/>
          </p:cNvSpPr>
          <p:nvPr>
            <p:ph type="pic" idx="2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2"/>
          <p:cNvSpPr>
            <a:spLocks noGrp="1"/>
          </p:cNvSpPr>
          <p:nvPr>
            <p:ph type="pic" idx="3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2"/>
          <p:cNvSpPr>
            <a:spLocks noGrp="1"/>
          </p:cNvSpPr>
          <p:nvPr>
            <p:ph type="pic" idx="4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2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  <a:defRPr sz="5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2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952501" y="459775"/>
            <a:ext cx="29680800" cy="3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Open Sans"/>
              <a:buNone/>
            </a:pPr>
            <a:r>
              <a:rPr lang="en-US" sz="10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What's left to know about Generics?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</a:pPr>
            <a:endParaRPr sz="10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6" name="Google Shape;56;p1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9" name="Google Shape;59;p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 classes as reference types</a:t>
            </a:r>
            <a:endParaRPr/>
          </a:p>
        </p:txBody>
      </p:sp>
      <p:sp>
        <p:nvSpPr>
          <p:cNvPr id="60" name="Google Shape;60;p1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the next few videos, I want to cover the following topics.</a:t>
            </a:r>
            <a:endParaRPr/>
          </a:p>
          <a:p>
            <a:pPr marL="857250" marR="0" lvl="0" indent="-85725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Char char="•"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Using generic references that use type arguments, declared in method parameters and local variables.</a:t>
            </a:r>
            <a:endParaRPr/>
          </a:p>
          <a:p>
            <a:pPr marL="857250" marR="0" lvl="0" indent="-85725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Char char="•"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Creating generic methods, apart from generic classes.</a:t>
            </a:r>
            <a:endParaRPr/>
          </a:p>
          <a:p>
            <a:pPr marL="857250" marR="0" lvl="0" indent="-85725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Char char="•"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Using wildcards in the type argument.</a:t>
            </a:r>
            <a:endParaRPr/>
          </a:p>
          <a:p>
            <a:pPr marL="857250" marR="0" lvl="0" indent="-85725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Char char="•"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Understanding static methods with generic types.</a:t>
            </a:r>
            <a:endParaRPr/>
          </a:p>
          <a:p>
            <a:pPr marL="857250" marR="0" lvl="0" indent="-85725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Char char="•"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Using multiple upper bounds.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/>
          <p:nvPr/>
        </p:nvSpPr>
        <p:spPr>
          <a:xfrm>
            <a:off x="952498" y="459786"/>
            <a:ext cx="22241666" cy="34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Open Sans"/>
              <a:buNone/>
            </a:pPr>
            <a:r>
              <a:rPr lang="en-US" sz="10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isn't inheritance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</a:pPr>
            <a:endParaRPr sz="10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6" name="Google Shape;66;p2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2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69" name="Google Shape;69;p2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 classes as reference types</a:t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952501" y="2705880"/>
            <a:ext cx="14219075" cy="1522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know </a:t>
            </a:r>
            <a:r>
              <a:rPr lang="en-US" sz="6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LPAStudent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inherits from Student, and we can pass an instance of LPA Student to any method, or assign it to any reference type, declared with the type Student.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also know that </a:t>
            </a:r>
            <a:r>
              <a:rPr lang="en-US" sz="6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ArrayList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implements List, and we can pass an </a:t>
            </a:r>
            <a:r>
              <a:rPr lang="en-US" sz="6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ArrayList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to a method or assign it to a reference of the List type.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Why can't we pass an </a:t>
            </a:r>
            <a:r>
              <a:rPr lang="en-US" sz="6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ArrayList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of LPA Student, to the method parameter that's declared as a List of Student?</a:t>
            </a:r>
            <a:endParaRPr dirty="0"/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AC4DF36B-4EDF-D63D-EAE8-C63492420C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87" t="9859" r="4141" b="9600"/>
          <a:stretch/>
        </p:blipFill>
        <p:spPr>
          <a:xfrm>
            <a:off x="15662116" y="5768566"/>
            <a:ext cx="20372711" cy="90368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BCF9429-AD7F-BF90-BF66-E073AEAA5C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7" t="9859" r="4141" b="9600"/>
          <a:stretch/>
        </p:blipFill>
        <p:spPr>
          <a:xfrm>
            <a:off x="15662116" y="5768566"/>
            <a:ext cx="20372711" cy="9036868"/>
          </a:xfrm>
          <a:prstGeom prst="rect">
            <a:avLst/>
          </a:prstGeom>
        </p:spPr>
      </p:pic>
      <p:sp>
        <p:nvSpPr>
          <p:cNvPr id="76" name="Google Shape;76;p3"/>
          <p:cNvSpPr/>
          <p:nvPr/>
        </p:nvSpPr>
        <p:spPr>
          <a:xfrm>
            <a:off x="952498" y="459786"/>
            <a:ext cx="22241666" cy="34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Open Sans"/>
              <a:buNone/>
            </a:pPr>
            <a:r>
              <a:rPr lang="en-US" sz="10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isn't inheritance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</a:pPr>
            <a:endParaRPr sz="10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7" name="Google Shape;77;p3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78" name="Google Shape;7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3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0" name="Google Shape;80;p3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 classes as reference types</a:t>
            </a:r>
            <a:endParaRPr/>
          </a:p>
        </p:txBody>
      </p:sp>
      <p:sp>
        <p:nvSpPr>
          <p:cNvPr id="81" name="Google Shape;81;p3"/>
          <p:cNvSpPr/>
          <p:nvPr/>
        </p:nvSpPr>
        <p:spPr>
          <a:xfrm>
            <a:off x="952501" y="2705880"/>
            <a:ext cx="14331041" cy="1522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Surely, if an </a:t>
            </a:r>
            <a:r>
              <a:rPr lang="en-US" sz="6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LPAStudent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a Student, a List of </a:t>
            </a:r>
            <a:r>
              <a:rPr lang="en-US" sz="6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LPAStudent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ultimately a List of Student.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endParaRPr lang="en-US" sz="6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It's very natural to assume that a method that takes a List with Students should accept a List with </a:t>
            </a:r>
            <a:r>
              <a:rPr lang="en-US" sz="6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LPAStudents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because </a:t>
            </a:r>
            <a:r>
              <a:rPr lang="en-US" sz="6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LPAStudent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a Student after all.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But that's not how it works.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When used as reference types, a container of one type has no relationship to the same container of another type, even if the contained types do have a relationship.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267</Words>
  <Application>Microsoft Office PowerPoint</Application>
  <PresentationFormat>Custom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Open Sans</vt:lpstr>
      <vt:lpstr>Arial</vt:lpstr>
      <vt:lpstr>Helvetica Neue</vt:lpstr>
      <vt:lpstr>Helvetica Neue Light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2</cp:revision>
  <dcterms:modified xsi:type="dcterms:W3CDTF">2023-03-06T06:05:35Z</dcterms:modified>
</cp:coreProperties>
</file>