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7" r:id="rId10"/>
  </p:sldIdLst>
  <p:sldSz cx="36576000" cy="20574000"/>
  <p:notesSz cx="6858000" cy="9144000"/>
  <p:embeddedFontLst>
    <p:embeddedFont>
      <p:font typeface="Helvetica Neue" pitchFamily="50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B8DE5-7222-4A7F-8C44-335B5BA489F1}">
  <a:tblStyle styleId="{C56B8DE5-7222-4A7F-8C44-335B5BA489F1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8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4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952500" y="497875"/>
            <a:ext cx="3507105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9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Limitation of a reference of generic class with a list argument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9C3CE-C6DC-860A-5E88-4E2A21F5E31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declare a variable or method parameter with:</a:t>
            </a:r>
          </a:p>
          <a:p>
            <a:pPr marL="37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List&lt;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List subtypes with Student elements can be assigned to this variable or method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assign a list of Student subtypes to this!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 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l="-1100" b="82760"/>
          <a:stretch/>
        </p:blipFill>
        <p:spPr>
          <a:xfrm>
            <a:off x="6679648" y="13960596"/>
            <a:ext cx="20563079" cy="324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720628-BE25-900C-8814-3CC03E405F3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method, type parameters are placed after any modifiers and before the method's return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parameter can be referenced in method parameters, or as the method return type, or in the method code block, much as we saw a class's type parameter can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for collections with type arguments, as we just saw, to allow for variability of the elements in the collection, without using a raw version of the collection.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 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l="-1100" b="82760"/>
          <a:stretch/>
        </p:blipFill>
        <p:spPr>
          <a:xfrm>
            <a:off x="6679648" y="13960596"/>
            <a:ext cx="20563079" cy="324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756585-16B6-8E10-5577-82C0CE48A61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for static methods on a generic class, because static methods can't use class type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on a non-generic class, to enforce type rules on a specific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 type parameter is separate from a generic class type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if you've used T for both, the T declared on the method means a different type, than the T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6277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0" name="Google Shape;90;p1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93" name="Google Shape;93;p16"/>
          <p:cNvGraphicFramePr/>
          <p:nvPr>
            <p:extLst>
              <p:ext uri="{D42A27DB-BD31-4B8C-83A1-F6EECF244321}">
                <p14:modId xmlns:p14="http://schemas.microsoft.com/office/powerpoint/2010/main" val="1908059816"/>
              </p:ext>
            </p:extLst>
          </p:nvPr>
        </p:nvGraphicFramePr>
        <p:xfrm>
          <a:off x="952498" y="10730284"/>
          <a:ext cx="34782668" cy="432904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1369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class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Method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F7087EA-7AD8-34F9-C5BA-F6DDD5D2354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generic class, or generic method's declaration of the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of these examples, T is said to be the type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bind a type parameter with the use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keyword, to specify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 bound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66DC9-AC8C-D73A-BC86-DE079C8F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56" y="12722236"/>
            <a:ext cx="12244044" cy="10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C9534-90B1-8647-0DF4-3B677079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605" y="12616731"/>
            <a:ext cx="18521143" cy="1205143"/>
          </a:xfrm>
          <a:prstGeom prst="rect">
            <a:avLst/>
          </a:prstGeom>
        </p:spPr>
      </p:pic>
      <p:sp>
        <p:nvSpPr>
          <p:cNvPr id="7" name="Shape 126">
            <a:extLst>
              <a:ext uri="{FF2B5EF4-FFF2-40B4-BE49-F238E27FC236}">
                <a16:creationId xmlns:a16="http://schemas.microsoft.com/office/drawing/2014/main" id="{91B0A6CB-10E3-4420-C9E3-C7149D73AE29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04" name="Google Shape;104;p17"/>
          <p:cNvGraphicFramePr/>
          <p:nvPr>
            <p:extLst>
              <p:ext uri="{D42A27DB-BD31-4B8C-83A1-F6EECF244321}">
                <p14:modId xmlns:p14="http://schemas.microsoft.com/office/powerpoint/2010/main" val="1815399909"/>
              </p:ext>
            </p:extLst>
          </p:nvPr>
        </p:nvGraphicFramePr>
        <p:xfrm>
          <a:off x="3075854" y="10730284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class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9F45434-5FD0-8875-F64D-CA89941B481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declares the type to be used, and is specified in a type reference, such as a local variable reference, method parameter declaration, or field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BaseballPlayer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type argument for the Team class.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ADBFAA0B-5A28-E44F-4604-F3BBCF702332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12476-6F6D-5292-E7A0-75AD2EC9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37" y="12079619"/>
            <a:ext cx="21671429" cy="1078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10" name="Google Shape;110;p1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15" name="Google Shape;115;p18"/>
          <p:cNvGraphicFramePr/>
          <p:nvPr>
            <p:extLst>
              <p:ext uri="{D42A27DB-BD31-4B8C-83A1-F6EECF244321}">
                <p14:modId xmlns:p14="http://schemas.microsoft.com/office/powerpoint/2010/main" val="3442102758"/>
              </p:ext>
            </p:extLst>
          </p:nvPr>
        </p:nvGraphicFramePr>
        <p:xfrm>
          <a:off x="3589194" y="13168684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 declaration using a wildcard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hape 126">
            <a:extLst>
              <a:ext uri="{FF2B5EF4-FFF2-40B4-BE49-F238E27FC236}">
                <a16:creationId xmlns:a16="http://schemas.microsoft.com/office/drawing/2014/main" id="{CFBC7028-E773-617B-BCA5-C3FED357C39E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194B7-C9CE-00C0-C318-30387C6A04F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only be used in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not in the type parameter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is represented with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means the type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a wildcard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limits what you can 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you specify a type this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219CC-B891-9C4E-9A62-A56970E1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63" y="14588663"/>
            <a:ext cx="10529143" cy="1014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21" name="Google Shape;121;p1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26" name="Google Shape;126;p19"/>
          <p:cNvGraphicFramePr/>
          <p:nvPr>
            <p:extLst>
              <p:ext uri="{D42A27DB-BD31-4B8C-83A1-F6EECF244321}">
                <p14:modId xmlns:p14="http://schemas.microsoft.com/office/powerpoint/2010/main" val="662428669"/>
              </p:ext>
            </p:extLst>
          </p:nvPr>
        </p:nvGraphicFramePr>
        <p:xfrm>
          <a:off x="3589194" y="9782017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Invalid! You can’t use a wildcard in an instantiation expression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hape 126">
            <a:extLst>
              <a:ext uri="{FF2B5EF4-FFF2-40B4-BE49-F238E27FC236}">
                <a16:creationId xmlns:a16="http://schemas.microsoft.com/office/drawing/2014/main" id="{A61E48AD-EC51-4A6D-30FF-FDE2B5997F4A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2DA13-220B-D9E3-34EC-BEE43DDEC4D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 card can't be used in an instantiation of a generic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shown here is invalid.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44278-E6DF-B09E-23B0-4AE44F4D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896" y="11072987"/>
            <a:ext cx="16829713" cy="114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5A668A32-A154-CBDA-0A56-3F74A1EA55E2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23FA0-57C7-A7D9-8592-F8B846E2AF91}"/>
              </a:ext>
            </a:extLst>
          </p:cNvPr>
          <p:cNvSpPr/>
          <p:nvPr/>
        </p:nvSpPr>
        <p:spPr>
          <a:xfrm>
            <a:off x="952501" y="2877645"/>
            <a:ext cx="34782670" cy="1328843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can be unbounded, or alternately, specify either an upper bound or lower bound.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can't specify both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bound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bound, in the same declaration.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31DE77-80BE-A3F4-D059-B17172589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27625"/>
              </p:ext>
            </p:extLst>
          </p:nvPr>
        </p:nvGraphicFramePr>
        <p:xfrm>
          <a:off x="952498" y="7030813"/>
          <a:ext cx="34782669" cy="1066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1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11669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7353861">
                  <a:extLst>
                    <a:ext uri="{9D8B030D-6E8A-4147-A177-3AD203B41FA5}">
                      <a16:colId xmlns:a16="http://schemas.microsoft.com/office/drawing/2014/main" val="2118105124"/>
                    </a:ext>
                  </a:extLst>
                </a:gridCol>
              </a:tblGrid>
              <a:tr h="1300481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4686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of any type can be passed or assigned to a List using this wildcard. 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0210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bound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containing any type that is a Student or a </a:t>
                      </a:r>
                      <a:r>
                        <a:rPr lang="en-US" sz="60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 type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Student can be assigned or passed to an argument specifying this wildcard.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28347"/>
                  </a:ext>
                </a:extLst>
              </a:tr>
              <a:tr h="399716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bound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containing any type that is an </a:t>
                      </a:r>
                      <a:r>
                        <a:rPr lang="en-US" sz="6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LPAStudent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or a </a:t>
                      </a:r>
                      <a:r>
                        <a:rPr lang="en-US" sz="60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super type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</a:t>
                      </a:r>
                      <a:r>
                        <a:rPr lang="en-US" sz="6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LPAStudent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so in our case, that would be Student AND Object.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497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0EEC45E-8CB2-0C23-7625-4C091EB3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64" y="8451311"/>
            <a:ext cx="3371428" cy="838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73E5E-D0C9-C4DC-663D-BA1815BA9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164" y="10842446"/>
            <a:ext cx="11485714" cy="838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9BF4E5-B676-C955-A9C7-133B0712F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164" y="13802797"/>
            <a:ext cx="11485714" cy="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21" name="Google Shape;121;p1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2DA13-220B-D9E3-34EC-BEE43DDEC4D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exist to enforce tighter type checks, at compile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compiler transforms a generic class into a typed class, meaning the byte code, or class file, contains no type parameters.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Everywhere a type parameter is used in a class, it gets replaced with either the type Object, if no upper bound was specified, or the upper bound type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transformation process is called type erasure, because the T parameter (or S, U, V), is erased, or replaced with a true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this important?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how type erasure works for overloaded methods, may be important.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0F89DA7-AF9F-69D8-B1C3-43D25FE04742}"/>
              </a:ext>
            </a:extLst>
          </p:cNvPr>
          <p:cNvSpPr/>
          <p:nvPr/>
        </p:nvSpPr>
        <p:spPr>
          <a:xfrm>
            <a:off x="952498" y="459786"/>
            <a:ext cx="85632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Erasure</a:t>
            </a:r>
          </a:p>
        </p:txBody>
      </p:sp>
    </p:spTree>
    <p:extLst>
      <p:ext uri="{BB962C8B-B14F-4D97-AF65-F5344CB8AC3E}">
        <p14:creationId xmlns:p14="http://schemas.microsoft.com/office/powerpoint/2010/main" val="17800737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810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Helvetica Neue</vt:lpstr>
      <vt:lpstr>Helvetica Neue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7</cp:revision>
  <dcterms:modified xsi:type="dcterms:W3CDTF">2023-03-06T11:35:51Z</dcterms:modified>
</cp:coreProperties>
</file>