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77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409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464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783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089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154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764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074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362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706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73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061575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Terminology for the next couple of Slides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Most Confusing of the Method References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Type Reference refers to a class name, an interface name, 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name, or a record name.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Remember that static methods are usually called using Type References, but can also be called by instances in our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NOT true however for method references.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methods, in method references and lambda expressions, must be invoked using a reference type only.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D389F3C-3B87-CB26-AB78-850EF61BC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344291"/>
              </p:ext>
            </p:extLst>
          </p:nvPr>
        </p:nvGraphicFramePr>
        <p:xfrm>
          <a:off x="952500" y="7367679"/>
          <a:ext cx="34782667" cy="10677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255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5840963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5635690">
                  <a:extLst>
                    <a:ext uri="{9D8B030D-6E8A-4147-A177-3AD203B41FA5}">
                      <a16:colId xmlns:a16="http://schemas.microsoft.com/office/drawing/2014/main" val="2017387083"/>
                    </a:ext>
                  </a:extLst>
                </a:gridCol>
                <a:gridCol w="7389845">
                  <a:extLst>
                    <a:ext uri="{9D8B030D-6E8A-4147-A177-3AD203B41FA5}">
                      <a16:colId xmlns:a16="http://schemas.microsoft.com/office/drawing/2014/main" val="1020653276"/>
                    </a:ext>
                  </a:extLst>
                </a:gridCol>
                <a:gridCol w="6884914">
                  <a:extLst>
                    <a:ext uri="{9D8B030D-6E8A-4147-A177-3AD203B41FA5}">
                      <a16:colId xmlns:a16="http://schemas.microsoft.com/office/drawing/2014/main" val="28904781"/>
                    </a:ext>
                  </a:extLst>
                </a:gridCol>
              </a:tblGrid>
              <a:tr h="1188487">
                <a:tc>
                  <a:txBody>
                    <a:bodyPr/>
                    <a:lstStyle/>
                    <a:p>
                      <a:pPr marL="180000" algn="l"/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 </a:t>
                      </a:r>
                      <a:r>
                        <a:rPr lang="en-US" sz="48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Args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80000"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One Argument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80000"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One Argument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80000" algn="l"/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Types of Method References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Supplier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Predicate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Consumer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1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UnaryOperator</a:t>
                      </a:r>
                      <a:endParaRPr lang="en-US" sz="4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et. al.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Reference Type (Static)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455263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Reference Type (Constructor)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n/a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613951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Bounded Retriever (Instance)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54465"/>
                  </a:ext>
                </a:extLst>
              </a:tr>
              <a:tr h="1286882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Unbounded Retriever (Instance)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n/a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098654"/>
                  </a:ext>
                </a:extLst>
              </a:tr>
            </a:tbl>
          </a:graphicData>
        </a:graphic>
      </p:graphicFrame>
      <p:sp>
        <p:nvSpPr>
          <p:cNvPr id="126" name="Shape 126"/>
          <p:cNvSpPr/>
          <p:nvPr/>
        </p:nvSpPr>
        <p:spPr>
          <a:xfrm>
            <a:off x="952498" y="646396"/>
            <a:ext cx="34533493" cy="1538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Reference Examples (No arguments and one argument)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Most Confusing of the Method References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464488"/>
            <a:ext cx="34782670" cy="1370159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a cell is empty, it's not because it's not valid, but there are many possibilities.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n/a means not applicable, so a Supplier or an interface method that has no arguments, can never be a target for the unbounded receiver type of method reference.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4CE6E9-1E6C-0075-3BA4-65A6E096B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3058" y="14006852"/>
            <a:ext cx="4728572" cy="6571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F38ED9-E40D-75B9-7540-53FF8096DF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45454" y="16816969"/>
            <a:ext cx="5428572" cy="7142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E9A023B-6FBF-F15C-243E-02678B4CD6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11067" y="15402898"/>
            <a:ext cx="6814286" cy="71428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49A23E-AC82-3B93-C3DE-798D1C2DCC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11067" y="16825355"/>
            <a:ext cx="3985715" cy="64285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2CBC70-6968-8DF3-4B7E-E11111D22E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54082" y="14021138"/>
            <a:ext cx="4742858" cy="64285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7F1F7C3-5D7F-3E57-6E2B-784FF39969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054082" y="16825355"/>
            <a:ext cx="5042858" cy="71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812996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061575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Reference Examples (Two Arguments)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Most Confusing of the Method References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54877"/>
            <a:ext cx="34782670" cy="1361120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chart shows some of the valid ways to use method references when assigned to different interface types.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interface types have two arguments, and therefore it's more common to see the unbounded retriever method references used for these.</a:t>
            </a:r>
          </a:p>
        </p:txBody>
      </p:sp>
      <p:sp>
        <p:nvSpPr>
          <p:cNvPr id="2" name="Shape 128">
            <a:extLst>
              <a:ext uri="{FF2B5EF4-FFF2-40B4-BE49-F238E27FC236}">
                <a16:creationId xmlns:a16="http://schemas.microsoft.com/office/drawing/2014/main" id="{91807D15-1D84-4128-13DE-36B6A8E72DA7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DD8AC94-CA17-2D38-D795-D55D67A12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727332"/>
              </p:ext>
            </p:extLst>
          </p:nvPr>
        </p:nvGraphicFramePr>
        <p:xfrm>
          <a:off x="952499" y="7367679"/>
          <a:ext cx="34782667" cy="10677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3927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6773075">
                  <a:extLst>
                    <a:ext uri="{9D8B030D-6E8A-4147-A177-3AD203B41FA5}">
                      <a16:colId xmlns:a16="http://schemas.microsoft.com/office/drawing/2014/main" val="2017387083"/>
                    </a:ext>
                  </a:extLst>
                </a:gridCol>
                <a:gridCol w="8881250">
                  <a:extLst>
                    <a:ext uri="{9D8B030D-6E8A-4147-A177-3AD203B41FA5}">
                      <a16:colId xmlns:a16="http://schemas.microsoft.com/office/drawing/2014/main" val="1020653276"/>
                    </a:ext>
                  </a:extLst>
                </a:gridCol>
                <a:gridCol w="8274415">
                  <a:extLst>
                    <a:ext uri="{9D8B030D-6E8A-4147-A177-3AD203B41FA5}">
                      <a16:colId xmlns:a16="http://schemas.microsoft.com/office/drawing/2014/main" val="28904781"/>
                    </a:ext>
                  </a:extLst>
                </a:gridCol>
              </a:tblGrid>
              <a:tr h="1188487">
                <a:tc>
                  <a:txBody>
                    <a:bodyPr/>
                    <a:lstStyle/>
                    <a:p>
                      <a:pPr marL="180000" algn="l"/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80000"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Two Arguments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80000"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Two Arguments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80000" algn="l"/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Types of Method References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1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BiPredicate</a:t>
                      </a:r>
                      <a:endParaRPr lang="en-US" sz="4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1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BiConsumer</a:t>
                      </a:r>
                      <a:r>
                        <a:rPr lang="en-US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	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1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BiFunction</a:t>
                      </a:r>
                      <a:endParaRPr lang="en-US" sz="4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1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BinaryOperator</a:t>
                      </a:r>
                      <a:endParaRPr lang="en-US" sz="4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et. al.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025628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Reference Type (Static)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455263"/>
                  </a:ext>
                </a:extLst>
              </a:tr>
              <a:tr h="100770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Reference Type (Constructor)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613951"/>
                  </a:ext>
                </a:extLst>
              </a:tr>
              <a:tr h="989045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Bounded Retriever (Instance)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54465"/>
                  </a:ext>
                </a:extLst>
              </a:tr>
              <a:tr h="2519265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Unbounded Retriever (Instance)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098654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77219935-D003-78E6-DE57-AFED6C360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1188" y="15717493"/>
            <a:ext cx="5000000" cy="6714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85E49E-5978-95AD-6286-8A7E455C25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78250" y="14749644"/>
            <a:ext cx="6514286" cy="6857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A2FAFC2-1FF8-A600-777F-E74C038330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78249" y="15634644"/>
            <a:ext cx="3257144" cy="6428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CD73C46-5F51-3B86-BEBF-D0B263B22E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53941" y="12668686"/>
            <a:ext cx="4357143" cy="7142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BDCFDF8-383E-9BFA-75C1-A8F7573883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53941" y="13696376"/>
            <a:ext cx="4700000" cy="71428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0A9CAF6-BC90-5916-B36A-6BC7F73247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53941" y="14719317"/>
            <a:ext cx="7514286" cy="64285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639A62E-E0E1-C0D5-A5CE-C6668AA02A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653941" y="15648621"/>
            <a:ext cx="5085714" cy="21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54027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061575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Terminology for the next couple of Slides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Most Confusing of the Method References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two ways to call an instance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first is when you refer to the method with an instance derived from the enclosing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instance is declared outside of the method reference.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System.out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::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println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reference is an example.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find that some web sites call this instance a bounded receiver, and I actually like that terminology as a differentiator.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Bounded Receiver is an instance derived from the enclosing code, used in the lambda expression, on which the method will be invoked.</a:t>
            </a:r>
          </a:p>
        </p:txBody>
      </p:sp>
    </p:spTree>
    <p:extLst>
      <p:ext uri="{BB962C8B-B14F-4D97-AF65-F5344CB8AC3E}">
        <p14:creationId xmlns:p14="http://schemas.microsoft.com/office/powerpoint/2010/main" val="2584461125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061575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Terminology for the next couple of Slides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Most Confusing of the Method References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second way is where the confusion starts.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instance used to invoke the method, will be the first argument passed to the lambda expression or method reference when executed.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known in some places as the Unbounded Receiver.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gets dynamically bound to the first argument, which is passed to the lambda expression, when the method is executed.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Unfortunately this looks an awful lot like a static method reference, using a reference type.</a:t>
            </a:r>
          </a:p>
        </p:txBody>
      </p:sp>
    </p:spTree>
    <p:extLst>
      <p:ext uri="{BB962C8B-B14F-4D97-AF65-F5344CB8AC3E}">
        <p14:creationId xmlns:p14="http://schemas.microsoft.com/office/powerpoint/2010/main" val="39167321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Most Confusing of the Method References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there are two method references that resemble each other, but have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 very different meanings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first actually does call a static method, and uses a reference type to do it.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saw this earlier, when we used the sum method on the Integer wrapper class.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Type Reference (Integer is the type), which will invoke a static method.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easy to understand.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7C8267-F0E4-1AB2-E3B4-C76E40513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8923" y="10804874"/>
            <a:ext cx="6448572" cy="1014857"/>
          </a:xfrm>
          <a:prstGeom prst="rect">
            <a:avLst/>
          </a:prstGeom>
        </p:spPr>
      </p:pic>
      <p:sp>
        <p:nvSpPr>
          <p:cNvPr id="2" name="Shape 126">
            <a:extLst>
              <a:ext uri="{FF2B5EF4-FFF2-40B4-BE49-F238E27FC236}">
                <a16:creationId xmlns:a16="http://schemas.microsoft.com/office/drawing/2014/main" id="{50DD9C64-32E8-E87F-36C9-9A84B1D70D7E}"/>
              </a:ext>
            </a:extLst>
          </p:cNvPr>
          <p:cNvSpPr/>
          <p:nvPr/>
        </p:nvSpPr>
        <p:spPr>
          <a:xfrm>
            <a:off x="952498" y="459786"/>
            <a:ext cx="3061575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Terminology for the next couple of Slides</a:t>
            </a:r>
          </a:p>
        </p:txBody>
      </p:sp>
    </p:spTree>
    <p:extLst>
      <p:ext uri="{BB962C8B-B14F-4D97-AF65-F5344CB8AC3E}">
        <p14:creationId xmlns:p14="http://schemas.microsoft.com/office/powerpoint/2010/main" val="64336814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Most Confusing of the Method References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there is another, which you'll see when we start working with String method references in particular.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Here, I show a method reference for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concat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on String.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Now, we know by now I hope, that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concat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method, isn't a static method on String.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is this method reference even valid?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could never call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concat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from the String class directly, because it needs to be called on a specific instance.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542ACE-A2B3-6891-6EBB-9603E7AE8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9004" y="8785932"/>
            <a:ext cx="7463429" cy="1036001"/>
          </a:xfrm>
          <a:prstGeom prst="rect">
            <a:avLst/>
          </a:prstGeom>
        </p:spPr>
      </p:pic>
      <p:sp>
        <p:nvSpPr>
          <p:cNvPr id="2" name="Shape 126">
            <a:extLst>
              <a:ext uri="{FF2B5EF4-FFF2-40B4-BE49-F238E27FC236}">
                <a16:creationId xmlns:a16="http://schemas.microsoft.com/office/drawing/2014/main" id="{5A06C8F3-2B42-BDAA-62CE-8A802B77F3CB}"/>
              </a:ext>
            </a:extLst>
          </p:cNvPr>
          <p:cNvSpPr/>
          <p:nvPr/>
        </p:nvSpPr>
        <p:spPr>
          <a:xfrm>
            <a:off x="952498" y="459786"/>
            <a:ext cx="3061575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Terminology for the next couple of Slides</a:t>
            </a:r>
          </a:p>
        </p:txBody>
      </p:sp>
    </p:spTree>
    <p:extLst>
      <p:ext uri="{BB962C8B-B14F-4D97-AF65-F5344CB8AC3E}">
        <p14:creationId xmlns:p14="http://schemas.microsoft.com/office/powerpoint/2010/main" val="1912773042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Most Confusing of the Method References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just said, not two slides ago, that instance methods, can't be called using Reference Types.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the example shown here, is a special syntax, when its declared in the right context, meaning when it's associated to the right type of interface.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valid when we use a method reference in the context of an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unbounded receiver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B11111-75C8-50D8-0920-85D40E329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9004" y="9278267"/>
            <a:ext cx="7463429" cy="1036001"/>
          </a:xfrm>
          <a:prstGeom prst="rect">
            <a:avLst/>
          </a:prstGeom>
        </p:spPr>
      </p:pic>
      <p:sp>
        <p:nvSpPr>
          <p:cNvPr id="3" name="Shape 126">
            <a:extLst>
              <a:ext uri="{FF2B5EF4-FFF2-40B4-BE49-F238E27FC236}">
                <a16:creationId xmlns:a16="http://schemas.microsoft.com/office/drawing/2014/main" id="{EB2CEFF9-4106-8717-35CF-011FACE1260A}"/>
              </a:ext>
            </a:extLst>
          </p:cNvPr>
          <p:cNvSpPr/>
          <p:nvPr/>
        </p:nvSpPr>
        <p:spPr>
          <a:xfrm>
            <a:off x="952498" y="459786"/>
            <a:ext cx="3061575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Terminology for the next couple of Slides</a:t>
            </a:r>
          </a:p>
        </p:txBody>
      </p:sp>
    </p:spTree>
    <p:extLst>
      <p:ext uri="{BB962C8B-B14F-4D97-AF65-F5344CB8AC3E}">
        <p14:creationId xmlns:p14="http://schemas.microsoft.com/office/powerpoint/2010/main" val="82321175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Most Confusing of the Method References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Remember, the unbounded receiver means, the first argument becomes the instance used, on which the method gets invoked.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 method reference that uses String::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concat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must be in the context of a two parameter functional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first parameter is the String instance on which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concat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gets invoked, and the second argument is the String argument passed to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concat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89BCA6-8781-E759-922E-4AA354B53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665" y="7486784"/>
            <a:ext cx="7463429" cy="1036001"/>
          </a:xfrm>
          <a:prstGeom prst="rect">
            <a:avLst/>
          </a:prstGeom>
        </p:spPr>
      </p:pic>
      <p:sp>
        <p:nvSpPr>
          <p:cNvPr id="3" name="Shape 126">
            <a:extLst>
              <a:ext uri="{FF2B5EF4-FFF2-40B4-BE49-F238E27FC236}">
                <a16:creationId xmlns:a16="http://schemas.microsoft.com/office/drawing/2014/main" id="{7C9FA1BF-C9D3-FD87-4E0C-E750A5F96A06}"/>
              </a:ext>
            </a:extLst>
          </p:cNvPr>
          <p:cNvSpPr/>
          <p:nvPr/>
        </p:nvSpPr>
        <p:spPr>
          <a:xfrm>
            <a:off x="952498" y="459786"/>
            <a:ext cx="3061575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Terminology for the next couple of Slides</a:t>
            </a:r>
          </a:p>
        </p:txBody>
      </p:sp>
    </p:spTree>
    <p:extLst>
      <p:ext uri="{BB962C8B-B14F-4D97-AF65-F5344CB8AC3E}">
        <p14:creationId xmlns:p14="http://schemas.microsoft.com/office/powerpoint/2010/main" val="272678638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183450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 Types of Method References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Most Confusing of the Method References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chart shows the four different types of method references, with method reference examples, and a corresponding lambda expression.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EB9BD54-4E66-F3FA-E594-AF025B46A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826841"/>
              </p:ext>
            </p:extLst>
          </p:nvPr>
        </p:nvGraphicFramePr>
        <p:xfrm>
          <a:off x="952500" y="7087764"/>
          <a:ext cx="34782668" cy="6886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9312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3977257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6027576">
                  <a:extLst>
                    <a:ext uri="{9D8B030D-6E8A-4147-A177-3AD203B41FA5}">
                      <a16:colId xmlns:a16="http://schemas.microsoft.com/office/drawing/2014/main" val="2017387083"/>
                    </a:ext>
                  </a:extLst>
                </a:gridCol>
                <a:gridCol w="8228523">
                  <a:extLst>
                    <a:ext uri="{9D8B030D-6E8A-4147-A177-3AD203B41FA5}">
                      <a16:colId xmlns:a16="http://schemas.microsoft.com/office/drawing/2014/main" val="1020653276"/>
                    </a:ext>
                  </a:extLst>
                </a:gridCol>
              </a:tblGrid>
              <a:tr h="1188487"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Syntax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 Reference Example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Corresponding Lambda Expression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static method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2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2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2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instance method of a particular (Bounded) object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2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2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2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613951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instance method of an arbitrary (Unbounded) object (as determined by p1)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2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2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2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54465"/>
                  </a:ext>
                </a:extLst>
              </a:tr>
              <a:tr h="950539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constructor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2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2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2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09865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BBA9B74-7740-5D65-F1B5-BF754B442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2828" y="8768260"/>
            <a:ext cx="3153334" cy="502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32B6D8-094F-1E5B-163E-9F373CF170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37830" y="10156769"/>
            <a:ext cx="4997143" cy="5342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D73A4B-C0EB-2C41-C476-05948B665F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78751" y="11632066"/>
            <a:ext cx="3666666" cy="4504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5EF0BB-88A3-6DAF-F8C3-1927513FD2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72828" y="13134687"/>
            <a:ext cx="3980953" cy="4190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E35156-6E80-8C90-DF28-537D5C97C8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61617" y="8774577"/>
            <a:ext cx="5238096" cy="5133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749664-4E8A-7A61-CA53-0E73A23EF7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91714" y="10140249"/>
            <a:ext cx="7301905" cy="5342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51F8518-647E-0AE6-97AB-D76CD48BF9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691714" y="11551639"/>
            <a:ext cx="6746666" cy="5447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7082459-E7E9-357E-DCCB-6E250AF4B2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691714" y="13118618"/>
            <a:ext cx="5730476" cy="52380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45F70A0-0E94-93BB-1ADD-43A4F3EBF10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1919" y="8774432"/>
            <a:ext cx="11272381" cy="50285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88E7D8D-78EF-62BA-DF2F-5698388091D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41919" y="10180267"/>
            <a:ext cx="13095238" cy="53428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4E00571-3A8D-2067-229A-2407BA6CABE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41919" y="11569209"/>
            <a:ext cx="13619047" cy="57619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50E0602-9BC4-0B70-8503-9C8CB1D2B4A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41919" y="13092781"/>
            <a:ext cx="3729524" cy="46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29378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646396"/>
            <a:ext cx="34533493" cy="1538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Reference Examples (No arguments and one argument)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Most Confusing of the Method References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464488"/>
            <a:ext cx="34782670" cy="1370159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chart shows some of the valid ways to use method references when assigned to different interface types.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interface types have no arguments in the case of a Supplier, and one argument for the other interfaces.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EB9BD54-4E66-F3FA-E594-AF025B46A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2776"/>
              </p:ext>
            </p:extLst>
          </p:nvPr>
        </p:nvGraphicFramePr>
        <p:xfrm>
          <a:off x="952500" y="7367679"/>
          <a:ext cx="34782667" cy="10677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255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5840963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5635690">
                  <a:extLst>
                    <a:ext uri="{9D8B030D-6E8A-4147-A177-3AD203B41FA5}">
                      <a16:colId xmlns:a16="http://schemas.microsoft.com/office/drawing/2014/main" val="2017387083"/>
                    </a:ext>
                  </a:extLst>
                </a:gridCol>
                <a:gridCol w="7389845">
                  <a:extLst>
                    <a:ext uri="{9D8B030D-6E8A-4147-A177-3AD203B41FA5}">
                      <a16:colId xmlns:a16="http://schemas.microsoft.com/office/drawing/2014/main" val="1020653276"/>
                    </a:ext>
                  </a:extLst>
                </a:gridCol>
                <a:gridCol w="6884914">
                  <a:extLst>
                    <a:ext uri="{9D8B030D-6E8A-4147-A177-3AD203B41FA5}">
                      <a16:colId xmlns:a16="http://schemas.microsoft.com/office/drawing/2014/main" val="28904781"/>
                    </a:ext>
                  </a:extLst>
                </a:gridCol>
              </a:tblGrid>
              <a:tr h="1188487">
                <a:tc>
                  <a:txBody>
                    <a:bodyPr/>
                    <a:lstStyle/>
                    <a:p>
                      <a:pPr marL="180000" algn="l"/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 </a:t>
                      </a:r>
                      <a:r>
                        <a:rPr lang="en-US" sz="48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Args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80000"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One Argument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80000"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One Argument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80000" algn="l"/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Types of Method References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Supplier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Predicate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Consumer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1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UnaryOperator</a:t>
                      </a:r>
                      <a:endParaRPr lang="en-US" sz="4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et. al.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Reference Type (Static)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455263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Reference Type (Constructor)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n/a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613951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Bounded Retriever (Instance)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54465"/>
                  </a:ext>
                </a:extLst>
              </a:tr>
              <a:tr h="1286882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Unbounded Retriever (Instance)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n/a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09865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34CE6E9-1E6C-0075-3BA4-65A6E096B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3058" y="14006852"/>
            <a:ext cx="4728572" cy="6571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F38ED9-E40D-75B9-7540-53FF8096DF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45454" y="16816969"/>
            <a:ext cx="5428572" cy="7142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E9A023B-6FBF-F15C-243E-02678B4CD6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11067" y="15402898"/>
            <a:ext cx="6814286" cy="71428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49A23E-AC82-3B93-C3DE-798D1C2DCC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11067" y="16825355"/>
            <a:ext cx="3985715" cy="64285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2CBC70-6968-8DF3-4B7E-E11111D22E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54082" y="14021138"/>
            <a:ext cx="4742858" cy="64285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7F1F7C3-5D7F-3E57-6E2B-784FF39969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054082" y="16825355"/>
            <a:ext cx="5042858" cy="71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62740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1066</Words>
  <Application>Microsoft Office PowerPoint</Application>
  <PresentationFormat>Custom</PresentationFormat>
  <Paragraphs>134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168</cp:revision>
  <dcterms:modified xsi:type="dcterms:W3CDTF">2023-03-22T10:09:10Z</dcterms:modified>
</cp:coreProperties>
</file>