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63" r:id="rId4"/>
    <p:sldId id="258" r:id="rId5"/>
    <p:sldId id="259" r:id="rId6"/>
    <p:sldId id="260" r:id="rId7"/>
    <p:sldId id="283" r:id="rId8"/>
    <p:sldId id="265" r:id="rId9"/>
    <p:sldId id="266" r:id="rId10"/>
    <p:sldId id="284" r:id="rId11"/>
    <p:sldId id="270" r:id="rId12"/>
    <p:sldId id="271" r:id="rId13"/>
    <p:sldId id="282" r:id="rId14"/>
    <p:sldId id="285" r:id="rId15"/>
    <p:sldId id="277" r:id="rId16"/>
    <p:sldId id="278" r:id="rId17"/>
    <p:sldId id="279" r:id="rId18"/>
    <p:sldId id="274" r:id="rId19"/>
  </p:sldIdLst>
  <p:sldSz cx="12190413"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8" y="10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2140271078952785E-2"/>
          <c:y val="4.0612605760348544E-2"/>
          <c:w val="0.81571920282417054"/>
          <c:h val="0.91877478847930294"/>
        </c:manualLayout>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1B3BF1-4A3C-4696-9796-DA8D9610C879}" type="datetimeFigureOut">
              <a:rPr lang="zh-CN" altLang="en-US" smtClean="0"/>
              <a:t>2018/4/4</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73F681-7291-41D2-A146-1FB28A7F6200}" type="slidenum">
              <a:rPr lang="zh-CN" altLang="en-US" smtClean="0"/>
              <a:t>‹#›</a:t>
            </a:fld>
            <a:endParaRPr lang="zh-CN" altLang="en-US"/>
          </a:p>
        </p:txBody>
      </p:sp>
    </p:spTree>
    <p:extLst>
      <p:ext uri="{BB962C8B-B14F-4D97-AF65-F5344CB8AC3E}">
        <p14:creationId xmlns:p14="http://schemas.microsoft.com/office/powerpoint/2010/main" val="3532185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473F681-7291-41D2-A146-1FB28A7F6200}" type="slidenum">
              <a:rPr lang="zh-CN" altLang="en-US" smtClean="0"/>
              <a:t>1</a:t>
            </a:fld>
            <a:endParaRPr lang="zh-CN" altLang="en-US"/>
          </a:p>
        </p:txBody>
      </p:sp>
    </p:spTree>
    <p:extLst>
      <p:ext uri="{BB962C8B-B14F-4D97-AF65-F5344CB8AC3E}">
        <p14:creationId xmlns:p14="http://schemas.microsoft.com/office/powerpoint/2010/main" val="3345687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10</a:t>
            </a:fld>
            <a:endParaRPr lang="zh-CN" altLang="en-US"/>
          </a:p>
        </p:txBody>
      </p:sp>
    </p:spTree>
    <p:extLst>
      <p:ext uri="{BB962C8B-B14F-4D97-AF65-F5344CB8AC3E}">
        <p14:creationId xmlns:p14="http://schemas.microsoft.com/office/powerpoint/2010/main" val="85711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11</a:t>
            </a:fld>
            <a:endParaRPr lang="zh-CN" altLang="en-US"/>
          </a:p>
        </p:txBody>
      </p:sp>
    </p:spTree>
    <p:extLst>
      <p:ext uri="{BB962C8B-B14F-4D97-AF65-F5344CB8AC3E}">
        <p14:creationId xmlns:p14="http://schemas.microsoft.com/office/powerpoint/2010/main" val="889479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12</a:t>
            </a:fld>
            <a:endParaRPr lang="zh-CN" altLang="en-US"/>
          </a:p>
        </p:txBody>
      </p:sp>
    </p:spTree>
    <p:extLst>
      <p:ext uri="{BB962C8B-B14F-4D97-AF65-F5344CB8AC3E}">
        <p14:creationId xmlns:p14="http://schemas.microsoft.com/office/powerpoint/2010/main" val="3039157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13</a:t>
            </a:fld>
            <a:endParaRPr lang="zh-CN" altLang="en-US"/>
          </a:p>
        </p:txBody>
      </p:sp>
    </p:spTree>
    <p:extLst>
      <p:ext uri="{BB962C8B-B14F-4D97-AF65-F5344CB8AC3E}">
        <p14:creationId xmlns:p14="http://schemas.microsoft.com/office/powerpoint/2010/main" val="1517972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14</a:t>
            </a:fld>
            <a:endParaRPr lang="zh-CN" altLang="en-US"/>
          </a:p>
        </p:txBody>
      </p:sp>
    </p:spTree>
    <p:extLst>
      <p:ext uri="{BB962C8B-B14F-4D97-AF65-F5344CB8AC3E}">
        <p14:creationId xmlns:p14="http://schemas.microsoft.com/office/powerpoint/2010/main" val="1122100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15</a:t>
            </a:fld>
            <a:endParaRPr lang="zh-CN" altLang="en-US"/>
          </a:p>
        </p:txBody>
      </p:sp>
    </p:spTree>
    <p:extLst>
      <p:ext uri="{BB962C8B-B14F-4D97-AF65-F5344CB8AC3E}">
        <p14:creationId xmlns:p14="http://schemas.microsoft.com/office/powerpoint/2010/main" val="13399457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16</a:t>
            </a:fld>
            <a:endParaRPr lang="zh-CN" altLang="en-US"/>
          </a:p>
        </p:txBody>
      </p:sp>
    </p:spTree>
    <p:extLst>
      <p:ext uri="{BB962C8B-B14F-4D97-AF65-F5344CB8AC3E}">
        <p14:creationId xmlns:p14="http://schemas.microsoft.com/office/powerpoint/2010/main" val="755023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17</a:t>
            </a:fld>
            <a:endParaRPr lang="zh-CN" altLang="en-US"/>
          </a:p>
        </p:txBody>
      </p:sp>
    </p:spTree>
    <p:extLst>
      <p:ext uri="{BB962C8B-B14F-4D97-AF65-F5344CB8AC3E}">
        <p14:creationId xmlns:p14="http://schemas.microsoft.com/office/powerpoint/2010/main" val="33383807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18</a:t>
            </a:fld>
            <a:endParaRPr lang="zh-CN" altLang="en-US"/>
          </a:p>
        </p:txBody>
      </p:sp>
    </p:spTree>
    <p:extLst>
      <p:ext uri="{BB962C8B-B14F-4D97-AF65-F5344CB8AC3E}">
        <p14:creationId xmlns:p14="http://schemas.microsoft.com/office/powerpoint/2010/main" val="3020520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2</a:t>
            </a:fld>
            <a:endParaRPr lang="zh-CN" altLang="en-US"/>
          </a:p>
        </p:txBody>
      </p:sp>
    </p:spTree>
    <p:extLst>
      <p:ext uri="{BB962C8B-B14F-4D97-AF65-F5344CB8AC3E}">
        <p14:creationId xmlns:p14="http://schemas.microsoft.com/office/powerpoint/2010/main" val="3473736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3</a:t>
            </a:fld>
            <a:endParaRPr lang="zh-CN" altLang="en-US"/>
          </a:p>
        </p:txBody>
      </p:sp>
    </p:spTree>
    <p:extLst>
      <p:ext uri="{BB962C8B-B14F-4D97-AF65-F5344CB8AC3E}">
        <p14:creationId xmlns:p14="http://schemas.microsoft.com/office/powerpoint/2010/main" val="3452524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4</a:t>
            </a:fld>
            <a:endParaRPr lang="zh-CN" altLang="en-US"/>
          </a:p>
        </p:txBody>
      </p:sp>
    </p:spTree>
    <p:extLst>
      <p:ext uri="{BB962C8B-B14F-4D97-AF65-F5344CB8AC3E}">
        <p14:creationId xmlns:p14="http://schemas.microsoft.com/office/powerpoint/2010/main" val="3196411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5</a:t>
            </a:fld>
            <a:endParaRPr lang="zh-CN" altLang="en-US"/>
          </a:p>
        </p:txBody>
      </p:sp>
    </p:spTree>
    <p:extLst>
      <p:ext uri="{BB962C8B-B14F-4D97-AF65-F5344CB8AC3E}">
        <p14:creationId xmlns:p14="http://schemas.microsoft.com/office/powerpoint/2010/main" val="1955123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6</a:t>
            </a:fld>
            <a:endParaRPr lang="zh-CN" altLang="en-US"/>
          </a:p>
        </p:txBody>
      </p:sp>
    </p:spTree>
    <p:extLst>
      <p:ext uri="{BB962C8B-B14F-4D97-AF65-F5344CB8AC3E}">
        <p14:creationId xmlns:p14="http://schemas.microsoft.com/office/powerpoint/2010/main" val="3776229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7</a:t>
            </a:fld>
            <a:endParaRPr lang="zh-CN" altLang="en-US"/>
          </a:p>
        </p:txBody>
      </p:sp>
    </p:spTree>
    <p:extLst>
      <p:ext uri="{BB962C8B-B14F-4D97-AF65-F5344CB8AC3E}">
        <p14:creationId xmlns:p14="http://schemas.microsoft.com/office/powerpoint/2010/main" val="2165109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8</a:t>
            </a:fld>
            <a:endParaRPr lang="zh-CN" altLang="en-US"/>
          </a:p>
        </p:txBody>
      </p:sp>
    </p:spTree>
    <p:extLst>
      <p:ext uri="{BB962C8B-B14F-4D97-AF65-F5344CB8AC3E}">
        <p14:creationId xmlns:p14="http://schemas.microsoft.com/office/powerpoint/2010/main" val="2364923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9</a:t>
            </a:fld>
            <a:endParaRPr lang="zh-CN" altLang="en-US"/>
          </a:p>
        </p:txBody>
      </p:sp>
    </p:spTree>
    <p:extLst>
      <p:ext uri="{BB962C8B-B14F-4D97-AF65-F5344CB8AC3E}">
        <p14:creationId xmlns:p14="http://schemas.microsoft.com/office/powerpoint/2010/main" val="2070554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26"/>
            <a:ext cx="10361851" cy="1470025"/>
          </a:xfrm>
        </p:spPr>
        <p:txBody>
          <a:bodyPr/>
          <a:lstStyle/>
          <a:p>
            <a:r>
              <a:rPr lang="zh-CN" altLang="en-US"/>
              <a:t>单击此处编辑母版标题样式</a:t>
            </a:r>
          </a:p>
        </p:txBody>
      </p:sp>
      <p:sp>
        <p:nvSpPr>
          <p:cNvPr id="3" name="副标题 2"/>
          <p:cNvSpPr>
            <a:spLocks noGrp="1"/>
          </p:cNvSpPr>
          <p:nvPr>
            <p:ph type="subTitle" idx="1"/>
          </p:nvPr>
        </p:nvSpPr>
        <p:spPr>
          <a:xfrm>
            <a:off x="1828562" y="3886200"/>
            <a:ext cx="853328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39"/>
            <a:ext cx="2742843"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639"/>
            <a:ext cx="8025355"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6901"/>
            <a:ext cx="10361851"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2959" y="2906713"/>
            <a:ext cx="1036185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2018/4/4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2018/4/4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2018/4/4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2018/4/4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2018/4/4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2018/4/4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0" y="6356351"/>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2018/4/4</a:t>
            </a:fld>
            <a:endParaRPr lang="zh-CN" altLang="en-US"/>
          </a:p>
        </p:txBody>
      </p:sp>
      <p:sp>
        <p:nvSpPr>
          <p:cNvPr id="5" name="页脚占位符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等腰三角形 23"/>
          <p:cNvSpPr/>
          <p:nvPr/>
        </p:nvSpPr>
        <p:spPr>
          <a:xfrm rot="512239">
            <a:off x="2950002" y="4001626"/>
            <a:ext cx="396044" cy="34141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20371609">
            <a:off x="2705230" y="3831594"/>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3761573">
            <a:off x="8496747" y="3872262"/>
            <a:ext cx="741200" cy="508375"/>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191F2E83-7BC7-45DC-BB0A-725F129DBF2A}"/>
              </a:ext>
            </a:extLst>
          </p:cNvPr>
          <p:cNvGrpSpPr/>
          <p:nvPr/>
        </p:nvGrpSpPr>
        <p:grpSpPr>
          <a:xfrm>
            <a:off x="-1604504" y="2147667"/>
            <a:ext cx="3687215" cy="2719712"/>
            <a:chOff x="-1604504" y="2147667"/>
            <a:chExt cx="3687215" cy="2719712"/>
          </a:xfrm>
        </p:grpSpPr>
        <p:cxnSp>
          <p:nvCxnSpPr>
            <p:cNvPr id="34" name="直接连接符 33"/>
            <p:cNvCxnSpPr/>
            <p:nvPr/>
          </p:nvCxnSpPr>
          <p:spPr>
            <a:xfrm flipH="1">
              <a:off x="-1604504" y="2687623"/>
              <a:ext cx="2592288" cy="217975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509577" y="2147667"/>
              <a:ext cx="2592288" cy="21797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4272848" y="2767435"/>
            <a:ext cx="2800767" cy="1754326"/>
          </a:xfrm>
          <a:prstGeom prst="rect">
            <a:avLst/>
          </a:prstGeom>
          <a:noFill/>
        </p:spPr>
        <p:txBody>
          <a:bodyPr wrap="none" rtlCol="0">
            <a:spAutoFit/>
          </a:bodyPr>
          <a:lstStyle/>
          <a:p>
            <a:r>
              <a:rPr lang="en-US" altLang="zh-CN" sz="5400" spc="300">
                <a:solidFill>
                  <a:schemeClr val="tx1">
                    <a:lumMod val="85000"/>
                    <a:lumOff val="15000"/>
                  </a:schemeClr>
                </a:solidFill>
                <a:latin typeface="造字工房尚雅体演示版常规体" pitchFamily="50" charset="-122"/>
                <a:ea typeface="造字工房尚雅体演示版常规体" pitchFamily="50" charset="-122"/>
              </a:rPr>
              <a:t>WFU </a:t>
            </a:r>
          </a:p>
          <a:p>
            <a:r>
              <a:rPr lang="en-US" altLang="zh-CN" sz="5400" spc="300">
                <a:solidFill>
                  <a:schemeClr val="tx1">
                    <a:lumMod val="85000"/>
                    <a:lumOff val="15000"/>
                  </a:schemeClr>
                </a:solidFill>
                <a:latin typeface="造字工房尚雅体演示版常规体" pitchFamily="50" charset="-122"/>
                <a:ea typeface="造字工房尚雅体演示版常规体" pitchFamily="50" charset="-122"/>
              </a:rPr>
              <a:t>ACM</a:t>
            </a:r>
            <a:r>
              <a:rPr lang="zh-CN" altLang="en-US" sz="5400" spc="300">
                <a:solidFill>
                  <a:schemeClr val="tx1">
                    <a:lumMod val="85000"/>
                    <a:lumOff val="15000"/>
                  </a:schemeClr>
                </a:solidFill>
                <a:latin typeface="造字工房尚雅体演示版常规体" pitchFamily="50" charset="-122"/>
                <a:ea typeface="造字工房尚雅体演示版常规体" pitchFamily="50" charset="-122"/>
              </a:rPr>
              <a:t>讲解</a:t>
            </a:r>
            <a:endParaRPr lang="zh-CN" altLang="en-US" sz="5400" spc="300" dirty="0">
              <a:solidFill>
                <a:schemeClr val="tx1">
                  <a:lumMod val="85000"/>
                  <a:lumOff val="15000"/>
                </a:schemeClr>
              </a:solidFill>
              <a:latin typeface="造字工房尚雅体演示版常规体" pitchFamily="50" charset="-122"/>
              <a:ea typeface="造字工房尚雅体演示版常规体" pitchFamily="50" charset="-122"/>
            </a:endParaRPr>
          </a:p>
        </p:txBody>
      </p:sp>
      <p:sp>
        <p:nvSpPr>
          <p:cNvPr id="15" name="等腰三角形 14"/>
          <p:cNvSpPr/>
          <p:nvPr/>
        </p:nvSpPr>
        <p:spPr>
          <a:xfrm rot="512239">
            <a:off x="5834794" y="1926195"/>
            <a:ext cx="396044" cy="34141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20371609">
            <a:off x="6486079" y="2194280"/>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20371609">
            <a:off x="5390053" y="2222523"/>
            <a:ext cx="266490" cy="196271"/>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3761573">
            <a:off x="4756821" y="1830714"/>
            <a:ext cx="741200" cy="508375"/>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20371609">
            <a:off x="6476788" y="1810735"/>
            <a:ext cx="266490" cy="196271"/>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4871070" y="4711651"/>
            <a:ext cx="1944216" cy="432048"/>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汉仪大圣体简" panose="00020600040101010101" pitchFamily="18" charset="-122"/>
                <a:ea typeface="汉仪大圣体简" panose="00020600040101010101" pitchFamily="18" charset="-122"/>
              </a:rPr>
              <a:t>第一次练习</a:t>
            </a:r>
          </a:p>
        </p:txBody>
      </p:sp>
      <p:grpSp>
        <p:nvGrpSpPr>
          <p:cNvPr id="38" name="组合 37"/>
          <p:cNvGrpSpPr/>
          <p:nvPr/>
        </p:nvGrpSpPr>
        <p:grpSpPr>
          <a:xfrm>
            <a:off x="4006974" y="2263380"/>
            <a:ext cx="360040" cy="2602150"/>
            <a:chOff x="4078982" y="1988841"/>
            <a:chExt cx="360040" cy="2602150"/>
          </a:xfrm>
        </p:grpSpPr>
        <p:sp>
          <p:nvSpPr>
            <p:cNvPr id="36" name="左中括号 35"/>
            <p:cNvSpPr/>
            <p:nvPr/>
          </p:nvSpPr>
          <p:spPr>
            <a:xfrm>
              <a:off x="4173148" y="2080364"/>
              <a:ext cx="265874" cy="2423282"/>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左中括号 36"/>
            <p:cNvSpPr/>
            <p:nvPr/>
          </p:nvSpPr>
          <p:spPr>
            <a:xfrm>
              <a:off x="4078982" y="1988841"/>
              <a:ext cx="360040" cy="260215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39" name="组合 38"/>
          <p:cNvGrpSpPr/>
          <p:nvPr/>
        </p:nvGrpSpPr>
        <p:grpSpPr>
          <a:xfrm flipH="1">
            <a:off x="7175326" y="2243602"/>
            <a:ext cx="360040" cy="2602150"/>
            <a:chOff x="4078982" y="1988841"/>
            <a:chExt cx="360040" cy="2602150"/>
          </a:xfrm>
        </p:grpSpPr>
        <p:sp>
          <p:nvSpPr>
            <p:cNvPr id="40" name="左中括号 39"/>
            <p:cNvSpPr/>
            <p:nvPr/>
          </p:nvSpPr>
          <p:spPr>
            <a:xfrm>
              <a:off x="4173148" y="2080364"/>
              <a:ext cx="265874" cy="2423282"/>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左中括号 40"/>
            <p:cNvSpPr/>
            <p:nvPr/>
          </p:nvSpPr>
          <p:spPr>
            <a:xfrm>
              <a:off x="4078982" y="1988841"/>
              <a:ext cx="360040" cy="260215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3" name="组合 2">
            <a:extLst>
              <a:ext uri="{FF2B5EF4-FFF2-40B4-BE49-F238E27FC236}">
                <a16:creationId xmlns:a16="http://schemas.microsoft.com/office/drawing/2014/main" id="{3F43E57D-F6C5-4EAB-A54D-FB141D3CFFC6}"/>
              </a:ext>
            </a:extLst>
          </p:cNvPr>
          <p:cNvGrpSpPr/>
          <p:nvPr/>
        </p:nvGrpSpPr>
        <p:grpSpPr>
          <a:xfrm>
            <a:off x="10311837" y="1544376"/>
            <a:ext cx="3230037" cy="3097813"/>
            <a:chOff x="10311837" y="1544376"/>
            <a:chExt cx="3230037" cy="3097813"/>
          </a:xfrm>
        </p:grpSpPr>
        <p:cxnSp>
          <p:nvCxnSpPr>
            <p:cNvPr id="42" name="直接连接符 41"/>
            <p:cNvCxnSpPr/>
            <p:nvPr/>
          </p:nvCxnSpPr>
          <p:spPr>
            <a:xfrm flipH="1">
              <a:off x="10311837" y="2462433"/>
              <a:ext cx="2592288" cy="2179756"/>
            </a:xfrm>
            <a:prstGeom prst="line">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10949586" y="1544376"/>
              <a:ext cx="2592288" cy="21797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rot="20371609">
            <a:off x="8890948" y="3709642"/>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90483" y="188640"/>
            <a:ext cx="1903085" cy="369332"/>
          </a:xfrm>
          <a:prstGeom prst="rect">
            <a:avLst/>
          </a:prstGeom>
          <a:noFill/>
        </p:spPr>
        <p:txBody>
          <a:bodyPr wrap="none" rtlCol="0">
            <a:spAutoFit/>
          </a:bodyPr>
          <a:lstStyle/>
          <a:p>
            <a:r>
              <a:rPr lang="en-US" altLang="zh-CN"/>
              <a:t>WFU acm</a:t>
            </a:r>
            <a:r>
              <a:rPr lang="zh-CN" altLang="en-US"/>
              <a:t>培训队</a:t>
            </a:r>
          </a:p>
        </p:txBody>
      </p:sp>
    </p:spTree>
    <p:extLst>
      <p:ext uri="{BB962C8B-B14F-4D97-AF65-F5344CB8AC3E}">
        <p14:creationId xmlns:p14="http://schemas.microsoft.com/office/powerpoint/2010/main" val="63891767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par>
                                <p:cTn id="13" presetID="16" presetClass="entr" presetSubtype="21"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barn(inVertical)">
                                      <p:cBhvr>
                                        <p:cTn id="15" dur="500"/>
                                        <p:tgtEl>
                                          <p:spTgt spid="38"/>
                                        </p:tgtEl>
                                      </p:cBhvr>
                                    </p:animEffect>
                                  </p:childTnLst>
                                </p:cTn>
                              </p:par>
                              <p:par>
                                <p:cTn id="16" presetID="16" presetClass="entr" presetSubtype="21" fill="hold"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barn(inVertical)">
                                      <p:cBhvr>
                                        <p:cTn id="18" dur="500"/>
                                        <p:tgtEl>
                                          <p:spTgt spid="39"/>
                                        </p:tgtEl>
                                      </p:cBhvr>
                                    </p:animEffect>
                                  </p:childTnLst>
                                </p:cTn>
                              </p:par>
                              <p:par>
                                <p:cTn id="19" presetID="3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anim calcmode="lin" valueType="num">
                                      <p:cBhvr>
                                        <p:cTn id="21" dur="1000" fill="hold"/>
                                        <p:tgtEl>
                                          <p:spTgt spid="44"/>
                                        </p:tgtEl>
                                        <p:attrNameLst>
                                          <p:attrName>ppt_w</p:attrName>
                                        </p:attrNameLst>
                                      </p:cBhvr>
                                      <p:tavLst>
                                        <p:tav tm="0">
                                          <p:val>
                                            <p:fltVal val="0"/>
                                          </p:val>
                                        </p:tav>
                                        <p:tav tm="100000">
                                          <p:val>
                                            <p:strVal val="#ppt_w"/>
                                          </p:val>
                                        </p:tav>
                                      </p:tavLst>
                                    </p:anim>
                                    <p:anim calcmode="lin" valueType="num">
                                      <p:cBhvr>
                                        <p:cTn id="22" dur="1000" fill="hold"/>
                                        <p:tgtEl>
                                          <p:spTgt spid="44"/>
                                        </p:tgtEl>
                                        <p:attrNameLst>
                                          <p:attrName>ppt_h</p:attrName>
                                        </p:attrNameLst>
                                      </p:cBhvr>
                                      <p:tavLst>
                                        <p:tav tm="0">
                                          <p:val>
                                            <p:fltVal val="0"/>
                                          </p:val>
                                        </p:tav>
                                        <p:tav tm="100000">
                                          <p:val>
                                            <p:strVal val="#ppt_h"/>
                                          </p:val>
                                        </p:tav>
                                      </p:tavLst>
                                    </p:anim>
                                    <p:anim calcmode="lin" valueType="num">
                                      <p:cBhvr>
                                        <p:cTn id="23" dur="1000" fill="hold"/>
                                        <p:tgtEl>
                                          <p:spTgt spid="44"/>
                                        </p:tgtEl>
                                        <p:attrNameLst>
                                          <p:attrName>style.rotation</p:attrName>
                                        </p:attrNameLst>
                                      </p:cBhvr>
                                      <p:tavLst>
                                        <p:tav tm="0">
                                          <p:val>
                                            <p:fltVal val="90"/>
                                          </p:val>
                                        </p:tav>
                                        <p:tav tm="100000">
                                          <p:val>
                                            <p:fltVal val="0"/>
                                          </p:val>
                                        </p:tav>
                                      </p:tavLst>
                                    </p:anim>
                                    <p:animEffect transition="in" filter="fade">
                                      <p:cBhvr>
                                        <p:cTn id="24" dur="1000"/>
                                        <p:tgtEl>
                                          <p:spTgt spid="44"/>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p:cTn id="27" dur="1000" fill="hold"/>
                                        <p:tgtEl>
                                          <p:spTgt spid="27"/>
                                        </p:tgtEl>
                                        <p:attrNameLst>
                                          <p:attrName>ppt_w</p:attrName>
                                        </p:attrNameLst>
                                      </p:cBhvr>
                                      <p:tavLst>
                                        <p:tav tm="0">
                                          <p:val>
                                            <p:fltVal val="0"/>
                                          </p:val>
                                        </p:tav>
                                        <p:tav tm="100000">
                                          <p:val>
                                            <p:strVal val="#ppt_w"/>
                                          </p:val>
                                        </p:tav>
                                      </p:tavLst>
                                    </p:anim>
                                    <p:anim calcmode="lin" valueType="num">
                                      <p:cBhvr>
                                        <p:cTn id="28" dur="1000" fill="hold"/>
                                        <p:tgtEl>
                                          <p:spTgt spid="27"/>
                                        </p:tgtEl>
                                        <p:attrNameLst>
                                          <p:attrName>ppt_h</p:attrName>
                                        </p:attrNameLst>
                                      </p:cBhvr>
                                      <p:tavLst>
                                        <p:tav tm="0">
                                          <p:val>
                                            <p:fltVal val="0"/>
                                          </p:val>
                                        </p:tav>
                                        <p:tav tm="100000">
                                          <p:val>
                                            <p:strVal val="#ppt_h"/>
                                          </p:val>
                                        </p:tav>
                                      </p:tavLst>
                                    </p:anim>
                                    <p:anim calcmode="lin" valueType="num">
                                      <p:cBhvr>
                                        <p:cTn id="29" dur="1000" fill="hold"/>
                                        <p:tgtEl>
                                          <p:spTgt spid="27"/>
                                        </p:tgtEl>
                                        <p:attrNameLst>
                                          <p:attrName>style.rotation</p:attrName>
                                        </p:attrNameLst>
                                      </p:cBhvr>
                                      <p:tavLst>
                                        <p:tav tm="0">
                                          <p:val>
                                            <p:fltVal val="90"/>
                                          </p:val>
                                        </p:tav>
                                        <p:tav tm="100000">
                                          <p:val>
                                            <p:fltVal val="0"/>
                                          </p:val>
                                        </p:tav>
                                      </p:tavLst>
                                    </p:anim>
                                    <p:animEffect transition="in" filter="fade">
                                      <p:cBhvr>
                                        <p:cTn id="30" dur="1000"/>
                                        <p:tgtEl>
                                          <p:spTgt spid="27"/>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p:cTn id="33" dur="1000" fill="hold"/>
                                        <p:tgtEl>
                                          <p:spTgt spid="25"/>
                                        </p:tgtEl>
                                        <p:attrNameLst>
                                          <p:attrName>ppt_w</p:attrName>
                                        </p:attrNameLst>
                                      </p:cBhvr>
                                      <p:tavLst>
                                        <p:tav tm="0">
                                          <p:val>
                                            <p:fltVal val="0"/>
                                          </p:val>
                                        </p:tav>
                                        <p:tav tm="100000">
                                          <p:val>
                                            <p:strVal val="#ppt_w"/>
                                          </p:val>
                                        </p:tav>
                                      </p:tavLst>
                                    </p:anim>
                                    <p:anim calcmode="lin" valueType="num">
                                      <p:cBhvr>
                                        <p:cTn id="34" dur="1000" fill="hold"/>
                                        <p:tgtEl>
                                          <p:spTgt spid="25"/>
                                        </p:tgtEl>
                                        <p:attrNameLst>
                                          <p:attrName>ppt_h</p:attrName>
                                        </p:attrNameLst>
                                      </p:cBhvr>
                                      <p:tavLst>
                                        <p:tav tm="0">
                                          <p:val>
                                            <p:fltVal val="0"/>
                                          </p:val>
                                        </p:tav>
                                        <p:tav tm="100000">
                                          <p:val>
                                            <p:strVal val="#ppt_h"/>
                                          </p:val>
                                        </p:tav>
                                      </p:tavLst>
                                    </p:anim>
                                    <p:anim calcmode="lin" valueType="num">
                                      <p:cBhvr>
                                        <p:cTn id="35" dur="1000" fill="hold"/>
                                        <p:tgtEl>
                                          <p:spTgt spid="25"/>
                                        </p:tgtEl>
                                        <p:attrNameLst>
                                          <p:attrName>style.rotation</p:attrName>
                                        </p:attrNameLst>
                                      </p:cBhvr>
                                      <p:tavLst>
                                        <p:tav tm="0">
                                          <p:val>
                                            <p:fltVal val="90"/>
                                          </p:val>
                                        </p:tav>
                                        <p:tav tm="100000">
                                          <p:val>
                                            <p:fltVal val="0"/>
                                          </p:val>
                                        </p:tav>
                                      </p:tavLst>
                                    </p:anim>
                                    <p:animEffect transition="in" filter="fade">
                                      <p:cBhvr>
                                        <p:cTn id="36" dur="1000"/>
                                        <p:tgtEl>
                                          <p:spTgt spid="25"/>
                                        </p:tgtEl>
                                      </p:cBhvr>
                                    </p:animEffect>
                                  </p:childTnLst>
                                </p:cTn>
                              </p:par>
                              <p:par>
                                <p:cTn id="37" presetID="3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p:cTn id="39" dur="1000" fill="hold"/>
                                        <p:tgtEl>
                                          <p:spTgt spid="24"/>
                                        </p:tgtEl>
                                        <p:attrNameLst>
                                          <p:attrName>ppt_w</p:attrName>
                                        </p:attrNameLst>
                                      </p:cBhvr>
                                      <p:tavLst>
                                        <p:tav tm="0">
                                          <p:val>
                                            <p:fltVal val="0"/>
                                          </p:val>
                                        </p:tav>
                                        <p:tav tm="100000">
                                          <p:val>
                                            <p:strVal val="#ppt_w"/>
                                          </p:val>
                                        </p:tav>
                                      </p:tavLst>
                                    </p:anim>
                                    <p:anim calcmode="lin" valueType="num">
                                      <p:cBhvr>
                                        <p:cTn id="40" dur="1000" fill="hold"/>
                                        <p:tgtEl>
                                          <p:spTgt spid="24"/>
                                        </p:tgtEl>
                                        <p:attrNameLst>
                                          <p:attrName>ppt_h</p:attrName>
                                        </p:attrNameLst>
                                      </p:cBhvr>
                                      <p:tavLst>
                                        <p:tav tm="0">
                                          <p:val>
                                            <p:fltVal val="0"/>
                                          </p:val>
                                        </p:tav>
                                        <p:tav tm="100000">
                                          <p:val>
                                            <p:strVal val="#ppt_h"/>
                                          </p:val>
                                        </p:tav>
                                      </p:tavLst>
                                    </p:anim>
                                    <p:anim calcmode="lin" valueType="num">
                                      <p:cBhvr>
                                        <p:cTn id="41" dur="1000" fill="hold"/>
                                        <p:tgtEl>
                                          <p:spTgt spid="24"/>
                                        </p:tgtEl>
                                        <p:attrNameLst>
                                          <p:attrName>style.rotation</p:attrName>
                                        </p:attrNameLst>
                                      </p:cBhvr>
                                      <p:tavLst>
                                        <p:tav tm="0">
                                          <p:val>
                                            <p:fltVal val="90"/>
                                          </p:val>
                                        </p:tav>
                                        <p:tav tm="100000">
                                          <p:val>
                                            <p:fltVal val="0"/>
                                          </p:val>
                                        </p:tav>
                                      </p:tavLst>
                                    </p:anim>
                                    <p:animEffect transition="in" filter="fade">
                                      <p:cBhvr>
                                        <p:cTn id="42" dur="1000"/>
                                        <p:tgtEl>
                                          <p:spTgt spid="24"/>
                                        </p:tgtEl>
                                      </p:cBhvr>
                                    </p:animEffect>
                                  </p:childTnLst>
                                </p:cTn>
                              </p:par>
                            </p:childTnLst>
                          </p:cTn>
                        </p:par>
                        <p:par>
                          <p:cTn id="43" fill="hold">
                            <p:stCondLst>
                              <p:cond delay="1000"/>
                            </p:stCondLst>
                            <p:childTnLst>
                              <p:par>
                                <p:cTn id="44" presetID="42" presetClass="entr" presetSubtype="0" fill="hold" grpId="0" nodeType="after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1000"/>
                                        <p:tgtEl>
                                          <p:spTgt spid="6"/>
                                        </p:tgtEl>
                                      </p:cBhvr>
                                    </p:animEffect>
                                    <p:anim calcmode="lin" valueType="num">
                                      <p:cBhvr>
                                        <p:cTn id="47" dur="1000" fill="hold"/>
                                        <p:tgtEl>
                                          <p:spTgt spid="6"/>
                                        </p:tgtEl>
                                        <p:attrNameLst>
                                          <p:attrName>ppt_x</p:attrName>
                                        </p:attrNameLst>
                                      </p:cBhvr>
                                      <p:tavLst>
                                        <p:tav tm="0">
                                          <p:val>
                                            <p:strVal val="#ppt_x"/>
                                          </p:val>
                                        </p:tav>
                                        <p:tav tm="100000">
                                          <p:val>
                                            <p:strVal val="#ppt_x"/>
                                          </p:val>
                                        </p:tav>
                                      </p:tavLst>
                                    </p:anim>
                                    <p:anim calcmode="lin" valueType="num">
                                      <p:cBhvr>
                                        <p:cTn id="48" dur="1000" fill="hold"/>
                                        <p:tgtEl>
                                          <p:spTgt spid="6"/>
                                        </p:tgtEl>
                                        <p:attrNameLst>
                                          <p:attrName>ppt_y</p:attrName>
                                        </p:attrNameLst>
                                      </p:cBhvr>
                                      <p:tavLst>
                                        <p:tav tm="0">
                                          <p:val>
                                            <p:strVal val="#ppt_y+.1"/>
                                          </p:val>
                                        </p:tav>
                                        <p:tav tm="100000">
                                          <p:val>
                                            <p:strVal val="#ppt_y"/>
                                          </p:val>
                                        </p:tav>
                                      </p:tavLst>
                                    </p:anim>
                                  </p:childTnLst>
                                </p:cTn>
                              </p:par>
                              <p:par>
                                <p:cTn id="49" presetID="31"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p:cTn id="51" dur="1000" fill="hold"/>
                                        <p:tgtEl>
                                          <p:spTgt spid="15"/>
                                        </p:tgtEl>
                                        <p:attrNameLst>
                                          <p:attrName>ppt_w</p:attrName>
                                        </p:attrNameLst>
                                      </p:cBhvr>
                                      <p:tavLst>
                                        <p:tav tm="0">
                                          <p:val>
                                            <p:fltVal val="0"/>
                                          </p:val>
                                        </p:tav>
                                        <p:tav tm="100000">
                                          <p:val>
                                            <p:strVal val="#ppt_w"/>
                                          </p:val>
                                        </p:tav>
                                      </p:tavLst>
                                    </p:anim>
                                    <p:anim calcmode="lin" valueType="num">
                                      <p:cBhvr>
                                        <p:cTn id="52" dur="1000" fill="hold"/>
                                        <p:tgtEl>
                                          <p:spTgt spid="15"/>
                                        </p:tgtEl>
                                        <p:attrNameLst>
                                          <p:attrName>ppt_h</p:attrName>
                                        </p:attrNameLst>
                                      </p:cBhvr>
                                      <p:tavLst>
                                        <p:tav tm="0">
                                          <p:val>
                                            <p:fltVal val="0"/>
                                          </p:val>
                                        </p:tav>
                                        <p:tav tm="100000">
                                          <p:val>
                                            <p:strVal val="#ppt_h"/>
                                          </p:val>
                                        </p:tav>
                                      </p:tavLst>
                                    </p:anim>
                                    <p:anim calcmode="lin" valueType="num">
                                      <p:cBhvr>
                                        <p:cTn id="53" dur="1000" fill="hold"/>
                                        <p:tgtEl>
                                          <p:spTgt spid="15"/>
                                        </p:tgtEl>
                                        <p:attrNameLst>
                                          <p:attrName>style.rotation</p:attrName>
                                        </p:attrNameLst>
                                      </p:cBhvr>
                                      <p:tavLst>
                                        <p:tav tm="0">
                                          <p:val>
                                            <p:fltVal val="90"/>
                                          </p:val>
                                        </p:tav>
                                        <p:tav tm="100000">
                                          <p:val>
                                            <p:fltVal val="0"/>
                                          </p:val>
                                        </p:tav>
                                      </p:tavLst>
                                    </p:anim>
                                    <p:animEffect transition="in" filter="fade">
                                      <p:cBhvr>
                                        <p:cTn id="54" dur="1000"/>
                                        <p:tgtEl>
                                          <p:spTgt spid="15"/>
                                        </p:tgtEl>
                                      </p:cBhvr>
                                    </p:animEffect>
                                  </p:childTnLst>
                                </p:cTn>
                              </p:par>
                              <p:par>
                                <p:cTn id="55" presetID="31"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p:cTn id="57" dur="1000" fill="hold"/>
                                        <p:tgtEl>
                                          <p:spTgt spid="21"/>
                                        </p:tgtEl>
                                        <p:attrNameLst>
                                          <p:attrName>ppt_w</p:attrName>
                                        </p:attrNameLst>
                                      </p:cBhvr>
                                      <p:tavLst>
                                        <p:tav tm="0">
                                          <p:val>
                                            <p:fltVal val="0"/>
                                          </p:val>
                                        </p:tav>
                                        <p:tav tm="100000">
                                          <p:val>
                                            <p:strVal val="#ppt_w"/>
                                          </p:val>
                                        </p:tav>
                                      </p:tavLst>
                                    </p:anim>
                                    <p:anim calcmode="lin" valueType="num">
                                      <p:cBhvr>
                                        <p:cTn id="58" dur="1000" fill="hold"/>
                                        <p:tgtEl>
                                          <p:spTgt spid="21"/>
                                        </p:tgtEl>
                                        <p:attrNameLst>
                                          <p:attrName>ppt_h</p:attrName>
                                        </p:attrNameLst>
                                      </p:cBhvr>
                                      <p:tavLst>
                                        <p:tav tm="0">
                                          <p:val>
                                            <p:fltVal val="0"/>
                                          </p:val>
                                        </p:tav>
                                        <p:tav tm="100000">
                                          <p:val>
                                            <p:strVal val="#ppt_h"/>
                                          </p:val>
                                        </p:tav>
                                      </p:tavLst>
                                    </p:anim>
                                    <p:anim calcmode="lin" valueType="num">
                                      <p:cBhvr>
                                        <p:cTn id="59" dur="1000" fill="hold"/>
                                        <p:tgtEl>
                                          <p:spTgt spid="21"/>
                                        </p:tgtEl>
                                        <p:attrNameLst>
                                          <p:attrName>style.rotation</p:attrName>
                                        </p:attrNameLst>
                                      </p:cBhvr>
                                      <p:tavLst>
                                        <p:tav tm="0">
                                          <p:val>
                                            <p:fltVal val="90"/>
                                          </p:val>
                                        </p:tav>
                                        <p:tav tm="100000">
                                          <p:val>
                                            <p:fltVal val="0"/>
                                          </p:val>
                                        </p:tav>
                                      </p:tavLst>
                                    </p:anim>
                                    <p:animEffect transition="in" filter="fade">
                                      <p:cBhvr>
                                        <p:cTn id="60" dur="1000"/>
                                        <p:tgtEl>
                                          <p:spTgt spid="21"/>
                                        </p:tgtEl>
                                      </p:cBhvr>
                                    </p:animEffect>
                                  </p:childTnLst>
                                </p:cTn>
                              </p:par>
                              <p:par>
                                <p:cTn id="61" presetID="31"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p:cTn id="63" dur="1000" fill="hold"/>
                                        <p:tgtEl>
                                          <p:spTgt spid="22"/>
                                        </p:tgtEl>
                                        <p:attrNameLst>
                                          <p:attrName>ppt_w</p:attrName>
                                        </p:attrNameLst>
                                      </p:cBhvr>
                                      <p:tavLst>
                                        <p:tav tm="0">
                                          <p:val>
                                            <p:fltVal val="0"/>
                                          </p:val>
                                        </p:tav>
                                        <p:tav tm="100000">
                                          <p:val>
                                            <p:strVal val="#ppt_w"/>
                                          </p:val>
                                        </p:tav>
                                      </p:tavLst>
                                    </p:anim>
                                    <p:anim calcmode="lin" valueType="num">
                                      <p:cBhvr>
                                        <p:cTn id="64" dur="1000" fill="hold"/>
                                        <p:tgtEl>
                                          <p:spTgt spid="22"/>
                                        </p:tgtEl>
                                        <p:attrNameLst>
                                          <p:attrName>ppt_h</p:attrName>
                                        </p:attrNameLst>
                                      </p:cBhvr>
                                      <p:tavLst>
                                        <p:tav tm="0">
                                          <p:val>
                                            <p:fltVal val="0"/>
                                          </p:val>
                                        </p:tav>
                                        <p:tav tm="100000">
                                          <p:val>
                                            <p:strVal val="#ppt_h"/>
                                          </p:val>
                                        </p:tav>
                                      </p:tavLst>
                                    </p:anim>
                                    <p:anim calcmode="lin" valueType="num">
                                      <p:cBhvr>
                                        <p:cTn id="65" dur="1000" fill="hold"/>
                                        <p:tgtEl>
                                          <p:spTgt spid="22"/>
                                        </p:tgtEl>
                                        <p:attrNameLst>
                                          <p:attrName>style.rotation</p:attrName>
                                        </p:attrNameLst>
                                      </p:cBhvr>
                                      <p:tavLst>
                                        <p:tav tm="0">
                                          <p:val>
                                            <p:fltVal val="90"/>
                                          </p:val>
                                        </p:tav>
                                        <p:tav tm="100000">
                                          <p:val>
                                            <p:fltVal val="0"/>
                                          </p:val>
                                        </p:tav>
                                      </p:tavLst>
                                    </p:anim>
                                    <p:animEffect transition="in" filter="fade">
                                      <p:cBhvr>
                                        <p:cTn id="66" dur="1000"/>
                                        <p:tgtEl>
                                          <p:spTgt spid="22"/>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1000" fill="hold"/>
                                        <p:tgtEl>
                                          <p:spTgt spid="23"/>
                                        </p:tgtEl>
                                        <p:attrNameLst>
                                          <p:attrName>ppt_w</p:attrName>
                                        </p:attrNameLst>
                                      </p:cBhvr>
                                      <p:tavLst>
                                        <p:tav tm="0">
                                          <p:val>
                                            <p:fltVal val="0"/>
                                          </p:val>
                                        </p:tav>
                                        <p:tav tm="100000">
                                          <p:val>
                                            <p:strVal val="#ppt_w"/>
                                          </p:val>
                                        </p:tav>
                                      </p:tavLst>
                                    </p:anim>
                                    <p:anim calcmode="lin" valueType="num">
                                      <p:cBhvr>
                                        <p:cTn id="70" dur="1000" fill="hold"/>
                                        <p:tgtEl>
                                          <p:spTgt spid="23"/>
                                        </p:tgtEl>
                                        <p:attrNameLst>
                                          <p:attrName>ppt_h</p:attrName>
                                        </p:attrNameLst>
                                      </p:cBhvr>
                                      <p:tavLst>
                                        <p:tav tm="0">
                                          <p:val>
                                            <p:fltVal val="0"/>
                                          </p:val>
                                        </p:tav>
                                        <p:tav tm="100000">
                                          <p:val>
                                            <p:strVal val="#ppt_h"/>
                                          </p:val>
                                        </p:tav>
                                      </p:tavLst>
                                    </p:anim>
                                    <p:anim calcmode="lin" valueType="num">
                                      <p:cBhvr>
                                        <p:cTn id="71" dur="1000" fill="hold"/>
                                        <p:tgtEl>
                                          <p:spTgt spid="23"/>
                                        </p:tgtEl>
                                        <p:attrNameLst>
                                          <p:attrName>style.rotation</p:attrName>
                                        </p:attrNameLst>
                                      </p:cBhvr>
                                      <p:tavLst>
                                        <p:tav tm="0">
                                          <p:val>
                                            <p:fltVal val="90"/>
                                          </p:val>
                                        </p:tav>
                                        <p:tav tm="100000">
                                          <p:val>
                                            <p:fltVal val="0"/>
                                          </p:val>
                                        </p:tav>
                                      </p:tavLst>
                                    </p:anim>
                                    <p:animEffect transition="in" filter="fade">
                                      <p:cBhvr>
                                        <p:cTn id="72" dur="1000"/>
                                        <p:tgtEl>
                                          <p:spTgt spid="23"/>
                                        </p:tgtEl>
                                      </p:cBhvr>
                                    </p:animEffect>
                                  </p:childTnLst>
                                </p:cTn>
                              </p:par>
                              <p:par>
                                <p:cTn id="73" presetID="31"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p:cTn id="75" dur="1000" fill="hold"/>
                                        <p:tgtEl>
                                          <p:spTgt spid="26"/>
                                        </p:tgtEl>
                                        <p:attrNameLst>
                                          <p:attrName>ppt_w</p:attrName>
                                        </p:attrNameLst>
                                      </p:cBhvr>
                                      <p:tavLst>
                                        <p:tav tm="0">
                                          <p:val>
                                            <p:fltVal val="0"/>
                                          </p:val>
                                        </p:tav>
                                        <p:tav tm="100000">
                                          <p:val>
                                            <p:strVal val="#ppt_w"/>
                                          </p:val>
                                        </p:tav>
                                      </p:tavLst>
                                    </p:anim>
                                    <p:anim calcmode="lin" valueType="num">
                                      <p:cBhvr>
                                        <p:cTn id="76" dur="1000" fill="hold"/>
                                        <p:tgtEl>
                                          <p:spTgt spid="26"/>
                                        </p:tgtEl>
                                        <p:attrNameLst>
                                          <p:attrName>ppt_h</p:attrName>
                                        </p:attrNameLst>
                                      </p:cBhvr>
                                      <p:tavLst>
                                        <p:tav tm="0">
                                          <p:val>
                                            <p:fltVal val="0"/>
                                          </p:val>
                                        </p:tav>
                                        <p:tav tm="100000">
                                          <p:val>
                                            <p:strVal val="#ppt_h"/>
                                          </p:val>
                                        </p:tav>
                                      </p:tavLst>
                                    </p:anim>
                                    <p:anim calcmode="lin" valueType="num">
                                      <p:cBhvr>
                                        <p:cTn id="77" dur="1000" fill="hold"/>
                                        <p:tgtEl>
                                          <p:spTgt spid="26"/>
                                        </p:tgtEl>
                                        <p:attrNameLst>
                                          <p:attrName>style.rotation</p:attrName>
                                        </p:attrNameLst>
                                      </p:cBhvr>
                                      <p:tavLst>
                                        <p:tav tm="0">
                                          <p:val>
                                            <p:fltVal val="90"/>
                                          </p:val>
                                        </p:tav>
                                        <p:tav tm="100000">
                                          <p:val>
                                            <p:fltVal val="0"/>
                                          </p:val>
                                        </p:tav>
                                      </p:tavLst>
                                    </p:anim>
                                    <p:animEffect transition="in" filter="fade">
                                      <p:cBhvr>
                                        <p:cTn id="78" dur="1000"/>
                                        <p:tgtEl>
                                          <p:spTgt spid="26"/>
                                        </p:tgtEl>
                                      </p:cBhvr>
                                    </p:animEffect>
                                  </p:childTnLst>
                                </p:cTn>
                              </p:par>
                              <p:par>
                                <p:cTn id="79" presetID="42" presetClass="entr" presetSubtype="0"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fade">
                                      <p:cBhvr>
                                        <p:cTn id="81" dur="1000"/>
                                        <p:tgtEl>
                                          <p:spTgt spid="30"/>
                                        </p:tgtEl>
                                      </p:cBhvr>
                                    </p:animEffect>
                                    <p:anim calcmode="lin" valueType="num">
                                      <p:cBhvr>
                                        <p:cTn id="82" dur="1000" fill="hold"/>
                                        <p:tgtEl>
                                          <p:spTgt spid="30"/>
                                        </p:tgtEl>
                                        <p:attrNameLst>
                                          <p:attrName>ppt_x</p:attrName>
                                        </p:attrNameLst>
                                      </p:cBhvr>
                                      <p:tavLst>
                                        <p:tav tm="0">
                                          <p:val>
                                            <p:strVal val="#ppt_x"/>
                                          </p:val>
                                        </p:tav>
                                        <p:tav tm="100000">
                                          <p:val>
                                            <p:strVal val="#ppt_x"/>
                                          </p:val>
                                        </p:tav>
                                      </p:tavLst>
                                    </p:anim>
                                    <p:anim calcmode="lin" valueType="num">
                                      <p:cBhvr>
                                        <p:cTn id="8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7" grpId="0" animBg="1"/>
      <p:bldP spid="6" grpId="0"/>
      <p:bldP spid="15" grpId="0" animBg="1"/>
      <p:bldP spid="21" grpId="0" animBg="1"/>
      <p:bldP spid="22" grpId="0" animBg="1"/>
      <p:bldP spid="23" grpId="0" animBg="1"/>
      <p:bldP spid="26" grpId="0" animBg="1"/>
      <p:bldP spid="30" grpId="0" animBg="1"/>
      <p:bldP spid="44" grpId="0" animBg="1"/>
    </p:bldLst>
  </p:timing>
  <p:extLst mod="1">
    <p:ext uri="{E180D4A7-C9FB-4DFB-919C-405C955672EB}">
      <p14:showEvtLst xmlns:p14="http://schemas.microsoft.com/office/powerpoint/2010/main">
        <p14:playEvt time="2103"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49765" y="4137263"/>
            <a:ext cx="1619354" cy="646331"/>
          </a:xfrm>
          <a:prstGeom prst="rect">
            <a:avLst/>
          </a:prstGeom>
          <a:noFill/>
        </p:spPr>
        <p:txBody>
          <a:bodyPr wrap="none" rtlCol="0">
            <a:spAutoFit/>
          </a:bodyPr>
          <a:lstStyle/>
          <a:p>
            <a:r>
              <a:rPr lang="en-US" altLang="zh-CN" sz="3600" spc="300" dirty="0">
                <a:solidFill>
                  <a:schemeClr val="tx1">
                    <a:lumMod val="85000"/>
                    <a:lumOff val="15000"/>
                  </a:schemeClr>
                </a:solidFill>
                <a:latin typeface="造字工房尚雅体演示版常规体" pitchFamily="50" charset="-122"/>
                <a:ea typeface="造字工房尚雅体演示版常规体" pitchFamily="50" charset="-122"/>
              </a:rPr>
              <a:t>PART</a:t>
            </a:r>
          </a:p>
        </p:txBody>
      </p:sp>
      <p:sp>
        <p:nvSpPr>
          <p:cNvPr id="12" name="等腰三角形 11"/>
          <p:cNvSpPr/>
          <p:nvPr/>
        </p:nvSpPr>
        <p:spPr>
          <a:xfrm rot="512239">
            <a:off x="3477837" y="3538931"/>
            <a:ext cx="314715" cy="27130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20371609">
            <a:off x="3995378" y="3751964"/>
            <a:ext cx="157357" cy="135653"/>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20371609">
            <a:off x="3124426" y="3774407"/>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761573">
            <a:off x="2621230" y="3463058"/>
            <a:ext cx="588992" cy="403978"/>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0371609">
            <a:off x="3987995" y="3447181"/>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958273" y="2074407"/>
            <a:ext cx="797013" cy="1569660"/>
          </a:xfrm>
          <a:prstGeom prst="rect">
            <a:avLst/>
          </a:prstGeom>
          <a:noFill/>
        </p:spPr>
        <p:txBody>
          <a:bodyPr wrap="none" rtlCol="0">
            <a:spAutoFit/>
          </a:bodyPr>
          <a:lstStyle/>
          <a:p>
            <a:r>
              <a:rPr lang="en-US" altLang="zh-CN" sz="9600" b="1" dirty="0">
                <a:solidFill>
                  <a:schemeClr val="tx1">
                    <a:lumMod val="85000"/>
                    <a:lumOff val="15000"/>
                  </a:schemeClr>
                </a:solidFill>
                <a:latin typeface="造字工房尚雅体演示版常规体" pitchFamily="50" charset="-122"/>
                <a:ea typeface="造字工房尚雅体演示版常规体" pitchFamily="50" charset="-122"/>
              </a:rPr>
              <a:t>3</a:t>
            </a:r>
            <a:endParaRPr lang="zh-CN" altLang="en-US" sz="9600" b="1" dirty="0">
              <a:solidFill>
                <a:schemeClr val="tx1">
                  <a:lumMod val="85000"/>
                  <a:lumOff val="15000"/>
                </a:schemeClr>
              </a:solidFill>
              <a:latin typeface="造字工房尚雅体演示版常规体" pitchFamily="50" charset="-122"/>
              <a:ea typeface="造字工房尚雅体演示版常规体" pitchFamily="50" charset="-122"/>
            </a:endParaRPr>
          </a:p>
        </p:txBody>
      </p:sp>
      <p:sp>
        <p:nvSpPr>
          <p:cNvPr id="28" name="TextBox 27"/>
          <p:cNvSpPr txBox="1"/>
          <p:nvPr/>
        </p:nvSpPr>
        <p:spPr>
          <a:xfrm>
            <a:off x="5334920" y="3039154"/>
            <a:ext cx="3100208" cy="646331"/>
          </a:xfrm>
          <a:prstGeom prst="rect">
            <a:avLst/>
          </a:prstGeom>
          <a:noFill/>
        </p:spPr>
        <p:txBody>
          <a:bodyPr wrap="none" rtlCol="0">
            <a:spAutoFit/>
          </a:bodyPr>
          <a:lstStyle/>
          <a:p>
            <a:r>
              <a:rPr lang="en-US" altLang="zh-CN" sz="3600" spc="300" dirty="0">
                <a:latin typeface="+mn-ea"/>
              </a:rPr>
              <a:t>Parity check</a:t>
            </a:r>
          </a:p>
        </p:txBody>
      </p:sp>
      <p:cxnSp>
        <p:nvCxnSpPr>
          <p:cNvPr id="33" name="直接连接符 32"/>
          <p:cNvCxnSpPr/>
          <p:nvPr/>
        </p:nvCxnSpPr>
        <p:spPr>
          <a:xfrm flipH="1">
            <a:off x="6067126" y="2638182"/>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082926" y="3247397"/>
            <a:ext cx="654557" cy="53433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8803430" y="2638182"/>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744019" y="3685485"/>
            <a:ext cx="654557" cy="534334"/>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40464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31"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1000" fill="hold"/>
                                        <p:tgtEl>
                                          <p:spTgt spid="15"/>
                                        </p:tgtEl>
                                        <p:attrNameLst>
                                          <p:attrName>ppt_w</p:attrName>
                                        </p:attrNameLst>
                                      </p:cBhvr>
                                      <p:tavLst>
                                        <p:tav tm="0">
                                          <p:val>
                                            <p:fltVal val="0"/>
                                          </p:val>
                                        </p:tav>
                                        <p:tav tm="100000">
                                          <p:val>
                                            <p:strVal val="#ppt_w"/>
                                          </p:val>
                                        </p:tav>
                                      </p:tavLst>
                                    </p:anim>
                                    <p:anim calcmode="lin" valueType="num">
                                      <p:cBhvr>
                                        <p:cTn id="13" dur="1000" fill="hold"/>
                                        <p:tgtEl>
                                          <p:spTgt spid="15"/>
                                        </p:tgtEl>
                                        <p:attrNameLst>
                                          <p:attrName>ppt_h</p:attrName>
                                        </p:attrNameLst>
                                      </p:cBhvr>
                                      <p:tavLst>
                                        <p:tav tm="0">
                                          <p:val>
                                            <p:fltVal val="0"/>
                                          </p:val>
                                        </p:tav>
                                        <p:tav tm="100000">
                                          <p:val>
                                            <p:strVal val="#ppt_h"/>
                                          </p:val>
                                        </p:tav>
                                      </p:tavLst>
                                    </p:anim>
                                    <p:anim calcmode="lin" valueType="num">
                                      <p:cBhvr>
                                        <p:cTn id="14" dur="1000" fill="hold"/>
                                        <p:tgtEl>
                                          <p:spTgt spid="15"/>
                                        </p:tgtEl>
                                        <p:attrNameLst>
                                          <p:attrName>style.rotation</p:attrName>
                                        </p:attrNameLst>
                                      </p:cBhvr>
                                      <p:tavLst>
                                        <p:tav tm="0">
                                          <p:val>
                                            <p:fltVal val="90"/>
                                          </p:val>
                                        </p:tav>
                                        <p:tav tm="100000">
                                          <p:val>
                                            <p:fltVal val="0"/>
                                          </p:val>
                                        </p:tav>
                                      </p:tavLst>
                                    </p:anim>
                                    <p:animEffect transition="in" filter="fade">
                                      <p:cBhvr>
                                        <p:cTn id="15" dur="1000"/>
                                        <p:tgtEl>
                                          <p:spTgt spid="15"/>
                                        </p:tgtEl>
                                      </p:cBhvr>
                                    </p:animEffect>
                                  </p:childTnLst>
                                </p:cTn>
                              </p:par>
                              <p:par>
                                <p:cTn id="16" presetID="31"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1000" fill="hold"/>
                                        <p:tgtEl>
                                          <p:spTgt spid="14"/>
                                        </p:tgtEl>
                                        <p:attrNameLst>
                                          <p:attrName>ppt_w</p:attrName>
                                        </p:attrNameLst>
                                      </p:cBhvr>
                                      <p:tavLst>
                                        <p:tav tm="0">
                                          <p:val>
                                            <p:fltVal val="0"/>
                                          </p:val>
                                        </p:tav>
                                        <p:tav tm="100000">
                                          <p:val>
                                            <p:strVal val="#ppt_w"/>
                                          </p:val>
                                        </p:tav>
                                      </p:tavLst>
                                    </p:anim>
                                    <p:anim calcmode="lin" valueType="num">
                                      <p:cBhvr>
                                        <p:cTn id="19" dur="1000" fill="hold"/>
                                        <p:tgtEl>
                                          <p:spTgt spid="14"/>
                                        </p:tgtEl>
                                        <p:attrNameLst>
                                          <p:attrName>ppt_h</p:attrName>
                                        </p:attrNameLst>
                                      </p:cBhvr>
                                      <p:tavLst>
                                        <p:tav tm="0">
                                          <p:val>
                                            <p:fltVal val="0"/>
                                          </p:val>
                                        </p:tav>
                                        <p:tav tm="100000">
                                          <p:val>
                                            <p:strVal val="#ppt_h"/>
                                          </p:val>
                                        </p:tav>
                                      </p:tavLst>
                                    </p:anim>
                                    <p:anim calcmode="lin" valueType="num">
                                      <p:cBhvr>
                                        <p:cTn id="20" dur="1000" fill="hold"/>
                                        <p:tgtEl>
                                          <p:spTgt spid="14"/>
                                        </p:tgtEl>
                                        <p:attrNameLst>
                                          <p:attrName>style.rotation</p:attrName>
                                        </p:attrNameLst>
                                      </p:cBhvr>
                                      <p:tavLst>
                                        <p:tav tm="0">
                                          <p:val>
                                            <p:fltVal val="90"/>
                                          </p:val>
                                        </p:tav>
                                        <p:tav tm="100000">
                                          <p:val>
                                            <p:fltVal val="0"/>
                                          </p:val>
                                        </p:tav>
                                      </p:tavLst>
                                    </p:anim>
                                    <p:animEffect transition="in" filter="fade">
                                      <p:cBhvr>
                                        <p:cTn id="21" dur="1000"/>
                                        <p:tgtEl>
                                          <p:spTgt spid="14"/>
                                        </p:tgtEl>
                                      </p:cBhvr>
                                    </p:animEffect>
                                  </p:childTnLst>
                                </p:cTn>
                              </p:par>
                              <p:par>
                                <p:cTn id="22" presetID="31"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1000" fill="hold"/>
                                        <p:tgtEl>
                                          <p:spTgt spid="12"/>
                                        </p:tgtEl>
                                        <p:attrNameLst>
                                          <p:attrName>ppt_w</p:attrName>
                                        </p:attrNameLst>
                                      </p:cBhvr>
                                      <p:tavLst>
                                        <p:tav tm="0">
                                          <p:val>
                                            <p:fltVal val="0"/>
                                          </p:val>
                                        </p:tav>
                                        <p:tav tm="100000">
                                          <p:val>
                                            <p:strVal val="#ppt_w"/>
                                          </p:val>
                                        </p:tav>
                                      </p:tavLst>
                                    </p:anim>
                                    <p:anim calcmode="lin" valueType="num">
                                      <p:cBhvr>
                                        <p:cTn id="25" dur="1000" fill="hold"/>
                                        <p:tgtEl>
                                          <p:spTgt spid="12"/>
                                        </p:tgtEl>
                                        <p:attrNameLst>
                                          <p:attrName>ppt_h</p:attrName>
                                        </p:attrNameLst>
                                      </p:cBhvr>
                                      <p:tavLst>
                                        <p:tav tm="0">
                                          <p:val>
                                            <p:fltVal val="0"/>
                                          </p:val>
                                        </p:tav>
                                        <p:tav tm="100000">
                                          <p:val>
                                            <p:strVal val="#ppt_h"/>
                                          </p:val>
                                        </p:tav>
                                      </p:tavLst>
                                    </p:anim>
                                    <p:anim calcmode="lin" valueType="num">
                                      <p:cBhvr>
                                        <p:cTn id="26" dur="1000" fill="hold"/>
                                        <p:tgtEl>
                                          <p:spTgt spid="12"/>
                                        </p:tgtEl>
                                        <p:attrNameLst>
                                          <p:attrName>style.rotation</p:attrName>
                                        </p:attrNameLst>
                                      </p:cBhvr>
                                      <p:tavLst>
                                        <p:tav tm="0">
                                          <p:val>
                                            <p:fltVal val="90"/>
                                          </p:val>
                                        </p:tav>
                                        <p:tav tm="100000">
                                          <p:val>
                                            <p:fltVal val="0"/>
                                          </p:val>
                                        </p:tav>
                                      </p:tavLst>
                                    </p:anim>
                                    <p:animEffect transition="in" filter="fade">
                                      <p:cBhvr>
                                        <p:cTn id="27" dur="1000"/>
                                        <p:tgtEl>
                                          <p:spTgt spid="12"/>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p:cTn id="30" dur="1000" fill="hold"/>
                                        <p:tgtEl>
                                          <p:spTgt spid="16"/>
                                        </p:tgtEl>
                                        <p:attrNameLst>
                                          <p:attrName>ppt_w</p:attrName>
                                        </p:attrNameLst>
                                      </p:cBhvr>
                                      <p:tavLst>
                                        <p:tav tm="0">
                                          <p:val>
                                            <p:fltVal val="0"/>
                                          </p:val>
                                        </p:tav>
                                        <p:tav tm="100000">
                                          <p:val>
                                            <p:strVal val="#ppt_w"/>
                                          </p:val>
                                        </p:tav>
                                      </p:tavLst>
                                    </p:anim>
                                    <p:anim calcmode="lin" valueType="num">
                                      <p:cBhvr>
                                        <p:cTn id="31" dur="1000" fill="hold"/>
                                        <p:tgtEl>
                                          <p:spTgt spid="16"/>
                                        </p:tgtEl>
                                        <p:attrNameLst>
                                          <p:attrName>ppt_h</p:attrName>
                                        </p:attrNameLst>
                                      </p:cBhvr>
                                      <p:tavLst>
                                        <p:tav tm="0">
                                          <p:val>
                                            <p:fltVal val="0"/>
                                          </p:val>
                                        </p:tav>
                                        <p:tav tm="100000">
                                          <p:val>
                                            <p:strVal val="#ppt_h"/>
                                          </p:val>
                                        </p:tav>
                                      </p:tavLst>
                                    </p:anim>
                                    <p:anim calcmode="lin" valueType="num">
                                      <p:cBhvr>
                                        <p:cTn id="32" dur="1000" fill="hold"/>
                                        <p:tgtEl>
                                          <p:spTgt spid="16"/>
                                        </p:tgtEl>
                                        <p:attrNameLst>
                                          <p:attrName>style.rotation</p:attrName>
                                        </p:attrNameLst>
                                      </p:cBhvr>
                                      <p:tavLst>
                                        <p:tav tm="0">
                                          <p:val>
                                            <p:fltVal val="90"/>
                                          </p:val>
                                        </p:tav>
                                        <p:tav tm="100000">
                                          <p:val>
                                            <p:fltVal val="0"/>
                                          </p:val>
                                        </p:tav>
                                      </p:tavLst>
                                    </p:anim>
                                    <p:animEffect transition="in" filter="fade">
                                      <p:cBhvr>
                                        <p:cTn id="33" dur="1000"/>
                                        <p:tgtEl>
                                          <p:spTgt spid="16"/>
                                        </p:tgtEl>
                                      </p:cBhvr>
                                    </p:animEffect>
                                  </p:childTnLst>
                                </p:cTn>
                              </p:par>
                              <p:par>
                                <p:cTn id="34" presetID="31"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1000" fill="hold"/>
                                        <p:tgtEl>
                                          <p:spTgt spid="13"/>
                                        </p:tgtEl>
                                        <p:attrNameLst>
                                          <p:attrName>ppt_w</p:attrName>
                                        </p:attrNameLst>
                                      </p:cBhvr>
                                      <p:tavLst>
                                        <p:tav tm="0">
                                          <p:val>
                                            <p:fltVal val="0"/>
                                          </p:val>
                                        </p:tav>
                                        <p:tav tm="100000">
                                          <p:val>
                                            <p:strVal val="#ppt_w"/>
                                          </p:val>
                                        </p:tav>
                                      </p:tavLst>
                                    </p:anim>
                                    <p:anim calcmode="lin" valueType="num">
                                      <p:cBhvr>
                                        <p:cTn id="37" dur="1000" fill="hold"/>
                                        <p:tgtEl>
                                          <p:spTgt spid="13"/>
                                        </p:tgtEl>
                                        <p:attrNameLst>
                                          <p:attrName>ppt_h</p:attrName>
                                        </p:attrNameLst>
                                      </p:cBhvr>
                                      <p:tavLst>
                                        <p:tav tm="0">
                                          <p:val>
                                            <p:fltVal val="0"/>
                                          </p:val>
                                        </p:tav>
                                        <p:tav tm="100000">
                                          <p:val>
                                            <p:strVal val="#ppt_h"/>
                                          </p:val>
                                        </p:tav>
                                      </p:tavLst>
                                    </p:anim>
                                    <p:anim calcmode="lin" valueType="num">
                                      <p:cBhvr>
                                        <p:cTn id="38" dur="1000" fill="hold"/>
                                        <p:tgtEl>
                                          <p:spTgt spid="13"/>
                                        </p:tgtEl>
                                        <p:attrNameLst>
                                          <p:attrName>style.rotation</p:attrName>
                                        </p:attrNameLst>
                                      </p:cBhvr>
                                      <p:tavLst>
                                        <p:tav tm="0">
                                          <p:val>
                                            <p:fltVal val="90"/>
                                          </p:val>
                                        </p:tav>
                                        <p:tav tm="100000">
                                          <p:val>
                                            <p:fltVal val="0"/>
                                          </p:val>
                                        </p:tav>
                                      </p:tavLst>
                                    </p:anim>
                                    <p:animEffect transition="in" filter="fade">
                                      <p:cBhvr>
                                        <p:cTn id="39" dur="1000"/>
                                        <p:tgtEl>
                                          <p:spTgt spid="13"/>
                                        </p:tgtEl>
                                      </p:cBhvr>
                                    </p:animEffect>
                                  </p:childTnLst>
                                </p:cTn>
                              </p:par>
                              <p:par>
                                <p:cTn id="40" presetID="42" presetClass="entr" presetSubtype="0"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1000"/>
                                        <p:tgtEl>
                                          <p:spTgt spid="3"/>
                                        </p:tgtEl>
                                      </p:cBhvr>
                                    </p:animEffect>
                                    <p:anim calcmode="lin" valueType="num">
                                      <p:cBhvr>
                                        <p:cTn id="43" dur="1000" fill="hold"/>
                                        <p:tgtEl>
                                          <p:spTgt spid="3"/>
                                        </p:tgtEl>
                                        <p:attrNameLst>
                                          <p:attrName>ppt_x</p:attrName>
                                        </p:attrNameLst>
                                      </p:cBhvr>
                                      <p:tavLst>
                                        <p:tav tm="0">
                                          <p:val>
                                            <p:strVal val="#ppt_x"/>
                                          </p:val>
                                        </p:tav>
                                        <p:tav tm="100000">
                                          <p:val>
                                            <p:strVal val="#ppt_x"/>
                                          </p:val>
                                        </p:tav>
                                      </p:tavLst>
                                    </p:anim>
                                    <p:anim calcmode="lin" valueType="num">
                                      <p:cBhvr>
                                        <p:cTn id="44" dur="1000" fill="hold"/>
                                        <p:tgtEl>
                                          <p:spTgt spid="3"/>
                                        </p:tgtEl>
                                        <p:attrNameLst>
                                          <p:attrName>ppt_y</p:attrName>
                                        </p:attrNameLst>
                                      </p:cBhvr>
                                      <p:tavLst>
                                        <p:tav tm="0">
                                          <p:val>
                                            <p:strVal val="#ppt_y+.1"/>
                                          </p:val>
                                        </p:tav>
                                        <p:tav tm="100000">
                                          <p:val>
                                            <p:strVal val="#ppt_y"/>
                                          </p:val>
                                        </p:tav>
                                      </p:tavLst>
                                    </p:anim>
                                  </p:childTnLst>
                                </p:cTn>
                              </p:par>
                            </p:childTnLst>
                          </p:cTn>
                        </p:par>
                        <p:par>
                          <p:cTn id="45" fill="hold">
                            <p:stCondLst>
                              <p:cond delay="1000"/>
                            </p:stCondLst>
                            <p:childTnLst>
                              <p:par>
                                <p:cTn id="46" presetID="53" presetClass="entr" presetSubtype="528" fill="hold" grpId="0" nodeType="after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p:cTn id="48" dur="500" fill="hold"/>
                                        <p:tgtEl>
                                          <p:spTgt spid="28"/>
                                        </p:tgtEl>
                                        <p:attrNameLst>
                                          <p:attrName>ppt_w</p:attrName>
                                        </p:attrNameLst>
                                      </p:cBhvr>
                                      <p:tavLst>
                                        <p:tav tm="0">
                                          <p:val>
                                            <p:fltVal val="0"/>
                                          </p:val>
                                        </p:tav>
                                        <p:tav tm="100000">
                                          <p:val>
                                            <p:strVal val="#ppt_w"/>
                                          </p:val>
                                        </p:tav>
                                      </p:tavLst>
                                    </p:anim>
                                    <p:anim calcmode="lin" valueType="num">
                                      <p:cBhvr>
                                        <p:cTn id="49" dur="500" fill="hold"/>
                                        <p:tgtEl>
                                          <p:spTgt spid="28"/>
                                        </p:tgtEl>
                                        <p:attrNameLst>
                                          <p:attrName>ppt_h</p:attrName>
                                        </p:attrNameLst>
                                      </p:cBhvr>
                                      <p:tavLst>
                                        <p:tav tm="0">
                                          <p:val>
                                            <p:fltVal val="0"/>
                                          </p:val>
                                        </p:tav>
                                        <p:tav tm="100000">
                                          <p:val>
                                            <p:strVal val="#ppt_h"/>
                                          </p:val>
                                        </p:tav>
                                      </p:tavLst>
                                    </p:anim>
                                    <p:animEffect transition="in" filter="fade">
                                      <p:cBhvr>
                                        <p:cTn id="50" dur="500"/>
                                        <p:tgtEl>
                                          <p:spTgt spid="28"/>
                                        </p:tgtEl>
                                      </p:cBhvr>
                                    </p:animEffect>
                                    <p:anim calcmode="lin" valueType="num">
                                      <p:cBhvr>
                                        <p:cTn id="51" dur="500" fill="hold"/>
                                        <p:tgtEl>
                                          <p:spTgt spid="28"/>
                                        </p:tgtEl>
                                        <p:attrNameLst>
                                          <p:attrName>ppt_x</p:attrName>
                                        </p:attrNameLst>
                                      </p:cBhvr>
                                      <p:tavLst>
                                        <p:tav tm="0">
                                          <p:val>
                                            <p:fltVal val="0.5"/>
                                          </p:val>
                                        </p:tav>
                                        <p:tav tm="100000">
                                          <p:val>
                                            <p:strVal val="#ppt_x"/>
                                          </p:val>
                                        </p:tav>
                                      </p:tavLst>
                                    </p:anim>
                                    <p:anim calcmode="lin" valueType="num">
                                      <p:cBhvr>
                                        <p:cTn id="52" dur="500" fill="hold"/>
                                        <p:tgtEl>
                                          <p:spTgt spid="28"/>
                                        </p:tgtEl>
                                        <p:attrNameLst>
                                          <p:attrName>ppt_y</p:attrName>
                                        </p:attrNameLst>
                                      </p:cBhvr>
                                      <p:tavLst>
                                        <p:tav tm="0">
                                          <p:val>
                                            <p:fltVal val="0.5"/>
                                          </p:val>
                                        </p:tav>
                                        <p:tav tm="100000">
                                          <p:val>
                                            <p:strVal val="#ppt_y"/>
                                          </p:val>
                                        </p:tav>
                                      </p:tavLst>
                                    </p:anim>
                                  </p:childTnLst>
                                </p:cTn>
                              </p:par>
                              <p:par>
                                <p:cTn id="53" presetID="31"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p:cTn id="55" dur="1000" fill="hold"/>
                                        <p:tgtEl>
                                          <p:spTgt spid="33"/>
                                        </p:tgtEl>
                                        <p:attrNameLst>
                                          <p:attrName>ppt_w</p:attrName>
                                        </p:attrNameLst>
                                      </p:cBhvr>
                                      <p:tavLst>
                                        <p:tav tm="0">
                                          <p:val>
                                            <p:fltVal val="0"/>
                                          </p:val>
                                        </p:tav>
                                        <p:tav tm="100000">
                                          <p:val>
                                            <p:strVal val="#ppt_w"/>
                                          </p:val>
                                        </p:tav>
                                      </p:tavLst>
                                    </p:anim>
                                    <p:anim calcmode="lin" valueType="num">
                                      <p:cBhvr>
                                        <p:cTn id="56" dur="1000" fill="hold"/>
                                        <p:tgtEl>
                                          <p:spTgt spid="33"/>
                                        </p:tgtEl>
                                        <p:attrNameLst>
                                          <p:attrName>ppt_h</p:attrName>
                                        </p:attrNameLst>
                                      </p:cBhvr>
                                      <p:tavLst>
                                        <p:tav tm="0">
                                          <p:val>
                                            <p:fltVal val="0"/>
                                          </p:val>
                                        </p:tav>
                                        <p:tav tm="100000">
                                          <p:val>
                                            <p:strVal val="#ppt_h"/>
                                          </p:val>
                                        </p:tav>
                                      </p:tavLst>
                                    </p:anim>
                                    <p:anim calcmode="lin" valueType="num">
                                      <p:cBhvr>
                                        <p:cTn id="57" dur="1000" fill="hold"/>
                                        <p:tgtEl>
                                          <p:spTgt spid="33"/>
                                        </p:tgtEl>
                                        <p:attrNameLst>
                                          <p:attrName>style.rotation</p:attrName>
                                        </p:attrNameLst>
                                      </p:cBhvr>
                                      <p:tavLst>
                                        <p:tav tm="0">
                                          <p:val>
                                            <p:fltVal val="90"/>
                                          </p:val>
                                        </p:tav>
                                        <p:tav tm="100000">
                                          <p:val>
                                            <p:fltVal val="0"/>
                                          </p:val>
                                        </p:tav>
                                      </p:tavLst>
                                    </p:anim>
                                    <p:animEffect transition="in" filter="fade">
                                      <p:cBhvr>
                                        <p:cTn id="58" dur="1000"/>
                                        <p:tgtEl>
                                          <p:spTgt spid="33"/>
                                        </p:tgtEl>
                                      </p:cBhvr>
                                    </p:animEffect>
                                  </p:childTnLst>
                                </p:cTn>
                              </p:par>
                              <p:par>
                                <p:cTn id="59" presetID="31"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p:cTn id="61" dur="1000" fill="hold"/>
                                        <p:tgtEl>
                                          <p:spTgt spid="37"/>
                                        </p:tgtEl>
                                        <p:attrNameLst>
                                          <p:attrName>ppt_w</p:attrName>
                                        </p:attrNameLst>
                                      </p:cBhvr>
                                      <p:tavLst>
                                        <p:tav tm="0">
                                          <p:val>
                                            <p:fltVal val="0"/>
                                          </p:val>
                                        </p:tav>
                                        <p:tav tm="100000">
                                          <p:val>
                                            <p:strVal val="#ppt_w"/>
                                          </p:val>
                                        </p:tav>
                                      </p:tavLst>
                                    </p:anim>
                                    <p:anim calcmode="lin" valueType="num">
                                      <p:cBhvr>
                                        <p:cTn id="62" dur="1000" fill="hold"/>
                                        <p:tgtEl>
                                          <p:spTgt spid="37"/>
                                        </p:tgtEl>
                                        <p:attrNameLst>
                                          <p:attrName>ppt_h</p:attrName>
                                        </p:attrNameLst>
                                      </p:cBhvr>
                                      <p:tavLst>
                                        <p:tav tm="0">
                                          <p:val>
                                            <p:fltVal val="0"/>
                                          </p:val>
                                        </p:tav>
                                        <p:tav tm="100000">
                                          <p:val>
                                            <p:strVal val="#ppt_h"/>
                                          </p:val>
                                        </p:tav>
                                      </p:tavLst>
                                    </p:anim>
                                    <p:anim calcmode="lin" valueType="num">
                                      <p:cBhvr>
                                        <p:cTn id="63" dur="1000" fill="hold"/>
                                        <p:tgtEl>
                                          <p:spTgt spid="37"/>
                                        </p:tgtEl>
                                        <p:attrNameLst>
                                          <p:attrName>style.rotation</p:attrName>
                                        </p:attrNameLst>
                                      </p:cBhvr>
                                      <p:tavLst>
                                        <p:tav tm="0">
                                          <p:val>
                                            <p:fltVal val="90"/>
                                          </p:val>
                                        </p:tav>
                                        <p:tav tm="100000">
                                          <p:val>
                                            <p:fltVal val="0"/>
                                          </p:val>
                                        </p:tav>
                                      </p:tavLst>
                                    </p:anim>
                                    <p:animEffect transition="in" filter="fade">
                                      <p:cBhvr>
                                        <p:cTn id="64" dur="1000"/>
                                        <p:tgtEl>
                                          <p:spTgt spid="37"/>
                                        </p:tgtEl>
                                      </p:cBhvr>
                                    </p:animEffect>
                                  </p:childTnLst>
                                </p:cTn>
                              </p:par>
                              <p:par>
                                <p:cTn id="65" presetID="31" presetClass="entr" presetSubtype="0" fill="hold"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p:cTn id="67" dur="1000" fill="hold"/>
                                        <p:tgtEl>
                                          <p:spTgt spid="36"/>
                                        </p:tgtEl>
                                        <p:attrNameLst>
                                          <p:attrName>ppt_w</p:attrName>
                                        </p:attrNameLst>
                                      </p:cBhvr>
                                      <p:tavLst>
                                        <p:tav tm="0">
                                          <p:val>
                                            <p:fltVal val="0"/>
                                          </p:val>
                                        </p:tav>
                                        <p:tav tm="100000">
                                          <p:val>
                                            <p:strVal val="#ppt_w"/>
                                          </p:val>
                                        </p:tav>
                                      </p:tavLst>
                                    </p:anim>
                                    <p:anim calcmode="lin" valueType="num">
                                      <p:cBhvr>
                                        <p:cTn id="68" dur="1000" fill="hold"/>
                                        <p:tgtEl>
                                          <p:spTgt spid="36"/>
                                        </p:tgtEl>
                                        <p:attrNameLst>
                                          <p:attrName>ppt_h</p:attrName>
                                        </p:attrNameLst>
                                      </p:cBhvr>
                                      <p:tavLst>
                                        <p:tav tm="0">
                                          <p:val>
                                            <p:fltVal val="0"/>
                                          </p:val>
                                        </p:tav>
                                        <p:tav tm="100000">
                                          <p:val>
                                            <p:strVal val="#ppt_h"/>
                                          </p:val>
                                        </p:tav>
                                      </p:tavLst>
                                    </p:anim>
                                    <p:anim calcmode="lin" valueType="num">
                                      <p:cBhvr>
                                        <p:cTn id="69" dur="1000" fill="hold"/>
                                        <p:tgtEl>
                                          <p:spTgt spid="36"/>
                                        </p:tgtEl>
                                        <p:attrNameLst>
                                          <p:attrName>style.rotation</p:attrName>
                                        </p:attrNameLst>
                                      </p:cBhvr>
                                      <p:tavLst>
                                        <p:tav tm="0">
                                          <p:val>
                                            <p:fltVal val="90"/>
                                          </p:val>
                                        </p:tav>
                                        <p:tav tm="100000">
                                          <p:val>
                                            <p:fltVal val="0"/>
                                          </p:val>
                                        </p:tav>
                                      </p:tavLst>
                                    </p:anim>
                                    <p:animEffect transition="in" filter="fade">
                                      <p:cBhvr>
                                        <p:cTn id="70" dur="1000"/>
                                        <p:tgtEl>
                                          <p:spTgt spid="36"/>
                                        </p:tgtEl>
                                      </p:cBhvr>
                                    </p:animEffect>
                                  </p:childTnLst>
                                </p:cTn>
                              </p:par>
                              <p:par>
                                <p:cTn id="71" presetID="31" presetClass="entr" presetSubtype="0" fill="hold" nodeType="with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p:cTn id="73" dur="1000" fill="hold"/>
                                        <p:tgtEl>
                                          <p:spTgt spid="34"/>
                                        </p:tgtEl>
                                        <p:attrNameLst>
                                          <p:attrName>ppt_w</p:attrName>
                                        </p:attrNameLst>
                                      </p:cBhvr>
                                      <p:tavLst>
                                        <p:tav tm="0">
                                          <p:val>
                                            <p:fltVal val="0"/>
                                          </p:val>
                                        </p:tav>
                                        <p:tav tm="100000">
                                          <p:val>
                                            <p:strVal val="#ppt_w"/>
                                          </p:val>
                                        </p:tav>
                                      </p:tavLst>
                                    </p:anim>
                                    <p:anim calcmode="lin" valueType="num">
                                      <p:cBhvr>
                                        <p:cTn id="74" dur="1000" fill="hold"/>
                                        <p:tgtEl>
                                          <p:spTgt spid="34"/>
                                        </p:tgtEl>
                                        <p:attrNameLst>
                                          <p:attrName>ppt_h</p:attrName>
                                        </p:attrNameLst>
                                      </p:cBhvr>
                                      <p:tavLst>
                                        <p:tav tm="0">
                                          <p:val>
                                            <p:fltVal val="0"/>
                                          </p:val>
                                        </p:tav>
                                        <p:tav tm="100000">
                                          <p:val>
                                            <p:strVal val="#ppt_h"/>
                                          </p:val>
                                        </p:tav>
                                      </p:tavLst>
                                    </p:anim>
                                    <p:anim calcmode="lin" valueType="num">
                                      <p:cBhvr>
                                        <p:cTn id="75" dur="1000" fill="hold"/>
                                        <p:tgtEl>
                                          <p:spTgt spid="34"/>
                                        </p:tgtEl>
                                        <p:attrNameLst>
                                          <p:attrName>style.rotation</p:attrName>
                                        </p:attrNameLst>
                                      </p:cBhvr>
                                      <p:tavLst>
                                        <p:tav tm="0">
                                          <p:val>
                                            <p:fltVal val="90"/>
                                          </p:val>
                                        </p:tav>
                                        <p:tav tm="100000">
                                          <p:val>
                                            <p:fltVal val="0"/>
                                          </p:val>
                                        </p:tav>
                                      </p:tavLst>
                                    </p:anim>
                                    <p:animEffect transition="in" filter="fade">
                                      <p:cBhvr>
                                        <p:cTn id="76"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13" grpId="0" animBg="1"/>
      <p:bldP spid="14" grpId="0" animBg="1"/>
      <p:bldP spid="15" grpId="0" animBg="1"/>
      <p:bldP spid="16" grpId="0" animBg="1"/>
      <p:bldP spid="17" grpId="0"/>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2129750" cy="369332"/>
          </a:xfrm>
          <a:prstGeom prst="rect">
            <a:avLst/>
          </a:prstGeom>
        </p:spPr>
        <p:txBody>
          <a:bodyPr wrap="none">
            <a:spAutoFit/>
          </a:bodyPr>
          <a:lstStyle/>
          <a:p>
            <a:r>
              <a:rPr lang="en-US" altLang="zh-CN" b="1" dirty="0">
                <a:solidFill>
                  <a:srgbClr val="C00000"/>
                </a:solidFill>
              </a:rPr>
              <a:t>3</a:t>
            </a:r>
            <a:r>
              <a:rPr lang="en-US" altLang="zh-CN" b="1" dirty="0"/>
              <a:t>  </a:t>
            </a:r>
            <a:r>
              <a:rPr lang="en-US" altLang="zh-CN" spc="300" dirty="0">
                <a:latin typeface="+mn-ea"/>
              </a:rPr>
              <a:t>Parity check</a:t>
            </a:r>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TextBox 40"/>
          <p:cNvSpPr txBox="1"/>
          <p:nvPr/>
        </p:nvSpPr>
        <p:spPr>
          <a:xfrm>
            <a:off x="7051014" y="1753652"/>
            <a:ext cx="583057" cy="523220"/>
          </a:xfrm>
          <a:prstGeom prst="rect">
            <a:avLst/>
          </a:prstGeom>
          <a:noFill/>
        </p:spPr>
        <p:txBody>
          <a:bodyPr wrap="square" rtlCol="0">
            <a:spAutoFit/>
          </a:bodyPr>
          <a:lstStyle/>
          <a:p>
            <a:r>
              <a:rPr lang="en-US" altLang="zh-CN" sz="2800" dirty="0">
                <a:solidFill>
                  <a:schemeClr val="bg1"/>
                </a:solidFill>
                <a:latin typeface="造字工房尚雅体演示版常规体" pitchFamily="50" charset="-122"/>
                <a:ea typeface="造字工房尚雅体演示版常规体" pitchFamily="50" charset="-122"/>
              </a:rPr>
              <a:t>1</a:t>
            </a:r>
            <a:endParaRPr lang="zh-CN" altLang="en-US" sz="2800" dirty="0">
              <a:solidFill>
                <a:schemeClr val="bg1"/>
              </a:solidFill>
              <a:latin typeface="造字工房尚雅体演示版常规体" pitchFamily="50" charset="-122"/>
              <a:ea typeface="造字工房尚雅体演示版常规体" pitchFamily="50" charset="-122"/>
            </a:endParaRPr>
          </a:p>
        </p:txBody>
      </p:sp>
      <p:sp>
        <p:nvSpPr>
          <p:cNvPr id="37" name="文本框 36"/>
          <p:cNvSpPr txBox="1"/>
          <p:nvPr/>
        </p:nvSpPr>
        <p:spPr>
          <a:xfrm>
            <a:off x="119637" y="6381328"/>
            <a:ext cx="1903085" cy="369332"/>
          </a:xfrm>
          <a:prstGeom prst="rect">
            <a:avLst/>
          </a:prstGeom>
          <a:noFill/>
        </p:spPr>
        <p:txBody>
          <a:bodyPr wrap="none" rtlCol="0">
            <a:spAutoFit/>
          </a:bodyPr>
          <a:lstStyle/>
          <a:p>
            <a:r>
              <a:rPr lang="en-US" altLang="zh-CN"/>
              <a:t>WFU acm</a:t>
            </a:r>
            <a:r>
              <a:rPr lang="zh-CN" altLang="en-US"/>
              <a:t>培训队</a:t>
            </a:r>
          </a:p>
        </p:txBody>
      </p:sp>
      <p:pic>
        <p:nvPicPr>
          <p:cNvPr id="6" name="图片 5">
            <a:extLst>
              <a:ext uri="{FF2B5EF4-FFF2-40B4-BE49-F238E27FC236}">
                <a16:creationId xmlns:a16="http://schemas.microsoft.com/office/drawing/2014/main" id="{5F2F5CDD-50B3-4ACB-BE42-12AA1231EBCB}"/>
              </a:ext>
            </a:extLst>
          </p:cNvPr>
          <p:cNvPicPr>
            <a:picLocks noChangeAspect="1"/>
          </p:cNvPicPr>
          <p:nvPr/>
        </p:nvPicPr>
        <p:blipFill>
          <a:blip r:embed="rId3"/>
          <a:stretch>
            <a:fillRect/>
          </a:stretch>
        </p:blipFill>
        <p:spPr>
          <a:xfrm>
            <a:off x="1414686" y="1268760"/>
            <a:ext cx="8514286" cy="4161905"/>
          </a:xfrm>
          <a:prstGeom prst="rect">
            <a:avLst/>
          </a:prstGeom>
        </p:spPr>
      </p:pic>
    </p:spTree>
    <p:extLst>
      <p:ext uri="{BB962C8B-B14F-4D97-AF65-F5344CB8AC3E}">
        <p14:creationId xmlns:p14="http://schemas.microsoft.com/office/powerpoint/2010/main" val="173859876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2056973" cy="369332"/>
          </a:xfrm>
          <a:prstGeom prst="rect">
            <a:avLst/>
          </a:prstGeom>
        </p:spPr>
        <p:txBody>
          <a:bodyPr wrap="none">
            <a:spAutoFit/>
          </a:bodyPr>
          <a:lstStyle/>
          <a:p>
            <a:r>
              <a:rPr lang="en-US" altLang="zh-CN" b="1" dirty="0">
                <a:solidFill>
                  <a:srgbClr val="C00000"/>
                </a:solidFill>
              </a:rPr>
              <a:t>3</a:t>
            </a:r>
            <a:r>
              <a:rPr lang="en-US" altLang="zh-CN" b="1" dirty="0"/>
              <a:t> </a:t>
            </a:r>
            <a:r>
              <a:rPr lang="en-US" altLang="zh-CN" spc="300" dirty="0">
                <a:latin typeface="+mn-ea"/>
              </a:rPr>
              <a:t>Parity check</a:t>
            </a:r>
            <a:endParaRPr lang="zh-CN" altLang="en-US"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TextBox 7"/>
          <p:cNvSpPr txBox="1"/>
          <p:nvPr/>
        </p:nvSpPr>
        <p:spPr>
          <a:xfrm>
            <a:off x="1368194" y="3071163"/>
            <a:ext cx="4450727" cy="1837390"/>
          </a:xfrm>
          <a:prstGeom prst="rect">
            <a:avLst/>
          </a:prstGeom>
          <a:noFill/>
        </p:spPr>
        <p:txBody>
          <a:bodyPr wrap="square" lIns="219419" tIns="109710" rIns="219419" bIns="109710" rtlCol="0">
            <a:spAutoFit/>
          </a:bodyPr>
          <a:lstStyle/>
          <a:p>
            <a:pPr>
              <a:lnSpc>
                <a:spcPct val="150000"/>
              </a:lnSpc>
            </a:pPr>
            <a:r>
              <a:rPr lang="en-US" altLang="zh-CN" dirty="0"/>
              <a:t>1, 1, 2, 3, 5, 8, 13, 21, 34, 55, 89, 144, 233</a:t>
            </a:r>
            <a:r>
              <a:rPr lang="zh-CN" altLang="en-US" dirty="0"/>
              <a:t>，</a:t>
            </a:r>
            <a:r>
              <a:rPr lang="en-US" altLang="zh-CN" dirty="0"/>
              <a:t>377</a:t>
            </a:r>
            <a:r>
              <a:rPr lang="zh-CN" altLang="en-US" dirty="0"/>
              <a:t>，</a:t>
            </a:r>
            <a:r>
              <a:rPr lang="en-US" altLang="zh-CN" dirty="0"/>
              <a:t>610</a:t>
            </a:r>
            <a:r>
              <a:rPr lang="zh-CN" altLang="en-US" dirty="0"/>
              <a:t>，</a:t>
            </a:r>
            <a:r>
              <a:rPr lang="en-US" altLang="zh-CN" dirty="0"/>
              <a:t>987</a:t>
            </a:r>
            <a:r>
              <a:rPr lang="zh-CN" altLang="en-US" dirty="0"/>
              <a:t>，</a:t>
            </a:r>
            <a:r>
              <a:rPr lang="en-US" altLang="zh-CN" dirty="0"/>
              <a:t>1597</a:t>
            </a:r>
            <a:r>
              <a:rPr lang="zh-CN" altLang="en-US" dirty="0"/>
              <a:t>，</a:t>
            </a:r>
            <a:r>
              <a:rPr lang="en-US" altLang="zh-CN" dirty="0"/>
              <a:t>2584</a:t>
            </a:r>
            <a:r>
              <a:rPr lang="zh-CN" altLang="en-US" dirty="0"/>
              <a:t>，</a:t>
            </a:r>
            <a:r>
              <a:rPr lang="en-US" altLang="zh-CN" dirty="0"/>
              <a:t>4181</a:t>
            </a:r>
            <a:r>
              <a:rPr lang="zh-CN" altLang="en-US" dirty="0"/>
              <a:t>，</a:t>
            </a:r>
            <a:r>
              <a:rPr lang="en-US" altLang="zh-CN" dirty="0"/>
              <a:t>6765</a:t>
            </a:r>
            <a:r>
              <a:rPr lang="zh-CN" altLang="en-US" dirty="0"/>
              <a:t>，</a:t>
            </a:r>
            <a:r>
              <a:rPr lang="en-US" altLang="zh-CN" dirty="0"/>
              <a:t>10946</a:t>
            </a:r>
            <a:r>
              <a:rPr lang="zh-CN" altLang="en-US" dirty="0"/>
              <a:t>，</a:t>
            </a:r>
            <a:r>
              <a:rPr lang="en-US" altLang="zh-CN" dirty="0"/>
              <a:t>17711</a:t>
            </a:r>
            <a:r>
              <a:rPr lang="zh-CN" altLang="en-US" dirty="0"/>
              <a:t>，</a:t>
            </a:r>
            <a:r>
              <a:rPr lang="en-US" altLang="zh-CN" dirty="0"/>
              <a:t>28657</a:t>
            </a:r>
            <a:r>
              <a:rPr lang="zh-CN" altLang="en-US" dirty="0"/>
              <a:t>，</a:t>
            </a:r>
            <a:r>
              <a:rPr lang="en-US" altLang="zh-CN" dirty="0"/>
              <a:t>46368.......</a:t>
            </a:r>
            <a:endParaRPr lang="en-US" altLang="zh-CN" sz="1400" dirty="0">
              <a:latin typeface="微软雅黑" panose="020B0503020204020204" pitchFamily="34" charset="-122"/>
              <a:cs typeface="Aparajita" panose="020B0604020202020204" pitchFamily="34" charset="0"/>
            </a:endParaRPr>
          </a:p>
        </p:txBody>
      </p:sp>
      <p:cxnSp>
        <p:nvCxnSpPr>
          <p:cNvPr id="24" name="直接连接符 23"/>
          <p:cNvCxnSpPr/>
          <p:nvPr/>
        </p:nvCxnSpPr>
        <p:spPr>
          <a:xfrm>
            <a:off x="1548214" y="3071163"/>
            <a:ext cx="4090688"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19637" y="6381328"/>
            <a:ext cx="1903085" cy="369332"/>
          </a:xfrm>
          <a:prstGeom prst="rect">
            <a:avLst/>
          </a:prstGeom>
          <a:noFill/>
        </p:spPr>
        <p:txBody>
          <a:bodyPr wrap="none" rtlCol="0">
            <a:spAutoFit/>
          </a:bodyPr>
          <a:lstStyle/>
          <a:p>
            <a:r>
              <a:rPr lang="en-US" altLang="zh-CN"/>
              <a:t>WFU acm</a:t>
            </a:r>
            <a:r>
              <a:rPr lang="zh-CN" altLang="en-US"/>
              <a:t>培训队</a:t>
            </a:r>
          </a:p>
        </p:txBody>
      </p:sp>
      <p:grpSp>
        <p:nvGrpSpPr>
          <p:cNvPr id="11" name="组合 10">
            <a:extLst>
              <a:ext uri="{FF2B5EF4-FFF2-40B4-BE49-F238E27FC236}">
                <a16:creationId xmlns:a16="http://schemas.microsoft.com/office/drawing/2014/main" id="{010137E4-DCA6-4EF1-9496-E7B4A1B7A39F}"/>
              </a:ext>
            </a:extLst>
          </p:cNvPr>
          <p:cNvGrpSpPr/>
          <p:nvPr/>
        </p:nvGrpSpPr>
        <p:grpSpPr>
          <a:xfrm>
            <a:off x="7175326" y="2276872"/>
            <a:ext cx="4450727" cy="1152128"/>
            <a:chOff x="7247333" y="2314338"/>
            <a:chExt cx="4450727" cy="1152128"/>
          </a:xfrm>
        </p:grpSpPr>
        <p:sp>
          <p:nvSpPr>
            <p:cNvPr id="10" name="文本框 9">
              <a:extLst>
                <a:ext uri="{FF2B5EF4-FFF2-40B4-BE49-F238E27FC236}">
                  <a16:creationId xmlns:a16="http://schemas.microsoft.com/office/drawing/2014/main" id="{4A498295-D18D-4AA6-B35F-1E8AB7DC98F3}"/>
                </a:ext>
              </a:extLst>
            </p:cNvPr>
            <p:cNvSpPr txBox="1"/>
            <p:nvPr/>
          </p:nvSpPr>
          <p:spPr>
            <a:xfrm>
              <a:off x="7247333" y="2543136"/>
              <a:ext cx="4450727" cy="923330"/>
            </a:xfrm>
            <a:prstGeom prst="rect">
              <a:avLst/>
            </a:prstGeom>
            <a:noFill/>
          </p:spPr>
          <p:txBody>
            <a:bodyPr wrap="square" rtlCol="0">
              <a:spAutoFit/>
            </a:bodyPr>
            <a:lstStyle/>
            <a:p>
              <a:r>
                <a:rPr lang="en-US" altLang="zh-CN" dirty="0"/>
                <a:t>1,1,0,1,1,0,1,1,0,1,1,0,1,1,0,1,1,0,1,1,0,1,1,0……</a:t>
              </a:r>
              <a:endParaRPr lang="zh-CN" altLang="en-US" dirty="0"/>
            </a:p>
            <a:p>
              <a:endParaRPr lang="zh-CN" altLang="en-US" dirty="0"/>
            </a:p>
          </p:txBody>
        </p:sp>
        <p:cxnSp>
          <p:nvCxnSpPr>
            <p:cNvPr id="15" name="直接连接符 14">
              <a:extLst>
                <a:ext uri="{FF2B5EF4-FFF2-40B4-BE49-F238E27FC236}">
                  <a16:creationId xmlns:a16="http://schemas.microsoft.com/office/drawing/2014/main" id="{BFE106C9-C107-4EB8-865F-FC504A9F5B01}"/>
                </a:ext>
              </a:extLst>
            </p:cNvPr>
            <p:cNvCxnSpPr/>
            <p:nvPr/>
          </p:nvCxnSpPr>
          <p:spPr>
            <a:xfrm>
              <a:off x="7319342" y="2314338"/>
              <a:ext cx="4090688"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3" name="文本框 12">
            <a:extLst>
              <a:ext uri="{FF2B5EF4-FFF2-40B4-BE49-F238E27FC236}">
                <a16:creationId xmlns:a16="http://schemas.microsoft.com/office/drawing/2014/main" id="{2D3605D1-296C-4955-B1F6-5714AC3C3A57}"/>
              </a:ext>
            </a:extLst>
          </p:cNvPr>
          <p:cNvSpPr txBox="1"/>
          <p:nvPr/>
        </p:nvSpPr>
        <p:spPr>
          <a:xfrm>
            <a:off x="7150864" y="1412776"/>
            <a:ext cx="1236236" cy="369332"/>
          </a:xfrm>
          <a:prstGeom prst="rect">
            <a:avLst/>
          </a:prstGeom>
          <a:noFill/>
        </p:spPr>
        <p:txBody>
          <a:bodyPr wrap="none" rtlCol="0">
            <a:spAutoFit/>
          </a:bodyPr>
          <a:lstStyle/>
          <a:p>
            <a:r>
              <a:rPr lang="zh-CN" altLang="en-US" dirty="0"/>
              <a:t>对</a:t>
            </a:r>
            <a:r>
              <a:rPr lang="en-US" altLang="zh-CN" dirty="0"/>
              <a:t>2</a:t>
            </a:r>
            <a:r>
              <a:rPr lang="zh-CN" altLang="en-US" dirty="0"/>
              <a:t>取模后</a:t>
            </a:r>
          </a:p>
        </p:txBody>
      </p:sp>
      <p:sp>
        <p:nvSpPr>
          <p:cNvPr id="14" name="文本框 13">
            <a:extLst>
              <a:ext uri="{FF2B5EF4-FFF2-40B4-BE49-F238E27FC236}">
                <a16:creationId xmlns:a16="http://schemas.microsoft.com/office/drawing/2014/main" id="{618F53FF-90CD-4A3C-A41D-8F87CE735508}"/>
              </a:ext>
            </a:extLst>
          </p:cNvPr>
          <p:cNvSpPr txBox="1"/>
          <p:nvPr/>
        </p:nvSpPr>
        <p:spPr>
          <a:xfrm>
            <a:off x="1517815" y="2321004"/>
            <a:ext cx="1652156" cy="369332"/>
          </a:xfrm>
          <a:prstGeom prst="rect">
            <a:avLst/>
          </a:prstGeom>
          <a:noFill/>
        </p:spPr>
        <p:txBody>
          <a:bodyPr wrap="square" rtlCol="0">
            <a:spAutoFit/>
          </a:bodyPr>
          <a:lstStyle/>
          <a:p>
            <a:r>
              <a:rPr lang="zh-CN" altLang="en-US" b="1" dirty="0"/>
              <a:t>斐波那契数列</a:t>
            </a:r>
          </a:p>
        </p:txBody>
      </p:sp>
    </p:spTree>
    <p:extLst>
      <p:ext uri="{BB962C8B-B14F-4D97-AF65-F5344CB8AC3E}">
        <p14:creationId xmlns:p14="http://schemas.microsoft.com/office/powerpoint/2010/main" val="379743310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42"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animEffect transition="in" filter="fade">
                                      <p:cBhvr>
                                        <p:cTn id="9" dur="1000"/>
                                        <p:tgtEl>
                                          <p:spTgt spid="24"/>
                                        </p:tgtEl>
                                      </p:cBhvr>
                                    </p:animEffect>
                                    <p:anim calcmode="lin" valueType="num">
                                      <p:cBhvr>
                                        <p:cTn id="10" dur="1000" fill="hold"/>
                                        <p:tgtEl>
                                          <p:spTgt spid="24"/>
                                        </p:tgtEl>
                                        <p:attrNameLst>
                                          <p:attrName>ppt_x</p:attrName>
                                        </p:attrNameLst>
                                      </p:cBhvr>
                                      <p:tavLst>
                                        <p:tav tm="0">
                                          <p:val>
                                            <p:strVal val="#ppt_x"/>
                                          </p:val>
                                        </p:tav>
                                        <p:tav tm="100000">
                                          <p:val>
                                            <p:strVal val="#ppt_x"/>
                                          </p:val>
                                        </p:tav>
                                      </p:tavLst>
                                    </p:anim>
                                    <p:anim calcmode="lin" valueType="num">
                                      <p:cBhvr>
                                        <p:cTn id="11" dur="1000" fill="hold"/>
                                        <p:tgtEl>
                                          <p:spTgt spid="24"/>
                                        </p:tgtEl>
                                        <p:attrNameLst>
                                          <p:attrName>ppt_y</p:attrName>
                                        </p:attrNameLst>
                                      </p:cBhvr>
                                      <p:tavLst>
                                        <p:tav tm="0">
                                          <p:val>
                                            <p:strVal val="#ppt_y+.1"/>
                                          </p:val>
                                        </p:tav>
                                        <p:tav tm="100000">
                                          <p:val>
                                            <p:strVal val="#ppt_y"/>
                                          </p:val>
                                        </p:tav>
                                      </p:tavLst>
                                    </p:anim>
                                  </p:childTnLst>
                                </p:cTn>
                              </p:par>
                              <p:par>
                                <p:cTn id="12" presetID="42"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50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100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836A1F81-7055-4912-87FC-3EA2FCCAE790}"/>
              </a:ext>
            </a:extLst>
          </p:cNvPr>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BB48398A-2F49-47BE-AEB0-A15CB40B1900}"/>
              </a:ext>
            </a:extLst>
          </p:cNvPr>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3C079DF4-208A-4ED0-B020-BEEAF6BDE56D}"/>
              </a:ext>
            </a:extLst>
          </p:cNvPr>
          <p:cNvSpPr/>
          <p:nvPr/>
        </p:nvSpPr>
        <p:spPr>
          <a:xfrm>
            <a:off x="797873" y="611396"/>
            <a:ext cx="2065630" cy="369332"/>
          </a:xfrm>
          <a:prstGeom prst="rect">
            <a:avLst/>
          </a:prstGeom>
        </p:spPr>
        <p:txBody>
          <a:bodyPr wrap="none">
            <a:spAutoFit/>
          </a:bodyPr>
          <a:lstStyle/>
          <a:p>
            <a:r>
              <a:rPr lang="en-US" altLang="zh-CN" b="1" dirty="0">
                <a:solidFill>
                  <a:srgbClr val="C00000"/>
                </a:solidFill>
              </a:rPr>
              <a:t>3</a:t>
            </a:r>
            <a:r>
              <a:rPr lang="en-US" altLang="zh-CN" b="1" dirty="0"/>
              <a:t> </a:t>
            </a:r>
            <a:r>
              <a:rPr lang="en-US" altLang="zh-CN" spc="300" dirty="0">
                <a:latin typeface="+mn-ea"/>
              </a:rPr>
              <a:t>Parity check</a:t>
            </a:r>
            <a:endParaRPr lang="zh-CN" altLang="en-US" b="1" dirty="0"/>
          </a:p>
        </p:txBody>
      </p:sp>
      <p:sp>
        <p:nvSpPr>
          <p:cNvPr id="5" name="左中括号 4">
            <a:extLst>
              <a:ext uri="{FF2B5EF4-FFF2-40B4-BE49-F238E27FC236}">
                <a16:creationId xmlns:a16="http://schemas.microsoft.com/office/drawing/2014/main" id="{AFD111B9-43CA-4D54-9C59-121D38991DF6}"/>
              </a:ext>
            </a:extLst>
          </p:cNvPr>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Rectangle 80">
            <a:extLst>
              <a:ext uri="{FF2B5EF4-FFF2-40B4-BE49-F238E27FC236}">
                <a16:creationId xmlns:a16="http://schemas.microsoft.com/office/drawing/2014/main" id="{20667932-CFFE-4514-9638-7A56580345D0}"/>
              </a:ext>
            </a:extLst>
          </p:cNvPr>
          <p:cNvSpPr/>
          <p:nvPr/>
        </p:nvSpPr>
        <p:spPr>
          <a:xfrm>
            <a:off x="1340662" y="1579375"/>
            <a:ext cx="3110520" cy="498562"/>
          </a:xfrm>
          <a:prstGeom prst="rect">
            <a:avLst/>
          </a:prstGeom>
        </p:spPr>
        <p:txBody>
          <a:bodyPr wrap="none" lIns="219419" tIns="109710" rIns="219419" bIns="109710">
            <a:spAutoFit/>
          </a:bodyPr>
          <a:lstStyle/>
          <a:p>
            <a:r>
              <a:rPr lang="zh-CN" altLang="en-US" b="1" dirty="0">
                <a:solidFill>
                  <a:schemeClr val="tx1">
                    <a:lumMod val="85000"/>
                    <a:lumOff val="15000"/>
                  </a:schemeClr>
                </a:solidFill>
                <a:latin typeface="+mn-ea"/>
                <a:cs typeface="Aparajita" panose="020B0604020202020204" pitchFamily="34" charset="0"/>
              </a:rPr>
              <a:t>问题转化为对</a:t>
            </a:r>
            <a:r>
              <a:rPr lang="en-US" altLang="zh-CN" b="1" dirty="0">
                <a:solidFill>
                  <a:schemeClr val="tx1">
                    <a:lumMod val="85000"/>
                    <a:lumOff val="15000"/>
                  </a:schemeClr>
                </a:solidFill>
                <a:latin typeface="+mn-ea"/>
                <a:cs typeface="Aparajita" panose="020B0604020202020204" pitchFamily="34" charset="0"/>
              </a:rPr>
              <a:t>3</a:t>
            </a:r>
            <a:r>
              <a:rPr lang="zh-CN" altLang="en-US" b="1" dirty="0">
                <a:solidFill>
                  <a:schemeClr val="tx1">
                    <a:lumMod val="85000"/>
                    <a:lumOff val="15000"/>
                  </a:schemeClr>
                </a:solidFill>
                <a:latin typeface="+mn-ea"/>
                <a:cs typeface="Aparajita" panose="020B0604020202020204" pitchFamily="34" charset="0"/>
              </a:rPr>
              <a:t>取余的问题</a:t>
            </a:r>
            <a:endParaRPr lang="en-US" b="1" dirty="0">
              <a:solidFill>
                <a:schemeClr val="tx1">
                  <a:lumMod val="85000"/>
                  <a:lumOff val="15000"/>
                </a:schemeClr>
              </a:solidFill>
              <a:latin typeface="+mn-ea"/>
              <a:cs typeface="Aparajita" panose="020B0604020202020204" pitchFamily="34" charset="0"/>
            </a:endParaRPr>
          </a:p>
        </p:txBody>
      </p:sp>
      <p:sp>
        <p:nvSpPr>
          <p:cNvPr id="10" name="TextBox 7">
            <a:extLst>
              <a:ext uri="{FF2B5EF4-FFF2-40B4-BE49-F238E27FC236}">
                <a16:creationId xmlns:a16="http://schemas.microsoft.com/office/drawing/2014/main" id="{E1BADBB5-E505-4139-B87D-2E8BF12F4737}"/>
              </a:ext>
            </a:extLst>
          </p:cNvPr>
          <p:cNvSpPr txBox="1"/>
          <p:nvPr/>
        </p:nvSpPr>
        <p:spPr>
          <a:xfrm>
            <a:off x="1340662" y="1988840"/>
            <a:ext cx="9289032" cy="548704"/>
          </a:xfrm>
          <a:prstGeom prst="rect">
            <a:avLst/>
          </a:prstGeom>
          <a:noFill/>
        </p:spPr>
        <p:txBody>
          <a:bodyPr wrap="square" lIns="219419" tIns="109710" rIns="219419" bIns="109710" rtlCol="0">
            <a:spAutoFit/>
          </a:bodyPr>
          <a:lstStyle/>
          <a:p>
            <a:pPr>
              <a:lnSpc>
                <a:spcPct val="150000"/>
              </a:lnSpc>
            </a:pPr>
            <a:r>
              <a:rPr lang="zh-CN" altLang="en-US" sz="1600" spc="300" dirty="0">
                <a:latin typeface="微软雅黑 Light" panose="020B0502040204020203" pitchFamily="34" charset="-122"/>
                <a:ea typeface="微软雅黑 Light" panose="020B0502040204020203" pitchFamily="34" charset="-122"/>
                <a:cs typeface="Open Sans" pitchFamily="34" charset="0"/>
              </a:rPr>
              <a:t>题目输入的是</a:t>
            </a:r>
            <a:r>
              <a:rPr lang="en-US" altLang="zh-CN" sz="1600" spc="300" dirty="0">
                <a:latin typeface="微软雅黑 Light" panose="020B0502040204020203" pitchFamily="34" charset="-122"/>
                <a:ea typeface="微软雅黑 Light" panose="020B0502040204020203" pitchFamily="34" charset="-122"/>
                <a:cs typeface="Open Sans" pitchFamily="34" charset="0"/>
              </a:rPr>
              <a:t>10^1000</a:t>
            </a:r>
            <a:r>
              <a:rPr lang="zh-CN" altLang="en-US" sz="1600" spc="300" dirty="0">
                <a:latin typeface="微软雅黑 Light" panose="020B0502040204020203" pitchFamily="34" charset="-122"/>
                <a:ea typeface="微软雅黑 Light" panose="020B0502040204020203" pitchFamily="34" charset="-122"/>
                <a:cs typeface="Open Sans" pitchFamily="34" charset="0"/>
              </a:rPr>
              <a:t>，所以一定会爆</a:t>
            </a:r>
            <a:endParaRPr lang="en-US" altLang="zh-CN" sz="1600" dirty="0">
              <a:latin typeface="微软雅黑" panose="020B0503020204020204" pitchFamily="34" charset="-122"/>
              <a:cs typeface="Aparajita" panose="020B0604020202020204" pitchFamily="34" charset="0"/>
            </a:endParaRPr>
          </a:p>
        </p:txBody>
      </p:sp>
      <p:sp>
        <p:nvSpPr>
          <p:cNvPr id="6" name="文本框 5">
            <a:extLst>
              <a:ext uri="{FF2B5EF4-FFF2-40B4-BE49-F238E27FC236}">
                <a16:creationId xmlns:a16="http://schemas.microsoft.com/office/drawing/2014/main" id="{C6D9E91B-CEFF-44C1-AD76-029D299600E9}"/>
              </a:ext>
            </a:extLst>
          </p:cNvPr>
          <p:cNvSpPr txBox="1"/>
          <p:nvPr/>
        </p:nvSpPr>
        <p:spPr>
          <a:xfrm>
            <a:off x="1486694" y="3244334"/>
            <a:ext cx="3971985" cy="923330"/>
          </a:xfrm>
          <a:prstGeom prst="rect">
            <a:avLst/>
          </a:prstGeom>
          <a:noFill/>
        </p:spPr>
        <p:txBody>
          <a:bodyPr wrap="none" rtlCol="0">
            <a:spAutoFit/>
          </a:bodyPr>
          <a:lstStyle/>
          <a:p>
            <a:r>
              <a:rPr lang="zh-CN" altLang="en-US" dirty="0"/>
              <a:t>变为字符串问题</a:t>
            </a:r>
            <a:endParaRPr lang="en-US" altLang="zh-CN" dirty="0"/>
          </a:p>
          <a:p>
            <a:r>
              <a:rPr lang="en-US" altLang="zh-CN" dirty="0"/>
              <a:t>	</a:t>
            </a:r>
          </a:p>
          <a:p>
            <a:r>
              <a:rPr lang="en-US" altLang="zh-CN" dirty="0"/>
              <a:t>c[</a:t>
            </a:r>
            <a:r>
              <a:rPr lang="en-US" altLang="zh-CN" dirty="0" err="1"/>
              <a:t>i</a:t>
            </a:r>
            <a:r>
              <a:rPr lang="en-US" altLang="zh-CN" dirty="0"/>
              <a:t>] - ‘0’ </a:t>
            </a:r>
            <a:r>
              <a:rPr lang="zh-CN" altLang="en-US" dirty="0"/>
              <a:t>的方法把字符串变为数字运算</a:t>
            </a:r>
            <a:endParaRPr lang="en-US" altLang="zh-CN" dirty="0"/>
          </a:p>
        </p:txBody>
      </p:sp>
    </p:spTree>
    <p:extLst>
      <p:ext uri="{BB962C8B-B14F-4D97-AF65-F5344CB8AC3E}">
        <p14:creationId xmlns:p14="http://schemas.microsoft.com/office/powerpoint/2010/main" val="428447217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10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2000"/>
                            </p:stCondLst>
                            <p:childTnLst>
                              <p:par>
                                <p:cTn id="11" presetID="42" presetClass="entr" presetSubtype="0" fill="hold" grpId="0" nodeType="afterEffect">
                                  <p:stCondLst>
                                    <p:cond delay="100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50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49765" y="4137263"/>
            <a:ext cx="1619354" cy="646331"/>
          </a:xfrm>
          <a:prstGeom prst="rect">
            <a:avLst/>
          </a:prstGeom>
          <a:noFill/>
        </p:spPr>
        <p:txBody>
          <a:bodyPr wrap="none" rtlCol="0">
            <a:spAutoFit/>
          </a:bodyPr>
          <a:lstStyle/>
          <a:p>
            <a:r>
              <a:rPr lang="en-US" altLang="zh-CN" sz="3600" spc="300" dirty="0">
                <a:solidFill>
                  <a:schemeClr val="tx1">
                    <a:lumMod val="85000"/>
                    <a:lumOff val="15000"/>
                  </a:schemeClr>
                </a:solidFill>
                <a:latin typeface="造字工房尚雅体演示版常规体" pitchFamily="50" charset="-122"/>
                <a:ea typeface="造字工房尚雅体演示版常规体" pitchFamily="50" charset="-122"/>
              </a:rPr>
              <a:t>PART</a:t>
            </a:r>
          </a:p>
        </p:txBody>
      </p:sp>
      <p:sp>
        <p:nvSpPr>
          <p:cNvPr id="12" name="等腰三角形 11"/>
          <p:cNvSpPr/>
          <p:nvPr/>
        </p:nvSpPr>
        <p:spPr>
          <a:xfrm rot="512239">
            <a:off x="3477837" y="3538931"/>
            <a:ext cx="314715" cy="27130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20371609">
            <a:off x="3995378" y="3751964"/>
            <a:ext cx="157357" cy="135653"/>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20371609">
            <a:off x="3124426" y="3774407"/>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761573">
            <a:off x="2621230" y="3463058"/>
            <a:ext cx="588992" cy="403978"/>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0371609">
            <a:off x="3987995" y="3447181"/>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958273" y="2074407"/>
            <a:ext cx="797013" cy="1569660"/>
          </a:xfrm>
          <a:prstGeom prst="rect">
            <a:avLst/>
          </a:prstGeom>
          <a:noFill/>
        </p:spPr>
        <p:txBody>
          <a:bodyPr wrap="none" rtlCol="0">
            <a:spAutoFit/>
          </a:bodyPr>
          <a:lstStyle/>
          <a:p>
            <a:r>
              <a:rPr lang="en-US" altLang="zh-CN" sz="9600" b="1" dirty="0">
                <a:solidFill>
                  <a:schemeClr val="tx1">
                    <a:lumMod val="85000"/>
                    <a:lumOff val="15000"/>
                  </a:schemeClr>
                </a:solidFill>
                <a:latin typeface="造字工房尚雅体演示版常规体" pitchFamily="50" charset="-122"/>
                <a:ea typeface="造字工房尚雅体演示版常规体" pitchFamily="50" charset="-122"/>
              </a:rPr>
              <a:t>4</a:t>
            </a:r>
            <a:endParaRPr lang="zh-CN" altLang="en-US" sz="9600" b="1" dirty="0">
              <a:solidFill>
                <a:schemeClr val="tx1">
                  <a:lumMod val="85000"/>
                  <a:lumOff val="15000"/>
                </a:schemeClr>
              </a:solidFill>
              <a:latin typeface="造字工房尚雅体演示版常规体" pitchFamily="50" charset="-122"/>
              <a:ea typeface="造字工房尚雅体演示版常规体" pitchFamily="50" charset="-122"/>
            </a:endParaRPr>
          </a:p>
        </p:txBody>
      </p:sp>
      <p:sp>
        <p:nvSpPr>
          <p:cNvPr id="28" name="TextBox 27"/>
          <p:cNvSpPr txBox="1"/>
          <p:nvPr/>
        </p:nvSpPr>
        <p:spPr>
          <a:xfrm>
            <a:off x="5904699" y="3008044"/>
            <a:ext cx="2385589" cy="646331"/>
          </a:xfrm>
          <a:prstGeom prst="rect">
            <a:avLst/>
          </a:prstGeom>
          <a:noFill/>
        </p:spPr>
        <p:txBody>
          <a:bodyPr wrap="none" rtlCol="0">
            <a:spAutoFit/>
          </a:bodyPr>
          <a:lstStyle/>
          <a:p>
            <a:r>
              <a:rPr lang="en-US" altLang="zh-CN" sz="3600" spc="300" dirty="0">
                <a:latin typeface="+mn-ea"/>
              </a:rPr>
              <a:t>company</a:t>
            </a:r>
            <a:endParaRPr lang="zh-CN" altLang="en-US" sz="3600" spc="300" dirty="0">
              <a:latin typeface="+mn-ea"/>
            </a:endParaRPr>
          </a:p>
        </p:txBody>
      </p:sp>
      <p:cxnSp>
        <p:nvCxnSpPr>
          <p:cNvPr id="33" name="直接连接符 32"/>
          <p:cNvCxnSpPr/>
          <p:nvPr/>
        </p:nvCxnSpPr>
        <p:spPr>
          <a:xfrm flipH="1">
            <a:off x="6067126" y="2638182"/>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082926" y="3247397"/>
            <a:ext cx="654557" cy="53433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8803430" y="2638182"/>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744019" y="3685485"/>
            <a:ext cx="654557" cy="534334"/>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4327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31"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1000" fill="hold"/>
                                        <p:tgtEl>
                                          <p:spTgt spid="15"/>
                                        </p:tgtEl>
                                        <p:attrNameLst>
                                          <p:attrName>ppt_w</p:attrName>
                                        </p:attrNameLst>
                                      </p:cBhvr>
                                      <p:tavLst>
                                        <p:tav tm="0">
                                          <p:val>
                                            <p:fltVal val="0"/>
                                          </p:val>
                                        </p:tav>
                                        <p:tav tm="100000">
                                          <p:val>
                                            <p:strVal val="#ppt_w"/>
                                          </p:val>
                                        </p:tav>
                                      </p:tavLst>
                                    </p:anim>
                                    <p:anim calcmode="lin" valueType="num">
                                      <p:cBhvr>
                                        <p:cTn id="13" dur="1000" fill="hold"/>
                                        <p:tgtEl>
                                          <p:spTgt spid="15"/>
                                        </p:tgtEl>
                                        <p:attrNameLst>
                                          <p:attrName>ppt_h</p:attrName>
                                        </p:attrNameLst>
                                      </p:cBhvr>
                                      <p:tavLst>
                                        <p:tav tm="0">
                                          <p:val>
                                            <p:fltVal val="0"/>
                                          </p:val>
                                        </p:tav>
                                        <p:tav tm="100000">
                                          <p:val>
                                            <p:strVal val="#ppt_h"/>
                                          </p:val>
                                        </p:tav>
                                      </p:tavLst>
                                    </p:anim>
                                    <p:anim calcmode="lin" valueType="num">
                                      <p:cBhvr>
                                        <p:cTn id="14" dur="1000" fill="hold"/>
                                        <p:tgtEl>
                                          <p:spTgt spid="15"/>
                                        </p:tgtEl>
                                        <p:attrNameLst>
                                          <p:attrName>style.rotation</p:attrName>
                                        </p:attrNameLst>
                                      </p:cBhvr>
                                      <p:tavLst>
                                        <p:tav tm="0">
                                          <p:val>
                                            <p:fltVal val="90"/>
                                          </p:val>
                                        </p:tav>
                                        <p:tav tm="100000">
                                          <p:val>
                                            <p:fltVal val="0"/>
                                          </p:val>
                                        </p:tav>
                                      </p:tavLst>
                                    </p:anim>
                                    <p:animEffect transition="in" filter="fade">
                                      <p:cBhvr>
                                        <p:cTn id="15" dur="1000"/>
                                        <p:tgtEl>
                                          <p:spTgt spid="15"/>
                                        </p:tgtEl>
                                      </p:cBhvr>
                                    </p:animEffect>
                                  </p:childTnLst>
                                </p:cTn>
                              </p:par>
                              <p:par>
                                <p:cTn id="16" presetID="31"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1000" fill="hold"/>
                                        <p:tgtEl>
                                          <p:spTgt spid="14"/>
                                        </p:tgtEl>
                                        <p:attrNameLst>
                                          <p:attrName>ppt_w</p:attrName>
                                        </p:attrNameLst>
                                      </p:cBhvr>
                                      <p:tavLst>
                                        <p:tav tm="0">
                                          <p:val>
                                            <p:fltVal val="0"/>
                                          </p:val>
                                        </p:tav>
                                        <p:tav tm="100000">
                                          <p:val>
                                            <p:strVal val="#ppt_w"/>
                                          </p:val>
                                        </p:tav>
                                      </p:tavLst>
                                    </p:anim>
                                    <p:anim calcmode="lin" valueType="num">
                                      <p:cBhvr>
                                        <p:cTn id="19" dur="1000" fill="hold"/>
                                        <p:tgtEl>
                                          <p:spTgt spid="14"/>
                                        </p:tgtEl>
                                        <p:attrNameLst>
                                          <p:attrName>ppt_h</p:attrName>
                                        </p:attrNameLst>
                                      </p:cBhvr>
                                      <p:tavLst>
                                        <p:tav tm="0">
                                          <p:val>
                                            <p:fltVal val="0"/>
                                          </p:val>
                                        </p:tav>
                                        <p:tav tm="100000">
                                          <p:val>
                                            <p:strVal val="#ppt_h"/>
                                          </p:val>
                                        </p:tav>
                                      </p:tavLst>
                                    </p:anim>
                                    <p:anim calcmode="lin" valueType="num">
                                      <p:cBhvr>
                                        <p:cTn id="20" dur="1000" fill="hold"/>
                                        <p:tgtEl>
                                          <p:spTgt spid="14"/>
                                        </p:tgtEl>
                                        <p:attrNameLst>
                                          <p:attrName>style.rotation</p:attrName>
                                        </p:attrNameLst>
                                      </p:cBhvr>
                                      <p:tavLst>
                                        <p:tav tm="0">
                                          <p:val>
                                            <p:fltVal val="90"/>
                                          </p:val>
                                        </p:tav>
                                        <p:tav tm="100000">
                                          <p:val>
                                            <p:fltVal val="0"/>
                                          </p:val>
                                        </p:tav>
                                      </p:tavLst>
                                    </p:anim>
                                    <p:animEffect transition="in" filter="fade">
                                      <p:cBhvr>
                                        <p:cTn id="21" dur="1000"/>
                                        <p:tgtEl>
                                          <p:spTgt spid="14"/>
                                        </p:tgtEl>
                                      </p:cBhvr>
                                    </p:animEffect>
                                  </p:childTnLst>
                                </p:cTn>
                              </p:par>
                              <p:par>
                                <p:cTn id="22" presetID="31"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1000" fill="hold"/>
                                        <p:tgtEl>
                                          <p:spTgt spid="12"/>
                                        </p:tgtEl>
                                        <p:attrNameLst>
                                          <p:attrName>ppt_w</p:attrName>
                                        </p:attrNameLst>
                                      </p:cBhvr>
                                      <p:tavLst>
                                        <p:tav tm="0">
                                          <p:val>
                                            <p:fltVal val="0"/>
                                          </p:val>
                                        </p:tav>
                                        <p:tav tm="100000">
                                          <p:val>
                                            <p:strVal val="#ppt_w"/>
                                          </p:val>
                                        </p:tav>
                                      </p:tavLst>
                                    </p:anim>
                                    <p:anim calcmode="lin" valueType="num">
                                      <p:cBhvr>
                                        <p:cTn id="25" dur="1000" fill="hold"/>
                                        <p:tgtEl>
                                          <p:spTgt spid="12"/>
                                        </p:tgtEl>
                                        <p:attrNameLst>
                                          <p:attrName>ppt_h</p:attrName>
                                        </p:attrNameLst>
                                      </p:cBhvr>
                                      <p:tavLst>
                                        <p:tav tm="0">
                                          <p:val>
                                            <p:fltVal val="0"/>
                                          </p:val>
                                        </p:tav>
                                        <p:tav tm="100000">
                                          <p:val>
                                            <p:strVal val="#ppt_h"/>
                                          </p:val>
                                        </p:tav>
                                      </p:tavLst>
                                    </p:anim>
                                    <p:anim calcmode="lin" valueType="num">
                                      <p:cBhvr>
                                        <p:cTn id="26" dur="1000" fill="hold"/>
                                        <p:tgtEl>
                                          <p:spTgt spid="12"/>
                                        </p:tgtEl>
                                        <p:attrNameLst>
                                          <p:attrName>style.rotation</p:attrName>
                                        </p:attrNameLst>
                                      </p:cBhvr>
                                      <p:tavLst>
                                        <p:tav tm="0">
                                          <p:val>
                                            <p:fltVal val="90"/>
                                          </p:val>
                                        </p:tav>
                                        <p:tav tm="100000">
                                          <p:val>
                                            <p:fltVal val="0"/>
                                          </p:val>
                                        </p:tav>
                                      </p:tavLst>
                                    </p:anim>
                                    <p:animEffect transition="in" filter="fade">
                                      <p:cBhvr>
                                        <p:cTn id="27" dur="1000"/>
                                        <p:tgtEl>
                                          <p:spTgt spid="12"/>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p:cTn id="30" dur="1000" fill="hold"/>
                                        <p:tgtEl>
                                          <p:spTgt spid="16"/>
                                        </p:tgtEl>
                                        <p:attrNameLst>
                                          <p:attrName>ppt_w</p:attrName>
                                        </p:attrNameLst>
                                      </p:cBhvr>
                                      <p:tavLst>
                                        <p:tav tm="0">
                                          <p:val>
                                            <p:fltVal val="0"/>
                                          </p:val>
                                        </p:tav>
                                        <p:tav tm="100000">
                                          <p:val>
                                            <p:strVal val="#ppt_w"/>
                                          </p:val>
                                        </p:tav>
                                      </p:tavLst>
                                    </p:anim>
                                    <p:anim calcmode="lin" valueType="num">
                                      <p:cBhvr>
                                        <p:cTn id="31" dur="1000" fill="hold"/>
                                        <p:tgtEl>
                                          <p:spTgt spid="16"/>
                                        </p:tgtEl>
                                        <p:attrNameLst>
                                          <p:attrName>ppt_h</p:attrName>
                                        </p:attrNameLst>
                                      </p:cBhvr>
                                      <p:tavLst>
                                        <p:tav tm="0">
                                          <p:val>
                                            <p:fltVal val="0"/>
                                          </p:val>
                                        </p:tav>
                                        <p:tav tm="100000">
                                          <p:val>
                                            <p:strVal val="#ppt_h"/>
                                          </p:val>
                                        </p:tav>
                                      </p:tavLst>
                                    </p:anim>
                                    <p:anim calcmode="lin" valueType="num">
                                      <p:cBhvr>
                                        <p:cTn id="32" dur="1000" fill="hold"/>
                                        <p:tgtEl>
                                          <p:spTgt spid="16"/>
                                        </p:tgtEl>
                                        <p:attrNameLst>
                                          <p:attrName>style.rotation</p:attrName>
                                        </p:attrNameLst>
                                      </p:cBhvr>
                                      <p:tavLst>
                                        <p:tav tm="0">
                                          <p:val>
                                            <p:fltVal val="90"/>
                                          </p:val>
                                        </p:tav>
                                        <p:tav tm="100000">
                                          <p:val>
                                            <p:fltVal val="0"/>
                                          </p:val>
                                        </p:tav>
                                      </p:tavLst>
                                    </p:anim>
                                    <p:animEffect transition="in" filter="fade">
                                      <p:cBhvr>
                                        <p:cTn id="33" dur="1000"/>
                                        <p:tgtEl>
                                          <p:spTgt spid="16"/>
                                        </p:tgtEl>
                                      </p:cBhvr>
                                    </p:animEffect>
                                  </p:childTnLst>
                                </p:cTn>
                              </p:par>
                              <p:par>
                                <p:cTn id="34" presetID="31"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1000" fill="hold"/>
                                        <p:tgtEl>
                                          <p:spTgt spid="13"/>
                                        </p:tgtEl>
                                        <p:attrNameLst>
                                          <p:attrName>ppt_w</p:attrName>
                                        </p:attrNameLst>
                                      </p:cBhvr>
                                      <p:tavLst>
                                        <p:tav tm="0">
                                          <p:val>
                                            <p:fltVal val="0"/>
                                          </p:val>
                                        </p:tav>
                                        <p:tav tm="100000">
                                          <p:val>
                                            <p:strVal val="#ppt_w"/>
                                          </p:val>
                                        </p:tav>
                                      </p:tavLst>
                                    </p:anim>
                                    <p:anim calcmode="lin" valueType="num">
                                      <p:cBhvr>
                                        <p:cTn id="37" dur="1000" fill="hold"/>
                                        <p:tgtEl>
                                          <p:spTgt spid="13"/>
                                        </p:tgtEl>
                                        <p:attrNameLst>
                                          <p:attrName>ppt_h</p:attrName>
                                        </p:attrNameLst>
                                      </p:cBhvr>
                                      <p:tavLst>
                                        <p:tav tm="0">
                                          <p:val>
                                            <p:fltVal val="0"/>
                                          </p:val>
                                        </p:tav>
                                        <p:tav tm="100000">
                                          <p:val>
                                            <p:strVal val="#ppt_h"/>
                                          </p:val>
                                        </p:tav>
                                      </p:tavLst>
                                    </p:anim>
                                    <p:anim calcmode="lin" valueType="num">
                                      <p:cBhvr>
                                        <p:cTn id="38" dur="1000" fill="hold"/>
                                        <p:tgtEl>
                                          <p:spTgt spid="13"/>
                                        </p:tgtEl>
                                        <p:attrNameLst>
                                          <p:attrName>style.rotation</p:attrName>
                                        </p:attrNameLst>
                                      </p:cBhvr>
                                      <p:tavLst>
                                        <p:tav tm="0">
                                          <p:val>
                                            <p:fltVal val="90"/>
                                          </p:val>
                                        </p:tav>
                                        <p:tav tm="100000">
                                          <p:val>
                                            <p:fltVal val="0"/>
                                          </p:val>
                                        </p:tav>
                                      </p:tavLst>
                                    </p:anim>
                                    <p:animEffect transition="in" filter="fade">
                                      <p:cBhvr>
                                        <p:cTn id="39" dur="1000"/>
                                        <p:tgtEl>
                                          <p:spTgt spid="13"/>
                                        </p:tgtEl>
                                      </p:cBhvr>
                                    </p:animEffect>
                                  </p:childTnLst>
                                </p:cTn>
                              </p:par>
                              <p:par>
                                <p:cTn id="40" presetID="42" presetClass="entr" presetSubtype="0"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1000"/>
                                        <p:tgtEl>
                                          <p:spTgt spid="3"/>
                                        </p:tgtEl>
                                      </p:cBhvr>
                                    </p:animEffect>
                                    <p:anim calcmode="lin" valueType="num">
                                      <p:cBhvr>
                                        <p:cTn id="43" dur="1000" fill="hold"/>
                                        <p:tgtEl>
                                          <p:spTgt spid="3"/>
                                        </p:tgtEl>
                                        <p:attrNameLst>
                                          <p:attrName>ppt_x</p:attrName>
                                        </p:attrNameLst>
                                      </p:cBhvr>
                                      <p:tavLst>
                                        <p:tav tm="0">
                                          <p:val>
                                            <p:strVal val="#ppt_x"/>
                                          </p:val>
                                        </p:tav>
                                        <p:tav tm="100000">
                                          <p:val>
                                            <p:strVal val="#ppt_x"/>
                                          </p:val>
                                        </p:tav>
                                      </p:tavLst>
                                    </p:anim>
                                    <p:anim calcmode="lin" valueType="num">
                                      <p:cBhvr>
                                        <p:cTn id="44" dur="1000" fill="hold"/>
                                        <p:tgtEl>
                                          <p:spTgt spid="3"/>
                                        </p:tgtEl>
                                        <p:attrNameLst>
                                          <p:attrName>ppt_y</p:attrName>
                                        </p:attrNameLst>
                                      </p:cBhvr>
                                      <p:tavLst>
                                        <p:tav tm="0">
                                          <p:val>
                                            <p:strVal val="#ppt_y+.1"/>
                                          </p:val>
                                        </p:tav>
                                        <p:tav tm="100000">
                                          <p:val>
                                            <p:strVal val="#ppt_y"/>
                                          </p:val>
                                        </p:tav>
                                      </p:tavLst>
                                    </p:anim>
                                  </p:childTnLst>
                                </p:cTn>
                              </p:par>
                            </p:childTnLst>
                          </p:cTn>
                        </p:par>
                        <p:par>
                          <p:cTn id="45" fill="hold">
                            <p:stCondLst>
                              <p:cond delay="1000"/>
                            </p:stCondLst>
                            <p:childTnLst>
                              <p:par>
                                <p:cTn id="46" presetID="53" presetClass="entr" presetSubtype="528" fill="hold" grpId="0" nodeType="after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p:cTn id="48" dur="500" fill="hold"/>
                                        <p:tgtEl>
                                          <p:spTgt spid="28"/>
                                        </p:tgtEl>
                                        <p:attrNameLst>
                                          <p:attrName>ppt_w</p:attrName>
                                        </p:attrNameLst>
                                      </p:cBhvr>
                                      <p:tavLst>
                                        <p:tav tm="0">
                                          <p:val>
                                            <p:fltVal val="0"/>
                                          </p:val>
                                        </p:tav>
                                        <p:tav tm="100000">
                                          <p:val>
                                            <p:strVal val="#ppt_w"/>
                                          </p:val>
                                        </p:tav>
                                      </p:tavLst>
                                    </p:anim>
                                    <p:anim calcmode="lin" valueType="num">
                                      <p:cBhvr>
                                        <p:cTn id="49" dur="500" fill="hold"/>
                                        <p:tgtEl>
                                          <p:spTgt spid="28"/>
                                        </p:tgtEl>
                                        <p:attrNameLst>
                                          <p:attrName>ppt_h</p:attrName>
                                        </p:attrNameLst>
                                      </p:cBhvr>
                                      <p:tavLst>
                                        <p:tav tm="0">
                                          <p:val>
                                            <p:fltVal val="0"/>
                                          </p:val>
                                        </p:tav>
                                        <p:tav tm="100000">
                                          <p:val>
                                            <p:strVal val="#ppt_h"/>
                                          </p:val>
                                        </p:tav>
                                      </p:tavLst>
                                    </p:anim>
                                    <p:animEffect transition="in" filter="fade">
                                      <p:cBhvr>
                                        <p:cTn id="50" dur="500"/>
                                        <p:tgtEl>
                                          <p:spTgt spid="28"/>
                                        </p:tgtEl>
                                      </p:cBhvr>
                                    </p:animEffect>
                                    <p:anim calcmode="lin" valueType="num">
                                      <p:cBhvr>
                                        <p:cTn id="51" dur="500" fill="hold"/>
                                        <p:tgtEl>
                                          <p:spTgt spid="28"/>
                                        </p:tgtEl>
                                        <p:attrNameLst>
                                          <p:attrName>ppt_x</p:attrName>
                                        </p:attrNameLst>
                                      </p:cBhvr>
                                      <p:tavLst>
                                        <p:tav tm="0">
                                          <p:val>
                                            <p:fltVal val="0.5"/>
                                          </p:val>
                                        </p:tav>
                                        <p:tav tm="100000">
                                          <p:val>
                                            <p:strVal val="#ppt_x"/>
                                          </p:val>
                                        </p:tav>
                                      </p:tavLst>
                                    </p:anim>
                                    <p:anim calcmode="lin" valueType="num">
                                      <p:cBhvr>
                                        <p:cTn id="52" dur="500" fill="hold"/>
                                        <p:tgtEl>
                                          <p:spTgt spid="28"/>
                                        </p:tgtEl>
                                        <p:attrNameLst>
                                          <p:attrName>ppt_y</p:attrName>
                                        </p:attrNameLst>
                                      </p:cBhvr>
                                      <p:tavLst>
                                        <p:tav tm="0">
                                          <p:val>
                                            <p:fltVal val="0.5"/>
                                          </p:val>
                                        </p:tav>
                                        <p:tav tm="100000">
                                          <p:val>
                                            <p:strVal val="#ppt_y"/>
                                          </p:val>
                                        </p:tav>
                                      </p:tavLst>
                                    </p:anim>
                                  </p:childTnLst>
                                </p:cTn>
                              </p:par>
                              <p:par>
                                <p:cTn id="53" presetID="31"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p:cTn id="55" dur="1000" fill="hold"/>
                                        <p:tgtEl>
                                          <p:spTgt spid="33"/>
                                        </p:tgtEl>
                                        <p:attrNameLst>
                                          <p:attrName>ppt_w</p:attrName>
                                        </p:attrNameLst>
                                      </p:cBhvr>
                                      <p:tavLst>
                                        <p:tav tm="0">
                                          <p:val>
                                            <p:fltVal val="0"/>
                                          </p:val>
                                        </p:tav>
                                        <p:tav tm="100000">
                                          <p:val>
                                            <p:strVal val="#ppt_w"/>
                                          </p:val>
                                        </p:tav>
                                      </p:tavLst>
                                    </p:anim>
                                    <p:anim calcmode="lin" valueType="num">
                                      <p:cBhvr>
                                        <p:cTn id="56" dur="1000" fill="hold"/>
                                        <p:tgtEl>
                                          <p:spTgt spid="33"/>
                                        </p:tgtEl>
                                        <p:attrNameLst>
                                          <p:attrName>ppt_h</p:attrName>
                                        </p:attrNameLst>
                                      </p:cBhvr>
                                      <p:tavLst>
                                        <p:tav tm="0">
                                          <p:val>
                                            <p:fltVal val="0"/>
                                          </p:val>
                                        </p:tav>
                                        <p:tav tm="100000">
                                          <p:val>
                                            <p:strVal val="#ppt_h"/>
                                          </p:val>
                                        </p:tav>
                                      </p:tavLst>
                                    </p:anim>
                                    <p:anim calcmode="lin" valueType="num">
                                      <p:cBhvr>
                                        <p:cTn id="57" dur="1000" fill="hold"/>
                                        <p:tgtEl>
                                          <p:spTgt spid="33"/>
                                        </p:tgtEl>
                                        <p:attrNameLst>
                                          <p:attrName>style.rotation</p:attrName>
                                        </p:attrNameLst>
                                      </p:cBhvr>
                                      <p:tavLst>
                                        <p:tav tm="0">
                                          <p:val>
                                            <p:fltVal val="90"/>
                                          </p:val>
                                        </p:tav>
                                        <p:tav tm="100000">
                                          <p:val>
                                            <p:fltVal val="0"/>
                                          </p:val>
                                        </p:tav>
                                      </p:tavLst>
                                    </p:anim>
                                    <p:animEffect transition="in" filter="fade">
                                      <p:cBhvr>
                                        <p:cTn id="58" dur="1000"/>
                                        <p:tgtEl>
                                          <p:spTgt spid="33"/>
                                        </p:tgtEl>
                                      </p:cBhvr>
                                    </p:animEffect>
                                  </p:childTnLst>
                                </p:cTn>
                              </p:par>
                              <p:par>
                                <p:cTn id="59" presetID="31"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p:cTn id="61" dur="1000" fill="hold"/>
                                        <p:tgtEl>
                                          <p:spTgt spid="37"/>
                                        </p:tgtEl>
                                        <p:attrNameLst>
                                          <p:attrName>ppt_w</p:attrName>
                                        </p:attrNameLst>
                                      </p:cBhvr>
                                      <p:tavLst>
                                        <p:tav tm="0">
                                          <p:val>
                                            <p:fltVal val="0"/>
                                          </p:val>
                                        </p:tav>
                                        <p:tav tm="100000">
                                          <p:val>
                                            <p:strVal val="#ppt_w"/>
                                          </p:val>
                                        </p:tav>
                                      </p:tavLst>
                                    </p:anim>
                                    <p:anim calcmode="lin" valueType="num">
                                      <p:cBhvr>
                                        <p:cTn id="62" dur="1000" fill="hold"/>
                                        <p:tgtEl>
                                          <p:spTgt spid="37"/>
                                        </p:tgtEl>
                                        <p:attrNameLst>
                                          <p:attrName>ppt_h</p:attrName>
                                        </p:attrNameLst>
                                      </p:cBhvr>
                                      <p:tavLst>
                                        <p:tav tm="0">
                                          <p:val>
                                            <p:fltVal val="0"/>
                                          </p:val>
                                        </p:tav>
                                        <p:tav tm="100000">
                                          <p:val>
                                            <p:strVal val="#ppt_h"/>
                                          </p:val>
                                        </p:tav>
                                      </p:tavLst>
                                    </p:anim>
                                    <p:anim calcmode="lin" valueType="num">
                                      <p:cBhvr>
                                        <p:cTn id="63" dur="1000" fill="hold"/>
                                        <p:tgtEl>
                                          <p:spTgt spid="37"/>
                                        </p:tgtEl>
                                        <p:attrNameLst>
                                          <p:attrName>style.rotation</p:attrName>
                                        </p:attrNameLst>
                                      </p:cBhvr>
                                      <p:tavLst>
                                        <p:tav tm="0">
                                          <p:val>
                                            <p:fltVal val="90"/>
                                          </p:val>
                                        </p:tav>
                                        <p:tav tm="100000">
                                          <p:val>
                                            <p:fltVal val="0"/>
                                          </p:val>
                                        </p:tav>
                                      </p:tavLst>
                                    </p:anim>
                                    <p:animEffect transition="in" filter="fade">
                                      <p:cBhvr>
                                        <p:cTn id="64" dur="1000"/>
                                        <p:tgtEl>
                                          <p:spTgt spid="37"/>
                                        </p:tgtEl>
                                      </p:cBhvr>
                                    </p:animEffect>
                                  </p:childTnLst>
                                </p:cTn>
                              </p:par>
                              <p:par>
                                <p:cTn id="65" presetID="31" presetClass="entr" presetSubtype="0" fill="hold"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p:cTn id="67" dur="1000" fill="hold"/>
                                        <p:tgtEl>
                                          <p:spTgt spid="36"/>
                                        </p:tgtEl>
                                        <p:attrNameLst>
                                          <p:attrName>ppt_w</p:attrName>
                                        </p:attrNameLst>
                                      </p:cBhvr>
                                      <p:tavLst>
                                        <p:tav tm="0">
                                          <p:val>
                                            <p:fltVal val="0"/>
                                          </p:val>
                                        </p:tav>
                                        <p:tav tm="100000">
                                          <p:val>
                                            <p:strVal val="#ppt_w"/>
                                          </p:val>
                                        </p:tav>
                                      </p:tavLst>
                                    </p:anim>
                                    <p:anim calcmode="lin" valueType="num">
                                      <p:cBhvr>
                                        <p:cTn id="68" dur="1000" fill="hold"/>
                                        <p:tgtEl>
                                          <p:spTgt spid="36"/>
                                        </p:tgtEl>
                                        <p:attrNameLst>
                                          <p:attrName>ppt_h</p:attrName>
                                        </p:attrNameLst>
                                      </p:cBhvr>
                                      <p:tavLst>
                                        <p:tav tm="0">
                                          <p:val>
                                            <p:fltVal val="0"/>
                                          </p:val>
                                        </p:tav>
                                        <p:tav tm="100000">
                                          <p:val>
                                            <p:strVal val="#ppt_h"/>
                                          </p:val>
                                        </p:tav>
                                      </p:tavLst>
                                    </p:anim>
                                    <p:anim calcmode="lin" valueType="num">
                                      <p:cBhvr>
                                        <p:cTn id="69" dur="1000" fill="hold"/>
                                        <p:tgtEl>
                                          <p:spTgt spid="36"/>
                                        </p:tgtEl>
                                        <p:attrNameLst>
                                          <p:attrName>style.rotation</p:attrName>
                                        </p:attrNameLst>
                                      </p:cBhvr>
                                      <p:tavLst>
                                        <p:tav tm="0">
                                          <p:val>
                                            <p:fltVal val="90"/>
                                          </p:val>
                                        </p:tav>
                                        <p:tav tm="100000">
                                          <p:val>
                                            <p:fltVal val="0"/>
                                          </p:val>
                                        </p:tav>
                                      </p:tavLst>
                                    </p:anim>
                                    <p:animEffect transition="in" filter="fade">
                                      <p:cBhvr>
                                        <p:cTn id="70" dur="1000"/>
                                        <p:tgtEl>
                                          <p:spTgt spid="36"/>
                                        </p:tgtEl>
                                      </p:cBhvr>
                                    </p:animEffect>
                                  </p:childTnLst>
                                </p:cTn>
                              </p:par>
                              <p:par>
                                <p:cTn id="71" presetID="31" presetClass="entr" presetSubtype="0" fill="hold" nodeType="with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p:cTn id="73" dur="1000" fill="hold"/>
                                        <p:tgtEl>
                                          <p:spTgt spid="34"/>
                                        </p:tgtEl>
                                        <p:attrNameLst>
                                          <p:attrName>ppt_w</p:attrName>
                                        </p:attrNameLst>
                                      </p:cBhvr>
                                      <p:tavLst>
                                        <p:tav tm="0">
                                          <p:val>
                                            <p:fltVal val="0"/>
                                          </p:val>
                                        </p:tav>
                                        <p:tav tm="100000">
                                          <p:val>
                                            <p:strVal val="#ppt_w"/>
                                          </p:val>
                                        </p:tav>
                                      </p:tavLst>
                                    </p:anim>
                                    <p:anim calcmode="lin" valueType="num">
                                      <p:cBhvr>
                                        <p:cTn id="74" dur="1000" fill="hold"/>
                                        <p:tgtEl>
                                          <p:spTgt spid="34"/>
                                        </p:tgtEl>
                                        <p:attrNameLst>
                                          <p:attrName>ppt_h</p:attrName>
                                        </p:attrNameLst>
                                      </p:cBhvr>
                                      <p:tavLst>
                                        <p:tav tm="0">
                                          <p:val>
                                            <p:fltVal val="0"/>
                                          </p:val>
                                        </p:tav>
                                        <p:tav tm="100000">
                                          <p:val>
                                            <p:strVal val="#ppt_h"/>
                                          </p:val>
                                        </p:tav>
                                      </p:tavLst>
                                    </p:anim>
                                    <p:anim calcmode="lin" valueType="num">
                                      <p:cBhvr>
                                        <p:cTn id="75" dur="1000" fill="hold"/>
                                        <p:tgtEl>
                                          <p:spTgt spid="34"/>
                                        </p:tgtEl>
                                        <p:attrNameLst>
                                          <p:attrName>style.rotation</p:attrName>
                                        </p:attrNameLst>
                                      </p:cBhvr>
                                      <p:tavLst>
                                        <p:tav tm="0">
                                          <p:val>
                                            <p:fltVal val="90"/>
                                          </p:val>
                                        </p:tav>
                                        <p:tav tm="100000">
                                          <p:val>
                                            <p:fltVal val="0"/>
                                          </p:val>
                                        </p:tav>
                                      </p:tavLst>
                                    </p:anim>
                                    <p:animEffect transition="in" filter="fade">
                                      <p:cBhvr>
                                        <p:cTn id="76"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13" grpId="0" animBg="1"/>
      <p:bldP spid="14" grpId="0" animBg="1"/>
      <p:bldP spid="15" grpId="0" animBg="1"/>
      <p:bldP spid="16" grpId="0" animBg="1"/>
      <p:bldP spid="17" grpId="0"/>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FF7CFA86-C7F1-4EA8-BFA9-B322A177D5C0}"/>
              </a:ext>
            </a:extLst>
          </p:cNvPr>
          <p:cNvGrpSpPr/>
          <p:nvPr/>
        </p:nvGrpSpPr>
        <p:grpSpPr>
          <a:xfrm flipH="1">
            <a:off x="11639822" y="296059"/>
            <a:ext cx="777432" cy="871309"/>
            <a:chOff x="8415343" y="292006"/>
            <a:chExt cx="777432" cy="871309"/>
          </a:xfrm>
        </p:grpSpPr>
        <p:cxnSp>
          <p:nvCxnSpPr>
            <p:cNvPr id="3" name="直接连接符 2">
              <a:extLst>
                <a:ext uri="{FF2B5EF4-FFF2-40B4-BE49-F238E27FC236}">
                  <a16:creationId xmlns:a16="http://schemas.microsoft.com/office/drawing/2014/main" id="{FAEC2DA8-8886-474A-AAF3-860C3EDD3613}"/>
                </a:ext>
              </a:extLst>
            </p:cNvPr>
            <p:cNvCxnSpPr/>
            <p:nvPr/>
          </p:nvCxnSpPr>
          <p:spPr>
            <a:xfrm flipH="1">
              <a:off x="8415343" y="292006"/>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596007ED-2AAD-450F-9D80-0836C7C78446}"/>
                </a:ext>
              </a:extLst>
            </p:cNvPr>
            <p:cNvCxnSpPr/>
            <p:nvPr/>
          </p:nvCxnSpPr>
          <p:spPr>
            <a:xfrm flipH="1">
              <a:off x="8551644" y="836459"/>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 name="矩形 4">
            <a:extLst>
              <a:ext uri="{FF2B5EF4-FFF2-40B4-BE49-F238E27FC236}">
                <a16:creationId xmlns:a16="http://schemas.microsoft.com/office/drawing/2014/main" id="{0B0630F5-6E77-4360-9E7E-A1F91209EDCC}"/>
              </a:ext>
            </a:extLst>
          </p:cNvPr>
          <p:cNvSpPr/>
          <p:nvPr/>
        </p:nvSpPr>
        <p:spPr>
          <a:xfrm>
            <a:off x="9263558" y="692696"/>
            <a:ext cx="1805302" cy="369332"/>
          </a:xfrm>
          <a:prstGeom prst="rect">
            <a:avLst/>
          </a:prstGeom>
        </p:spPr>
        <p:txBody>
          <a:bodyPr wrap="none">
            <a:spAutoFit/>
          </a:bodyPr>
          <a:lstStyle/>
          <a:p>
            <a:r>
              <a:rPr lang="en-US" altLang="zh-CN" spc="300" dirty="0">
                <a:latin typeface="+mn-ea"/>
              </a:rPr>
              <a:t>Company  </a:t>
            </a:r>
            <a:r>
              <a:rPr lang="en-US" altLang="zh-CN" b="1" dirty="0">
                <a:solidFill>
                  <a:srgbClr val="C00000"/>
                </a:solidFill>
              </a:rPr>
              <a:t>4</a:t>
            </a:r>
            <a:endParaRPr lang="zh-CN" altLang="en-US" b="1" dirty="0">
              <a:solidFill>
                <a:srgbClr val="C00000"/>
              </a:solidFill>
            </a:endParaRPr>
          </a:p>
        </p:txBody>
      </p:sp>
      <p:sp>
        <p:nvSpPr>
          <p:cNvPr id="6" name="左中括号 5">
            <a:extLst>
              <a:ext uri="{FF2B5EF4-FFF2-40B4-BE49-F238E27FC236}">
                <a16:creationId xmlns:a16="http://schemas.microsoft.com/office/drawing/2014/main" id="{08D745BD-7DC3-46AA-BE7A-C043283783E1}"/>
              </a:ext>
            </a:extLst>
          </p:cNvPr>
          <p:cNvSpPr/>
          <p:nvPr/>
        </p:nvSpPr>
        <p:spPr>
          <a:xfrm flipH="1">
            <a:off x="11464547" y="610690"/>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58757A81-DFA1-4112-B0DA-C14341062A41}"/>
              </a:ext>
            </a:extLst>
          </p:cNvPr>
          <p:cNvSpPr txBox="1"/>
          <p:nvPr/>
        </p:nvSpPr>
        <p:spPr>
          <a:xfrm>
            <a:off x="6023198" y="2949848"/>
            <a:ext cx="1800493" cy="369332"/>
          </a:xfrm>
          <a:prstGeom prst="rect">
            <a:avLst/>
          </a:prstGeom>
          <a:noFill/>
        </p:spPr>
        <p:txBody>
          <a:bodyPr wrap="none" rtlCol="0">
            <a:spAutoFit/>
          </a:bodyPr>
          <a:lstStyle/>
          <a:p>
            <a:r>
              <a:rPr lang="zh-CN" altLang="en-US" b="1" dirty="0">
                <a:solidFill>
                  <a:schemeClr val="bg1"/>
                </a:solidFill>
              </a:rPr>
              <a:t>请输入你的标题</a:t>
            </a:r>
          </a:p>
        </p:txBody>
      </p:sp>
      <p:sp>
        <p:nvSpPr>
          <p:cNvPr id="15" name="文本框 14"/>
          <p:cNvSpPr txBox="1"/>
          <p:nvPr/>
        </p:nvSpPr>
        <p:spPr>
          <a:xfrm>
            <a:off x="119637" y="6381328"/>
            <a:ext cx="1903085" cy="369332"/>
          </a:xfrm>
          <a:prstGeom prst="rect">
            <a:avLst/>
          </a:prstGeom>
          <a:noFill/>
        </p:spPr>
        <p:txBody>
          <a:bodyPr wrap="none" rtlCol="0">
            <a:spAutoFit/>
          </a:bodyPr>
          <a:lstStyle/>
          <a:p>
            <a:r>
              <a:rPr lang="en-US" altLang="zh-CN"/>
              <a:t>WFU acm</a:t>
            </a:r>
            <a:r>
              <a:rPr lang="zh-CN" altLang="en-US"/>
              <a:t>培训队</a:t>
            </a:r>
          </a:p>
        </p:txBody>
      </p:sp>
      <p:pic>
        <p:nvPicPr>
          <p:cNvPr id="16" name="图片 15">
            <a:extLst>
              <a:ext uri="{FF2B5EF4-FFF2-40B4-BE49-F238E27FC236}">
                <a16:creationId xmlns:a16="http://schemas.microsoft.com/office/drawing/2014/main" id="{8391E820-2ABE-4F05-ADAD-37066221221D}"/>
              </a:ext>
            </a:extLst>
          </p:cNvPr>
          <p:cNvPicPr>
            <a:picLocks noChangeAspect="1"/>
          </p:cNvPicPr>
          <p:nvPr/>
        </p:nvPicPr>
        <p:blipFill>
          <a:blip r:embed="rId3"/>
          <a:stretch>
            <a:fillRect/>
          </a:stretch>
        </p:blipFill>
        <p:spPr>
          <a:xfrm>
            <a:off x="1349571" y="2046500"/>
            <a:ext cx="10002219" cy="1806696"/>
          </a:xfrm>
          <a:prstGeom prst="rect">
            <a:avLst/>
          </a:prstGeom>
        </p:spPr>
      </p:pic>
    </p:spTree>
    <p:extLst>
      <p:ext uri="{BB962C8B-B14F-4D97-AF65-F5344CB8AC3E}">
        <p14:creationId xmlns:p14="http://schemas.microsoft.com/office/powerpoint/2010/main" val="146496851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2AB701E-BB0E-401A-9063-7263E5BEEACF}"/>
              </a:ext>
            </a:extLst>
          </p:cNvPr>
          <p:cNvGrpSpPr/>
          <p:nvPr/>
        </p:nvGrpSpPr>
        <p:grpSpPr>
          <a:xfrm flipH="1">
            <a:off x="11639822" y="296059"/>
            <a:ext cx="777432" cy="871309"/>
            <a:chOff x="8415343" y="292006"/>
            <a:chExt cx="777432" cy="871309"/>
          </a:xfrm>
        </p:grpSpPr>
        <p:cxnSp>
          <p:nvCxnSpPr>
            <p:cNvPr id="3" name="直接连接符 2">
              <a:extLst>
                <a:ext uri="{FF2B5EF4-FFF2-40B4-BE49-F238E27FC236}">
                  <a16:creationId xmlns:a16="http://schemas.microsoft.com/office/drawing/2014/main" id="{7DFDE6F1-078E-444E-B4CC-5A51325ACDC6}"/>
                </a:ext>
              </a:extLst>
            </p:cNvPr>
            <p:cNvCxnSpPr/>
            <p:nvPr/>
          </p:nvCxnSpPr>
          <p:spPr>
            <a:xfrm flipH="1">
              <a:off x="8415343" y="292006"/>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19214D3F-E673-4601-8A30-B81A29C16B5D}"/>
                </a:ext>
              </a:extLst>
            </p:cNvPr>
            <p:cNvCxnSpPr/>
            <p:nvPr/>
          </p:nvCxnSpPr>
          <p:spPr>
            <a:xfrm flipH="1">
              <a:off x="8551644" y="836459"/>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 name="矩形 4">
            <a:extLst>
              <a:ext uri="{FF2B5EF4-FFF2-40B4-BE49-F238E27FC236}">
                <a16:creationId xmlns:a16="http://schemas.microsoft.com/office/drawing/2014/main" id="{DF7CAAF0-4C35-4326-9517-9A93F1807399}"/>
              </a:ext>
            </a:extLst>
          </p:cNvPr>
          <p:cNvSpPr/>
          <p:nvPr/>
        </p:nvSpPr>
        <p:spPr>
          <a:xfrm>
            <a:off x="9263558" y="692696"/>
            <a:ext cx="1805302" cy="369332"/>
          </a:xfrm>
          <a:prstGeom prst="rect">
            <a:avLst/>
          </a:prstGeom>
        </p:spPr>
        <p:txBody>
          <a:bodyPr wrap="none">
            <a:spAutoFit/>
          </a:bodyPr>
          <a:lstStyle/>
          <a:p>
            <a:r>
              <a:rPr lang="en-US" altLang="zh-CN" spc="300" dirty="0">
                <a:latin typeface="+mn-ea"/>
              </a:rPr>
              <a:t>Company  </a:t>
            </a:r>
            <a:r>
              <a:rPr lang="en-US" altLang="zh-CN" b="1" dirty="0">
                <a:solidFill>
                  <a:srgbClr val="C00000"/>
                </a:solidFill>
              </a:rPr>
              <a:t>4</a:t>
            </a:r>
            <a:endParaRPr lang="zh-CN" altLang="en-US" b="1" dirty="0">
              <a:solidFill>
                <a:srgbClr val="C00000"/>
              </a:solidFill>
            </a:endParaRPr>
          </a:p>
        </p:txBody>
      </p:sp>
      <p:sp>
        <p:nvSpPr>
          <p:cNvPr id="6" name="左中括号 5">
            <a:extLst>
              <a:ext uri="{FF2B5EF4-FFF2-40B4-BE49-F238E27FC236}">
                <a16:creationId xmlns:a16="http://schemas.microsoft.com/office/drawing/2014/main" id="{C4AE4604-F167-444A-8EF8-8D848CED412E}"/>
              </a:ext>
            </a:extLst>
          </p:cNvPr>
          <p:cNvSpPr/>
          <p:nvPr/>
        </p:nvSpPr>
        <p:spPr>
          <a:xfrm flipH="1">
            <a:off x="11464547" y="610690"/>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AF608A77-54D9-4B6B-ABDA-AF96DCD4961B}"/>
              </a:ext>
            </a:extLst>
          </p:cNvPr>
          <p:cNvSpPr/>
          <p:nvPr/>
        </p:nvSpPr>
        <p:spPr>
          <a:xfrm>
            <a:off x="2134766" y="2132856"/>
            <a:ext cx="7992888" cy="3528392"/>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4">
            <a:extLst>
              <a:ext uri="{FF2B5EF4-FFF2-40B4-BE49-F238E27FC236}">
                <a16:creationId xmlns:a16="http://schemas.microsoft.com/office/drawing/2014/main" id="{8F81C9FF-9837-4C30-8625-3B518B929D9E}"/>
              </a:ext>
            </a:extLst>
          </p:cNvPr>
          <p:cNvSpPr txBox="1"/>
          <p:nvPr/>
        </p:nvSpPr>
        <p:spPr>
          <a:xfrm>
            <a:off x="3071053" y="3474286"/>
            <a:ext cx="4177599" cy="1708160"/>
          </a:xfrm>
          <a:prstGeom prst="rect">
            <a:avLst/>
          </a:prstGeom>
          <a:noFill/>
        </p:spPr>
        <p:txBody>
          <a:bodyPr wrap="square" rtlCol="0">
            <a:spAutoFit/>
          </a:bodyPr>
          <a:lstStyle/>
          <a:p>
            <a:pPr>
              <a:lnSpc>
                <a:spcPct val="150000"/>
              </a:lnSpc>
            </a:pPr>
            <a:r>
              <a:rPr lang="zh-CN" altLang="en-US" sz="1400" spc="300" dirty="0">
                <a:solidFill>
                  <a:schemeClr val="bg1"/>
                </a:solidFill>
                <a:latin typeface="微软雅黑 Light" panose="020B0502040204020203" pitchFamily="34" charset="-122"/>
                <a:ea typeface="微软雅黑 Light" panose="020B0502040204020203" pitchFamily="34" charset="-122"/>
                <a:cs typeface="Open Sans" pitchFamily="34" charset="0"/>
              </a:rPr>
              <a:t>您的内容打在这里，者通过复制您的文本后，在此框中选择粘贴。您的内容打在这里，或者通过复制您的文本后，在此框中选择粘贴。</a:t>
            </a:r>
            <a:endParaRPr lang="en-US" altLang="zh-CN" sz="1400" spc="300" dirty="0">
              <a:solidFill>
                <a:schemeClr val="bg1"/>
              </a:solidFill>
              <a:latin typeface="微软雅黑 Light" panose="020B0502040204020203" pitchFamily="34" charset="-122"/>
              <a:ea typeface="微软雅黑 Light" panose="020B0502040204020203" pitchFamily="34" charset="-122"/>
              <a:cs typeface="Open Sans" pitchFamily="34" charset="0"/>
            </a:endParaRPr>
          </a:p>
          <a:p>
            <a:pPr>
              <a:lnSpc>
                <a:spcPct val="150000"/>
              </a:lnSpc>
            </a:pPr>
            <a:endParaRPr lang="zh-CN" altLang="en-US" sz="1400" dirty="0">
              <a:solidFill>
                <a:schemeClr val="bg1"/>
              </a:solidFill>
            </a:endParaRPr>
          </a:p>
        </p:txBody>
      </p:sp>
      <p:sp>
        <p:nvSpPr>
          <p:cNvPr id="11" name="文本框 10">
            <a:extLst>
              <a:ext uri="{FF2B5EF4-FFF2-40B4-BE49-F238E27FC236}">
                <a16:creationId xmlns:a16="http://schemas.microsoft.com/office/drawing/2014/main" id="{9F155B29-17C1-44BB-9495-CD02DF39931B}"/>
              </a:ext>
            </a:extLst>
          </p:cNvPr>
          <p:cNvSpPr txBox="1"/>
          <p:nvPr/>
        </p:nvSpPr>
        <p:spPr>
          <a:xfrm>
            <a:off x="3070870" y="3068960"/>
            <a:ext cx="1800493" cy="369332"/>
          </a:xfrm>
          <a:prstGeom prst="rect">
            <a:avLst/>
          </a:prstGeom>
          <a:noFill/>
        </p:spPr>
        <p:txBody>
          <a:bodyPr wrap="none" rtlCol="0">
            <a:spAutoFit/>
          </a:bodyPr>
          <a:lstStyle/>
          <a:p>
            <a:r>
              <a:rPr lang="zh-CN" altLang="en-US" dirty="0">
                <a:solidFill>
                  <a:schemeClr val="bg1"/>
                </a:solidFill>
              </a:rPr>
              <a:t>请输入你的标题</a:t>
            </a:r>
          </a:p>
        </p:txBody>
      </p:sp>
      <p:sp>
        <p:nvSpPr>
          <p:cNvPr id="12" name="文本框 11"/>
          <p:cNvSpPr txBox="1"/>
          <p:nvPr/>
        </p:nvSpPr>
        <p:spPr>
          <a:xfrm>
            <a:off x="119637" y="6381328"/>
            <a:ext cx="1903085" cy="369332"/>
          </a:xfrm>
          <a:prstGeom prst="rect">
            <a:avLst/>
          </a:prstGeom>
          <a:noFill/>
        </p:spPr>
        <p:txBody>
          <a:bodyPr wrap="none" rtlCol="0">
            <a:spAutoFit/>
          </a:bodyPr>
          <a:lstStyle/>
          <a:p>
            <a:r>
              <a:rPr lang="en-US" altLang="zh-CN"/>
              <a:t>WFU acm</a:t>
            </a:r>
            <a:r>
              <a:rPr lang="zh-CN" altLang="en-US"/>
              <a:t>培训队</a:t>
            </a:r>
          </a:p>
        </p:txBody>
      </p:sp>
      <p:pic>
        <p:nvPicPr>
          <p:cNvPr id="9" name="图片 8">
            <a:extLst>
              <a:ext uri="{FF2B5EF4-FFF2-40B4-BE49-F238E27FC236}">
                <a16:creationId xmlns:a16="http://schemas.microsoft.com/office/drawing/2014/main" id="{B5B54431-0FDE-4814-940B-7508234970C8}"/>
              </a:ext>
            </a:extLst>
          </p:cNvPr>
          <p:cNvPicPr>
            <a:picLocks noChangeAspect="1"/>
          </p:cNvPicPr>
          <p:nvPr/>
        </p:nvPicPr>
        <p:blipFill>
          <a:blip r:embed="rId3"/>
          <a:stretch>
            <a:fillRect/>
          </a:stretch>
        </p:blipFill>
        <p:spPr>
          <a:xfrm>
            <a:off x="1597947" y="1347026"/>
            <a:ext cx="7123809" cy="3809524"/>
          </a:xfrm>
          <a:prstGeom prst="rect">
            <a:avLst/>
          </a:prstGeom>
        </p:spPr>
      </p:pic>
    </p:spTree>
    <p:extLst>
      <p:ext uri="{BB962C8B-B14F-4D97-AF65-F5344CB8AC3E}">
        <p14:creationId xmlns:p14="http://schemas.microsoft.com/office/powerpoint/2010/main" val="16636426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53F115D-E267-4CFC-A1C4-4B6D1026ADCA}"/>
              </a:ext>
            </a:extLst>
          </p:cNvPr>
          <p:cNvGrpSpPr/>
          <p:nvPr/>
        </p:nvGrpSpPr>
        <p:grpSpPr>
          <a:xfrm flipH="1">
            <a:off x="11639822" y="296059"/>
            <a:ext cx="777432" cy="871309"/>
            <a:chOff x="8415343" y="292006"/>
            <a:chExt cx="777432" cy="871309"/>
          </a:xfrm>
        </p:grpSpPr>
        <p:cxnSp>
          <p:nvCxnSpPr>
            <p:cNvPr id="3" name="直接连接符 2">
              <a:extLst>
                <a:ext uri="{FF2B5EF4-FFF2-40B4-BE49-F238E27FC236}">
                  <a16:creationId xmlns:a16="http://schemas.microsoft.com/office/drawing/2014/main" id="{301CCCA6-0855-44B7-809E-FBC4EED3048E}"/>
                </a:ext>
              </a:extLst>
            </p:cNvPr>
            <p:cNvCxnSpPr/>
            <p:nvPr/>
          </p:nvCxnSpPr>
          <p:spPr>
            <a:xfrm flipH="1">
              <a:off x="8415343" y="292006"/>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C0F9C73F-8336-4306-8A2D-3CA37125AFC3}"/>
                </a:ext>
              </a:extLst>
            </p:cNvPr>
            <p:cNvCxnSpPr/>
            <p:nvPr/>
          </p:nvCxnSpPr>
          <p:spPr>
            <a:xfrm flipH="1">
              <a:off x="8551644" y="836459"/>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 name="矩形 4">
            <a:extLst>
              <a:ext uri="{FF2B5EF4-FFF2-40B4-BE49-F238E27FC236}">
                <a16:creationId xmlns:a16="http://schemas.microsoft.com/office/drawing/2014/main" id="{F2B685C8-6215-4D46-966C-C72D273623EE}"/>
              </a:ext>
            </a:extLst>
          </p:cNvPr>
          <p:cNvSpPr/>
          <p:nvPr/>
        </p:nvSpPr>
        <p:spPr>
          <a:xfrm>
            <a:off x="9263558" y="692696"/>
            <a:ext cx="1697901" cy="369332"/>
          </a:xfrm>
          <a:prstGeom prst="rect">
            <a:avLst/>
          </a:prstGeom>
        </p:spPr>
        <p:txBody>
          <a:bodyPr wrap="none">
            <a:spAutoFit/>
          </a:bodyPr>
          <a:lstStyle/>
          <a:p>
            <a:r>
              <a:rPr lang="en-US" altLang="zh-CN" spc="300" dirty="0">
                <a:latin typeface="+mn-ea"/>
              </a:rPr>
              <a:t>Company </a:t>
            </a:r>
            <a:r>
              <a:rPr lang="en-US" altLang="zh-CN" b="1" dirty="0">
                <a:solidFill>
                  <a:srgbClr val="C00000"/>
                </a:solidFill>
              </a:rPr>
              <a:t>4</a:t>
            </a:r>
            <a:endParaRPr lang="zh-CN" altLang="en-US" b="1" dirty="0">
              <a:solidFill>
                <a:srgbClr val="C00000"/>
              </a:solidFill>
            </a:endParaRPr>
          </a:p>
        </p:txBody>
      </p:sp>
      <p:sp>
        <p:nvSpPr>
          <p:cNvPr id="6" name="左中括号 5">
            <a:extLst>
              <a:ext uri="{FF2B5EF4-FFF2-40B4-BE49-F238E27FC236}">
                <a16:creationId xmlns:a16="http://schemas.microsoft.com/office/drawing/2014/main" id="{EF03A880-3A0F-4F23-A5C4-76A066EDBEF4}"/>
              </a:ext>
            </a:extLst>
          </p:cNvPr>
          <p:cNvSpPr/>
          <p:nvPr/>
        </p:nvSpPr>
        <p:spPr>
          <a:xfrm flipH="1">
            <a:off x="11464547" y="610690"/>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10" name="차트 8">
            <a:extLst>
              <a:ext uri="{FF2B5EF4-FFF2-40B4-BE49-F238E27FC236}">
                <a16:creationId xmlns:a16="http://schemas.microsoft.com/office/drawing/2014/main" id="{5CE7D346-960E-48AE-B149-07A6328EDC3E}"/>
              </a:ext>
            </a:extLst>
          </p:cNvPr>
          <p:cNvGraphicFramePr>
            <a:graphicFrameLocks/>
          </p:cNvGraphicFramePr>
          <p:nvPr>
            <p:extLst>
              <p:ext uri="{D42A27DB-BD31-4B8C-83A1-F6EECF244321}">
                <p14:modId xmlns:p14="http://schemas.microsoft.com/office/powerpoint/2010/main" val="876810083"/>
              </p:ext>
            </p:extLst>
          </p:nvPr>
        </p:nvGraphicFramePr>
        <p:xfrm>
          <a:off x="11841720" y="4412098"/>
          <a:ext cx="3617600" cy="3210779"/>
        </p:xfrm>
        <a:graphic>
          <a:graphicData uri="http://schemas.openxmlformats.org/drawingml/2006/chart">
            <c:chart xmlns:c="http://schemas.openxmlformats.org/drawingml/2006/chart" xmlns:r="http://schemas.openxmlformats.org/officeDocument/2006/relationships" r:id="rId3"/>
          </a:graphicData>
        </a:graphic>
      </p:graphicFrame>
      <p:sp>
        <p:nvSpPr>
          <p:cNvPr id="18" name="TextBox 14">
            <a:extLst>
              <a:ext uri="{FF2B5EF4-FFF2-40B4-BE49-F238E27FC236}">
                <a16:creationId xmlns:a16="http://schemas.microsoft.com/office/drawing/2014/main" id="{DA16D792-D2BB-4090-BD09-C0F8366DCF49}"/>
              </a:ext>
            </a:extLst>
          </p:cNvPr>
          <p:cNvSpPr txBox="1"/>
          <p:nvPr/>
        </p:nvSpPr>
        <p:spPr>
          <a:xfrm>
            <a:off x="1220747" y="2430180"/>
            <a:ext cx="4177599" cy="1569660"/>
          </a:xfrm>
          <a:prstGeom prst="rect">
            <a:avLst/>
          </a:prstGeom>
          <a:noFill/>
        </p:spPr>
        <p:txBody>
          <a:bodyPr wrap="square" rtlCol="0">
            <a:spAutoFit/>
          </a:bodyPr>
          <a:lstStyle/>
          <a:p>
            <a:r>
              <a:rPr lang="zh-CN" altLang="en-US" sz="1600" dirty="0">
                <a:latin typeface="+mn-ea"/>
              </a:rPr>
              <a:t>已知如果商品的价值</a:t>
            </a:r>
            <a:r>
              <a:rPr lang="en-US" altLang="zh-CN" sz="1600" dirty="0">
                <a:latin typeface="+mn-ea"/>
              </a:rPr>
              <a:t>&gt;0</a:t>
            </a:r>
            <a:r>
              <a:rPr lang="zh-CN" altLang="en-US" sz="1600" dirty="0">
                <a:latin typeface="+mn-ea"/>
              </a:rPr>
              <a:t>就一定不要舍弃掉，所以我们不舍弃掉的价值</a:t>
            </a:r>
            <a:r>
              <a:rPr lang="en-US" altLang="zh-CN" sz="1600" dirty="0">
                <a:latin typeface="+mn-ea"/>
              </a:rPr>
              <a:t>&lt;0</a:t>
            </a:r>
            <a:r>
              <a:rPr lang="zh-CN" altLang="en-US" sz="1600" dirty="0">
                <a:latin typeface="+mn-ea"/>
              </a:rPr>
              <a:t>的部分就是为了垫高天数的。</a:t>
            </a:r>
          </a:p>
          <a:p>
            <a:r>
              <a:rPr lang="zh-CN" altLang="en-US" sz="1600" dirty="0">
                <a:latin typeface="+mn-ea"/>
              </a:rPr>
              <a:t>所以我们按照物品价值从小到大排序之后呢，我们只要枚举一个物品作为第一天卖出的物品然后向后扫维护最大值即可。</a:t>
            </a:r>
          </a:p>
        </p:txBody>
      </p:sp>
      <p:sp>
        <p:nvSpPr>
          <p:cNvPr id="19" name="文本框 18">
            <a:extLst>
              <a:ext uri="{FF2B5EF4-FFF2-40B4-BE49-F238E27FC236}">
                <a16:creationId xmlns:a16="http://schemas.microsoft.com/office/drawing/2014/main" id="{5E5A2D63-0006-403A-91A9-9251EB93A61D}"/>
              </a:ext>
            </a:extLst>
          </p:cNvPr>
          <p:cNvSpPr txBox="1"/>
          <p:nvPr/>
        </p:nvSpPr>
        <p:spPr>
          <a:xfrm>
            <a:off x="1197344" y="2060848"/>
            <a:ext cx="646331" cy="369332"/>
          </a:xfrm>
          <a:prstGeom prst="rect">
            <a:avLst/>
          </a:prstGeom>
          <a:noFill/>
        </p:spPr>
        <p:txBody>
          <a:bodyPr wrap="none" rtlCol="0">
            <a:spAutoFit/>
          </a:bodyPr>
          <a:lstStyle/>
          <a:p>
            <a:r>
              <a:rPr lang="zh-CN" altLang="en-US" b="1" dirty="0">
                <a:solidFill>
                  <a:schemeClr val="tx1">
                    <a:lumMod val="75000"/>
                    <a:lumOff val="25000"/>
                  </a:schemeClr>
                </a:solidFill>
              </a:rPr>
              <a:t>思路</a:t>
            </a:r>
          </a:p>
        </p:txBody>
      </p:sp>
      <p:sp>
        <p:nvSpPr>
          <p:cNvPr id="22" name="TextBox 14">
            <a:extLst>
              <a:ext uri="{FF2B5EF4-FFF2-40B4-BE49-F238E27FC236}">
                <a16:creationId xmlns:a16="http://schemas.microsoft.com/office/drawing/2014/main" id="{C9B601D6-FF9C-4775-88B0-9F14D177C241}"/>
              </a:ext>
            </a:extLst>
          </p:cNvPr>
          <p:cNvSpPr txBox="1"/>
          <p:nvPr/>
        </p:nvSpPr>
        <p:spPr>
          <a:xfrm>
            <a:off x="6671270" y="3073400"/>
            <a:ext cx="4177599" cy="1852880"/>
          </a:xfrm>
          <a:prstGeom prst="rect">
            <a:avLst/>
          </a:prstGeom>
          <a:noFill/>
        </p:spPr>
        <p:txBody>
          <a:bodyPr wrap="square" rtlCol="0">
            <a:spAutoFit/>
          </a:bodyPr>
          <a:lstStyle/>
          <a:p>
            <a:endParaRPr lang="en-US" altLang="zh-CN" sz="1600" dirty="0">
              <a:latin typeface="+mn-ea"/>
            </a:endParaRPr>
          </a:p>
          <a:p>
            <a:r>
              <a:rPr lang="zh-CN" altLang="en-US" sz="1600" dirty="0">
                <a:latin typeface="+mn-ea"/>
              </a:rPr>
              <a:t>我们倒序维护，当前物品选定之后，之前选定的物品就都要多加一遍，所以维护一个后缀和即可。</a:t>
            </a:r>
            <a:endParaRPr lang="en-US" altLang="zh-CN" sz="1600" dirty="0">
              <a:latin typeface="+mn-ea"/>
            </a:endParaRPr>
          </a:p>
          <a:p>
            <a:endParaRPr lang="zh-CN" altLang="en-US" sz="1600" dirty="0">
              <a:latin typeface="+mn-ea"/>
            </a:endParaRPr>
          </a:p>
          <a:p>
            <a:r>
              <a:rPr lang="zh-CN" altLang="en-US" sz="1600" dirty="0">
                <a:latin typeface="+mn-ea"/>
              </a:rPr>
              <a:t>过程维护一个最大值。时间复杂度</a:t>
            </a:r>
            <a:r>
              <a:rPr lang="en-US" altLang="zh-CN" sz="1600" dirty="0">
                <a:latin typeface="+mn-ea"/>
              </a:rPr>
              <a:t>O</a:t>
            </a:r>
            <a:r>
              <a:rPr lang="zh-CN" altLang="en-US" sz="1600" dirty="0">
                <a:latin typeface="+mn-ea"/>
              </a:rPr>
              <a:t>（</a:t>
            </a:r>
            <a:r>
              <a:rPr lang="en-US" altLang="zh-CN" sz="1600" dirty="0">
                <a:latin typeface="+mn-ea"/>
              </a:rPr>
              <a:t>n</a:t>
            </a:r>
            <a:r>
              <a:rPr lang="zh-CN" altLang="en-US" sz="1600" dirty="0">
                <a:latin typeface="+mn-ea"/>
              </a:rPr>
              <a:t>）；</a:t>
            </a:r>
          </a:p>
          <a:p>
            <a:pPr>
              <a:lnSpc>
                <a:spcPct val="150000"/>
              </a:lnSpc>
            </a:pPr>
            <a:endParaRPr lang="zh-CN" altLang="en-US" sz="1400" dirty="0">
              <a:solidFill>
                <a:schemeClr val="tx1">
                  <a:lumMod val="75000"/>
                  <a:lumOff val="25000"/>
                </a:schemeClr>
              </a:solidFill>
            </a:endParaRPr>
          </a:p>
        </p:txBody>
      </p:sp>
      <p:cxnSp>
        <p:nvCxnSpPr>
          <p:cNvPr id="24" name="直接连接符 23">
            <a:extLst>
              <a:ext uri="{FF2B5EF4-FFF2-40B4-BE49-F238E27FC236}">
                <a16:creationId xmlns:a16="http://schemas.microsoft.com/office/drawing/2014/main" id="{DCB05D56-6AA0-47CC-B3B5-8F84EBFE57E7}"/>
              </a:ext>
            </a:extLst>
          </p:cNvPr>
          <p:cNvCxnSpPr/>
          <p:nvPr/>
        </p:nvCxnSpPr>
        <p:spPr>
          <a:xfrm>
            <a:off x="6239222" y="1574522"/>
            <a:ext cx="0" cy="4625035"/>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19637" y="6381328"/>
            <a:ext cx="1903085" cy="369332"/>
          </a:xfrm>
          <a:prstGeom prst="rect">
            <a:avLst/>
          </a:prstGeom>
          <a:noFill/>
        </p:spPr>
        <p:txBody>
          <a:bodyPr wrap="none" rtlCol="0">
            <a:spAutoFit/>
          </a:bodyPr>
          <a:lstStyle/>
          <a:p>
            <a:r>
              <a:rPr lang="en-US" altLang="zh-CN"/>
              <a:t>WFU acm</a:t>
            </a:r>
            <a:r>
              <a:rPr lang="zh-CN" altLang="en-US"/>
              <a:t>培训队</a:t>
            </a:r>
          </a:p>
        </p:txBody>
      </p:sp>
      <p:sp>
        <p:nvSpPr>
          <p:cNvPr id="21" name="文本框 20">
            <a:extLst>
              <a:ext uri="{FF2B5EF4-FFF2-40B4-BE49-F238E27FC236}">
                <a16:creationId xmlns:a16="http://schemas.microsoft.com/office/drawing/2014/main" id="{338F408A-5FDE-43FE-964D-74AF2FA657AD}"/>
              </a:ext>
            </a:extLst>
          </p:cNvPr>
          <p:cNvSpPr txBox="1"/>
          <p:nvPr/>
        </p:nvSpPr>
        <p:spPr>
          <a:xfrm>
            <a:off x="1630710" y="4464615"/>
            <a:ext cx="3105337" cy="923330"/>
          </a:xfrm>
          <a:prstGeom prst="rect">
            <a:avLst/>
          </a:prstGeom>
          <a:noFill/>
        </p:spPr>
        <p:txBody>
          <a:bodyPr wrap="none" rtlCol="0">
            <a:spAutoFit/>
          </a:bodyPr>
          <a:lstStyle/>
          <a:p>
            <a:r>
              <a:rPr lang="zh-CN" altLang="en-US" dirty="0">
                <a:latin typeface="+mn-ea"/>
              </a:rPr>
              <a:t>那么时间复杂度</a:t>
            </a:r>
            <a:r>
              <a:rPr lang="en-US" altLang="zh-CN" dirty="0">
                <a:latin typeface="+mn-ea"/>
              </a:rPr>
              <a:t>O</a:t>
            </a:r>
            <a:r>
              <a:rPr lang="zh-CN" altLang="en-US" dirty="0">
                <a:latin typeface="+mn-ea"/>
              </a:rPr>
              <a:t>（</a:t>
            </a:r>
            <a:r>
              <a:rPr lang="en-US" altLang="zh-CN" dirty="0">
                <a:latin typeface="+mn-ea"/>
              </a:rPr>
              <a:t>n^2</a:t>
            </a:r>
            <a:r>
              <a:rPr lang="zh-CN" altLang="en-US" dirty="0">
                <a:latin typeface="+mn-ea"/>
              </a:rPr>
              <a:t>）；</a:t>
            </a:r>
          </a:p>
          <a:p>
            <a:r>
              <a:rPr lang="zh-CN" altLang="en-US" dirty="0">
                <a:latin typeface="+mn-ea"/>
              </a:rPr>
              <a:t>直接这么做肯定要</a:t>
            </a:r>
            <a:r>
              <a:rPr lang="en-US" altLang="zh-CN" dirty="0">
                <a:latin typeface="+mn-ea"/>
              </a:rPr>
              <a:t>TLE.</a:t>
            </a:r>
          </a:p>
          <a:p>
            <a:endParaRPr lang="zh-CN" altLang="en-US" dirty="0"/>
          </a:p>
        </p:txBody>
      </p:sp>
    </p:spTree>
    <p:extLst>
      <p:ext uri="{BB962C8B-B14F-4D97-AF65-F5344CB8AC3E}">
        <p14:creationId xmlns:p14="http://schemas.microsoft.com/office/powerpoint/2010/main" val="19524232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anim calcmode="lin" valueType="num">
                                      <p:cBhvr>
                                        <p:cTn id="14" dur="1000" fill="hold"/>
                                        <p:tgtEl>
                                          <p:spTgt spid="18"/>
                                        </p:tgtEl>
                                        <p:attrNameLst>
                                          <p:attrName>ppt_x</p:attrName>
                                        </p:attrNameLst>
                                      </p:cBhvr>
                                      <p:tavLst>
                                        <p:tav tm="0">
                                          <p:val>
                                            <p:strVal val="#ppt_x"/>
                                          </p:val>
                                        </p:tav>
                                        <p:tav tm="100000">
                                          <p:val>
                                            <p:strVal val="#ppt_x"/>
                                          </p:val>
                                        </p:tav>
                                      </p:tavLst>
                                    </p:anim>
                                    <p:anim calcmode="lin" valueType="num">
                                      <p:cBhvr>
                                        <p:cTn id="1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100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grpId="0" nodeType="withEffect">
                                  <p:stCondLst>
                                    <p:cond delay="100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2" grpId="0"/>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862958" y="1714302"/>
            <a:ext cx="3816424" cy="3586906"/>
            <a:chOff x="3862958" y="1655787"/>
            <a:chExt cx="3816424" cy="3586906"/>
          </a:xfrm>
        </p:grpSpPr>
        <p:sp>
          <p:nvSpPr>
            <p:cNvPr id="3" name="TextBox 2"/>
            <p:cNvSpPr txBox="1"/>
            <p:nvPr/>
          </p:nvSpPr>
          <p:spPr>
            <a:xfrm>
              <a:off x="4186994" y="3024497"/>
              <a:ext cx="3302507" cy="923330"/>
            </a:xfrm>
            <a:prstGeom prst="rect">
              <a:avLst/>
            </a:prstGeom>
            <a:noFill/>
          </p:spPr>
          <p:txBody>
            <a:bodyPr wrap="none" rtlCol="0">
              <a:spAutoFit/>
            </a:bodyPr>
            <a:lstStyle/>
            <a:p>
              <a:r>
                <a:rPr lang="en-US" altLang="zh-CN" sz="5400" spc="300" dirty="0">
                  <a:solidFill>
                    <a:schemeClr val="tx1">
                      <a:lumMod val="85000"/>
                      <a:lumOff val="15000"/>
                    </a:schemeClr>
                  </a:solidFill>
                  <a:latin typeface="造字工房尚雅体演示版常规体" pitchFamily="50" charset="-122"/>
                  <a:ea typeface="造字工房尚雅体演示版常规体" pitchFamily="50" charset="-122"/>
                </a:rPr>
                <a:t>THANKS</a:t>
              </a:r>
              <a:endParaRPr lang="zh-CN" altLang="en-US" sz="5400" spc="300" dirty="0">
                <a:solidFill>
                  <a:schemeClr val="tx1">
                    <a:lumMod val="85000"/>
                    <a:lumOff val="15000"/>
                  </a:schemeClr>
                </a:solidFill>
                <a:latin typeface="造字工房尚雅体演示版常规体" pitchFamily="50" charset="-122"/>
                <a:ea typeface="造字工房尚雅体演示版常规体" pitchFamily="50" charset="-122"/>
              </a:endParaRPr>
            </a:p>
          </p:txBody>
        </p:sp>
        <p:grpSp>
          <p:nvGrpSpPr>
            <p:cNvPr id="4" name="组合 3"/>
            <p:cNvGrpSpPr/>
            <p:nvPr/>
          </p:nvGrpSpPr>
          <p:grpSpPr>
            <a:xfrm>
              <a:off x="4873233" y="1655787"/>
              <a:ext cx="1870045" cy="741200"/>
              <a:chOff x="4796735" y="1439763"/>
              <a:chExt cx="1870045" cy="741200"/>
            </a:xfrm>
          </p:grpSpPr>
          <p:sp>
            <p:nvSpPr>
              <p:cNvPr id="12" name="等腰三角形 11"/>
              <p:cNvSpPr/>
              <p:nvPr/>
            </p:nvSpPr>
            <p:spPr>
              <a:xfrm rot="512239">
                <a:off x="5758296" y="1651656"/>
                <a:ext cx="396044" cy="34141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20371609">
                <a:off x="6409581" y="1919741"/>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20371609">
                <a:off x="5313555" y="1947984"/>
                <a:ext cx="266490" cy="196271"/>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761573">
                <a:off x="4680323" y="1556175"/>
                <a:ext cx="741200" cy="508375"/>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0371609">
                <a:off x="6400290" y="1536196"/>
                <a:ext cx="266490" cy="196271"/>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圆角矩形 4"/>
            <p:cNvSpPr/>
            <p:nvPr/>
          </p:nvSpPr>
          <p:spPr>
            <a:xfrm>
              <a:off x="4871070" y="4653135"/>
              <a:ext cx="1944216" cy="589558"/>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汉仪大圣体简" panose="00020600040101010101" pitchFamily="18" charset="-122"/>
                  <a:ea typeface="汉仪大圣体简" panose="00020600040101010101" pitchFamily="18" charset="-122"/>
                </a:rPr>
                <a:t>版权归</a:t>
              </a:r>
              <a:r>
                <a:rPr lang="en-US" altLang="zh-CN" dirty="0">
                  <a:solidFill>
                    <a:schemeClr val="bg1"/>
                  </a:solidFill>
                  <a:latin typeface="汉仪大圣体简" panose="00020600040101010101" pitchFamily="18" charset="-122"/>
                  <a:ea typeface="汉仪大圣体简" panose="00020600040101010101" pitchFamily="18" charset="-122"/>
                </a:rPr>
                <a:t>WFU </a:t>
              </a:r>
            </a:p>
            <a:p>
              <a:pPr algn="ctr"/>
              <a:r>
                <a:rPr lang="en-US" altLang="zh-CN" dirty="0" err="1">
                  <a:solidFill>
                    <a:schemeClr val="bg1"/>
                  </a:solidFill>
                  <a:latin typeface="汉仪大圣体简" panose="00020600040101010101" pitchFamily="18" charset="-122"/>
                  <a:ea typeface="汉仪大圣体简" panose="00020600040101010101" pitchFamily="18" charset="-122"/>
                </a:rPr>
                <a:t>acm</a:t>
              </a:r>
              <a:r>
                <a:rPr lang="zh-CN" altLang="en-US" dirty="0">
                  <a:solidFill>
                    <a:schemeClr val="bg1"/>
                  </a:solidFill>
                  <a:latin typeface="汉仪大圣体简" panose="00020600040101010101" pitchFamily="18" charset="-122"/>
                  <a:ea typeface="汉仪大圣体简" panose="00020600040101010101" pitchFamily="18" charset="-122"/>
                </a:rPr>
                <a:t>培训队所有</a:t>
              </a:r>
            </a:p>
          </p:txBody>
        </p:sp>
        <p:grpSp>
          <p:nvGrpSpPr>
            <p:cNvPr id="6" name="组合 5"/>
            <p:cNvGrpSpPr/>
            <p:nvPr/>
          </p:nvGrpSpPr>
          <p:grpSpPr>
            <a:xfrm>
              <a:off x="3862958" y="2204865"/>
              <a:ext cx="360040" cy="2602150"/>
              <a:chOff x="3934966" y="1988841"/>
              <a:chExt cx="360040" cy="2602150"/>
            </a:xfrm>
          </p:grpSpPr>
          <p:sp>
            <p:nvSpPr>
              <p:cNvPr id="10" name="左中括号 9"/>
              <p:cNvSpPr/>
              <p:nvPr/>
            </p:nvSpPr>
            <p:spPr>
              <a:xfrm>
                <a:off x="4029132" y="2080364"/>
                <a:ext cx="265874" cy="2423282"/>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左中括号 10"/>
              <p:cNvSpPr/>
              <p:nvPr/>
            </p:nvSpPr>
            <p:spPr>
              <a:xfrm>
                <a:off x="3934966" y="1988841"/>
                <a:ext cx="360040" cy="260215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7" name="组合 6"/>
            <p:cNvGrpSpPr/>
            <p:nvPr/>
          </p:nvGrpSpPr>
          <p:grpSpPr>
            <a:xfrm flipH="1">
              <a:off x="7319342" y="2185087"/>
              <a:ext cx="360040" cy="2602150"/>
              <a:chOff x="3934966" y="1988841"/>
              <a:chExt cx="360040" cy="2602150"/>
            </a:xfrm>
          </p:grpSpPr>
          <p:sp>
            <p:nvSpPr>
              <p:cNvPr id="8" name="左中括号 7"/>
              <p:cNvSpPr/>
              <p:nvPr/>
            </p:nvSpPr>
            <p:spPr>
              <a:xfrm>
                <a:off x="4006974" y="2080364"/>
                <a:ext cx="265874" cy="2423282"/>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左中括号 8"/>
              <p:cNvSpPr/>
              <p:nvPr/>
            </p:nvSpPr>
            <p:spPr>
              <a:xfrm>
                <a:off x="3934966" y="1988841"/>
                <a:ext cx="360040" cy="260215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25" name="组合 24"/>
          <p:cNvGrpSpPr/>
          <p:nvPr/>
        </p:nvGrpSpPr>
        <p:grpSpPr>
          <a:xfrm rot="10800000">
            <a:off x="8909219" y="2293464"/>
            <a:ext cx="3687215" cy="2719712"/>
            <a:chOff x="-1604504" y="2147667"/>
            <a:chExt cx="3687215" cy="2719712"/>
          </a:xfrm>
        </p:grpSpPr>
        <p:cxnSp>
          <p:nvCxnSpPr>
            <p:cNvPr id="23" name="直接连接符 22"/>
            <p:cNvCxnSpPr/>
            <p:nvPr/>
          </p:nvCxnSpPr>
          <p:spPr>
            <a:xfrm flipH="1">
              <a:off x="-1604504" y="2687623"/>
              <a:ext cx="2592288" cy="217975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509577" y="2147667"/>
              <a:ext cx="2592288" cy="21797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rot="15539734">
            <a:off x="-1516550" y="1473563"/>
            <a:ext cx="3687215" cy="2719712"/>
            <a:chOff x="-1604504" y="2147667"/>
            <a:chExt cx="3687215" cy="2719712"/>
          </a:xfrm>
        </p:grpSpPr>
        <p:cxnSp>
          <p:nvCxnSpPr>
            <p:cNvPr id="27" name="直接连接符 26"/>
            <p:cNvCxnSpPr/>
            <p:nvPr/>
          </p:nvCxnSpPr>
          <p:spPr>
            <a:xfrm flipH="1">
              <a:off x="-1604504" y="2687623"/>
              <a:ext cx="2592288" cy="2179756"/>
            </a:xfrm>
            <a:prstGeom prst="line">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509577" y="2147667"/>
              <a:ext cx="2592288" cy="21797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4795732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1+#ppt_w/2"/>
                                          </p:val>
                                        </p:tav>
                                        <p:tav tm="100000">
                                          <p:val>
                                            <p:strVal val="#ppt_x"/>
                                          </p:val>
                                        </p:tav>
                                      </p:tavLst>
                                    </p:anim>
                                    <p:anim calcmode="lin" valueType="num">
                                      <p:cBhvr additive="base">
                                        <p:cTn id="12" dur="500" fill="hold"/>
                                        <p:tgtEl>
                                          <p:spTgt spid="25"/>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arn(inVertical)">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945210" y="1749258"/>
            <a:ext cx="1105802" cy="815646"/>
            <a:chOff x="-1604504" y="2147667"/>
            <a:chExt cx="3687215" cy="2719712"/>
          </a:xfrm>
        </p:grpSpPr>
        <p:cxnSp>
          <p:nvCxnSpPr>
            <p:cNvPr id="2" name="直接连接符 1"/>
            <p:cNvCxnSpPr/>
            <p:nvPr/>
          </p:nvCxnSpPr>
          <p:spPr>
            <a:xfrm flipH="1">
              <a:off x="-1604504" y="2687623"/>
              <a:ext cx="2592288" cy="217975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09577" y="2147667"/>
              <a:ext cx="2592288" cy="21797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flipH="1" flipV="1">
            <a:off x="1270670" y="4341546"/>
            <a:ext cx="1105802" cy="815646"/>
            <a:chOff x="-1604504" y="2147667"/>
            <a:chExt cx="3687215" cy="2719712"/>
          </a:xfrm>
        </p:grpSpPr>
        <p:cxnSp>
          <p:nvCxnSpPr>
            <p:cNvPr id="6" name="直接连接符 5"/>
            <p:cNvCxnSpPr/>
            <p:nvPr/>
          </p:nvCxnSpPr>
          <p:spPr>
            <a:xfrm flipH="1">
              <a:off x="-1604504" y="2687623"/>
              <a:ext cx="2592288" cy="2179756"/>
            </a:xfrm>
            <a:prstGeom prst="line">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509577" y="2147667"/>
              <a:ext cx="2592288" cy="21797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1719268" y="2492896"/>
            <a:ext cx="415498" cy="1477328"/>
          </a:xfrm>
          <a:prstGeom prst="rect">
            <a:avLst/>
          </a:prstGeom>
          <a:noFill/>
        </p:spPr>
        <p:txBody>
          <a:bodyPr wrap="none" rtlCol="0">
            <a:spAutoFit/>
          </a:bodyPr>
          <a:lstStyle/>
          <a:p>
            <a:pPr>
              <a:lnSpc>
                <a:spcPct val="250000"/>
              </a:lnSpc>
            </a:pPr>
            <a:r>
              <a:rPr lang="zh-CN" altLang="en-US" dirty="0"/>
              <a:t>目</a:t>
            </a:r>
            <a:endParaRPr lang="en-US" altLang="zh-CN" dirty="0"/>
          </a:p>
          <a:p>
            <a:pPr>
              <a:lnSpc>
                <a:spcPct val="250000"/>
              </a:lnSpc>
            </a:pPr>
            <a:r>
              <a:rPr lang="zh-CN" altLang="en-US" dirty="0"/>
              <a:t>录</a:t>
            </a:r>
            <a:endParaRPr lang="en-US" altLang="zh-CN" dirty="0"/>
          </a:p>
        </p:txBody>
      </p:sp>
      <p:sp>
        <p:nvSpPr>
          <p:cNvPr id="11" name="矩形 10"/>
          <p:cNvSpPr/>
          <p:nvPr/>
        </p:nvSpPr>
        <p:spPr>
          <a:xfrm>
            <a:off x="1261668" y="3329697"/>
            <a:ext cx="225026" cy="1323439"/>
          </a:xfrm>
          <a:prstGeom prst="rect">
            <a:avLst/>
          </a:prstGeom>
        </p:spPr>
        <p:txBody>
          <a:bodyPr wrap="square">
            <a:spAutoFit/>
          </a:bodyPr>
          <a:lstStyle/>
          <a:p>
            <a:pPr lvl="0"/>
            <a:r>
              <a:rPr lang="en-US" altLang="zh-CN" sz="1000" dirty="0">
                <a:solidFill>
                  <a:prstClr val="black"/>
                </a:solidFill>
              </a:rPr>
              <a:t>CONTENTS</a:t>
            </a:r>
            <a:endParaRPr lang="zh-CN" altLang="en-US" sz="1000" dirty="0">
              <a:solidFill>
                <a:prstClr val="black"/>
              </a:solidFill>
            </a:endParaRPr>
          </a:p>
        </p:txBody>
      </p:sp>
      <p:grpSp>
        <p:nvGrpSpPr>
          <p:cNvPr id="33" name="组合 32"/>
          <p:cNvGrpSpPr/>
          <p:nvPr/>
        </p:nvGrpSpPr>
        <p:grpSpPr>
          <a:xfrm>
            <a:off x="4696533" y="1124744"/>
            <a:ext cx="4896544" cy="743971"/>
            <a:chOff x="4727054" y="1768670"/>
            <a:chExt cx="4896544" cy="743971"/>
          </a:xfrm>
        </p:grpSpPr>
        <p:sp>
          <p:nvSpPr>
            <p:cNvPr id="13" name="TextBox 12"/>
            <p:cNvSpPr txBox="1"/>
            <p:nvPr/>
          </p:nvSpPr>
          <p:spPr>
            <a:xfrm>
              <a:off x="4822629" y="1828399"/>
              <a:ext cx="312906" cy="369332"/>
            </a:xfrm>
            <a:prstGeom prst="rect">
              <a:avLst/>
            </a:prstGeom>
            <a:noFill/>
          </p:spPr>
          <p:txBody>
            <a:bodyPr wrap="none" rtlCol="0">
              <a:spAutoFit/>
            </a:bodyPr>
            <a:lstStyle/>
            <a:p>
              <a:r>
                <a:rPr lang="en-US" altLang="zh-CN" dirty="0"/>
                <a:t>1</a:t>
              </a:r>
              <a:endParaRPr lang="zh-CN" altLang="en-US" dirty="0"/>
            </a:p>
          </p:txBody>
        </p:sp>
        <p:grpSp>
          <p:nvGrpSpPr>
            <p:cNvPr id="15" name="组合 14"/>
            <p:cNvGrpSpPr/>
            <p:nvPr/>
          </p:nvGrpSpPr>
          <p:grpSpPr>
            <a:xfrm>
              <a:off x="4727054" y="1768670"/>
              <a:ext cx="504056" cy="488790"/>
              <a:chOff x="4727054" y="1768670"/>
              <a:chExt cx="504056" cy="488790"/>
            </a:xfrm>
          </p:grpSpPr>
          <p:sp>
            <p:nvSpPr>
              <p:cNvPr id="12" name="左中括号 11"/>
              <p:cNvSpPr/>
              <p:nvPr/>
            </p:nvSpPr>
            <p:spPr>
              <a:xfrm>
                <a:off x="472705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左中括号 13"/>
              <p:cNvSpPr/>
              <p:nvPr/>
            </p:nvSpPr>
            <p:spPr>
              <a:xfrm flipH="1">
                <a:off x="508709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6" name="TextBox 15"/>
            <p:cNvSpPr txBox="1"/>
            <p:nvPr/>
          </p:nvSpPr>
          <p:spPr>
            <a:xfrm>
              <a:off x="5375126" y="1772816"/>
              <a:ext cx="2082621" cy="369332"/>
            </a:xfrm>
            <a:prstGeom prst="rect">
              <a:avLst/>
            </a:prstGeom>
            <a:noFill/>
          </p:spPr>
          <p:txBody>
            <a:bodyPr wrap="none" rtlCol="0">
              <a:spAutoFit/>
            </a:bodyPr>
            <a:lstStyle/>
            <a:p>
              <a:r>
                <a:rPr lang="en-US" altLang="zh-CN" dirty="0"/>
                <a:t>quadratic equation</a:t>
              </a:r>
            </a:p>
          </p:txBody>
        </p:sp>
        <p:sp>
          <p:nvSpPr>
            <p:cNvPr id="17" name="TextBox 16"/>
            <p:cNvSpPr txBox="1"/>
            <p:nvPr/>
          </p:nvSpPr>
          <p:spPr>
            <a:xfrm>
              <a:off x="5447134" y="2204864"/>
              <a:ext cx="4176464" cy="307777"/>
            </a:xfrm>
            <a:prstGeom prst="rect">
              <a:avLst/>
            </a:prstGeom>
            <a:noFill/>
          </p:spPr>
          <p:txBody>
            <a:bodyPr wrap="square" rtlCol="0">
              <a:spAutoFit/>
            </a:bodyPr>
            <a:lstStyle/>
            <a:p>
              <a:r>
                <a:rPr lang="zh-CN" altLang="en-US" sz="1400" dirty="0">
                  <a:solidFill>
                    <a:schemeClr val="tx1">
                      <a:lumMod val="65000"/>
                      <a:lumOff val="35000"/>
                    </a:schemeClr>
                  </a:solidFill>
                  <a:latin typeface="微软雅黑 Light" panose="020B0502040204020203" pitchFamily="34" charset="-122"/>
                  <a:ea typeface="微软雅黑 Light" panose="020B0502040204020203" pitchFamily="34" charset="-122"/>
                </a:rPr>
                <a:t>二次方程</a:t>
              </a:r>
            </a:p>
          </p:txBody>
        </p:sp>
      </p:grpSp>
      <p:grpSp>
        <p:nvGrpSpPr>
          <p:cNvPr id="34" name="组合 33"/>
          <p:cNvGrpSpPr/>
          <p:nvPr/>
        </p:nvGrpSpPr>
        <p:grpSpPr>
          <a:xfrm>
            <a:off x="4696533" y="2449466"/>
            <a:ext cx="4896544" cy="739825"/>
            <a:chOff x="4727054" y="3140968"/>
            <a:chExt cx="4896544" cy="739825"/>
          </a:xfrm>
        </p:grpSpPr>
        <p:sp>
          <p:nvSpPr>
            <p:cNvPr id="21" name="TextBox 20"/>
            <p:cNvSpPr txBox="1"/>
            <p:nvPr/>
          </p:nvSpPr>
          <p:spPr>
            <a:xfrm>
              <a:off x="4822629" y="3200697"/>
              <a:ext cx="312906" cy="369332"/>
            </a:xfrm>
            <a:prstGeom prst="rect">
              <a:avLst/>
            </a:prstGeom>
            <a:noFill/>
          </p:spPr>
          <p:txBody>
            <a:bodyPr wrap="none" rtlCol="0">
              <a:spAutoFit/>
            </a:bodyPr>
            <a:lstStyle/>
            <a:p>
              <a:r>
                <a:rPr lang="en-US" altLang="zh-CN" dirty="0"/>
                <a:t>2</a:t>
              </a:r>
              <a:endParaRPr lang="zh-CN" altLang="en-US" dirty="0"/>
            </a:p>
          </p:txBody>
        </p:sp>
        <p:grpSp>
          <p:nvGrpSpPr>
            <p:cNvPr id="22" name="组合 21"/>
            <p:cNvGrpSpPr/>
            <p:nvPr/>
          </p:nvGrpSpPr>
          <p:grpSpPr>
            <a:xfrm>
              <a:off x="4727054" y="3140968"/>
              <a:ext cx="504056" cy="488790"/>
              <a:chOff x="4727054" y="1768670"/>
              <a:chExt cx="504056" cy="488790"/>
            </a:xfrm>
          </p:grpSpPr>
          <p:sp>
            <p:nvSpPr>
              <p:cNvPr id="23" name="左中括号 22"/>
              <p:cNvSpPr/>
              <p:nvPr/>
            </p:nvSpPr>
            <p:spPr>
              <a:xfrm>
                <a:off x="472705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左中括号 23"/>
              <p:cNvSpPr/>
              <p:nvPr/>
            </p:nvSpPr>
            <p:spPr>
              <a:xfrm flipH="1">
                <a:off x="508709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5" name="TextBox 24"/>
            <p:cNvSpPr txBox="1"/>
            <p:nvPr/>
          </p:nvSpPr>
          <p:spPr>
            <a:xfrm>
              <a:off x="5375126" y="3145114"/>
              <a:ext cx="1569660" cy="369332"/>
            </a:xfrm>
            <a:prstGeom prst="rect">
              <a:avLst/>
            </a:prstGeom>
            <a:noFill/>
          </p:spPr>
          <p:txBody>
            <a:bodyPr wrap="none" rtlCol="0">
              <a:spAutoFit/>
            </a:bodyPr>
            <a:lstStyle/>
            <a:p>
              <a:r>
                <a:rPr lang="en-US" altLang="zh-CN" dirty="0"/>
                <a:t>sum of power</a:t>
              </a:r>
            </a:p>
          </p:txBody>
        </p:sp>
        <p:sp>
          <p:nvSpPr>
            <p:cNvPr id="26" name="TextBox 25"/>
            <p:cNvSpPr txBox="1"/>
            <p:nvPr/>
          </p:nvSpPr>
          <p:spPr>
            <a:xfrm>
              <a:off x="5447134" y="3573016"/>
              <a:ext cx="4176464" cy="307777"/>
            </a:xfrm>
            <a:prstGeom prst="rect">
              <a:avLst/>
            </a:prstGeom>
            <a:noFill/>
          </p:spPr>
          <p:txBody>
            <a:bodyPr wrap="square" rtlCol="0">
              <a:spAutoFit/>
            </a:bodyPr>
            <a:lstStyle/>
            <a:p>
              <a:r>
                <a:rPr lang="zh-CN" altLang="en-US" sz="1400" dirty="0">
                  <a:solidFill>
                    <a:schemeClr val="tx1">
                      <a:lumMod val="65000"/>
                      <a:lumOff val="35000"/>
                    </a:schemeClr>
                  </a:solidFill>
                  <a:latin typeface="微软雅黑 Light" panose="020B0502040204020203" pitchFamily="34" charset="-122"/>
                  <a:ea typeface="微软雅黑 Light" panose="020B0502040204020203" pitchFamily="34" charset="-122"/>
                </a:rPr>
                <a:t>快速幂</a:t>
              </a:r>
            </a:p>
          </p:txBody>
        </p:sp>
      </p:grpSp>
      <p:grpSp>
        <p:nvGrpSpPr>
          <p:cNvPr id="35" name="组合 34"/>
          <p:cNvGrpSpPr/>
          <p:nvPr/>
        </p:nvGrpSpPr>
        <p:grpSpPr>
          <a:xfrm>
            <a:off x="4696533" y="3770042"/>
            <a:ext cx="4896544" cy="763135"/>
            <a:chOff x="4727054" y="4413802"/>
            <a:chExt cx="4896544" cy="763135"/>
          </a:xfrm>
        </p:grpSpPr>
        <p:sp>
          <p:nvSpPr>
            <p:cNvPr id="27" name="TextBox 26"/>
            <p:cNvSpPr txBox="1"/>
            <p:nvPr/>
          </p:nvSpPr>
          <p:spPr>
            <a:xfrm>
              <a:off x="4822629" y="4473531"/>
              <a:ext cx="312906" cy="369332"/>
            </a:xfrm>
            <a:prstGeom prst="rect">
              <a:avLst/>
            </a:prstGeom>
            <a:noFill/>
          </p:spPr>
          <p:txBody>
            <a:bodyPr wrap="none" rtlCol="0">
              <a:spAutoFit/>
            </a:bodyPr>
            <a:lstStyle/>
            <a:p>
              <a:r>
                <a:rPr lang="en-US" altLang="zh-CN" dirty="0"/>
                <a:t>3</a:t>
              </a:r>
              <a:endParaRPr lang="zh-CN" altLang="en-US" dirty="0"/>
            </a:p>
          </p:txBody>
        </p:sp>
        <p:grpSp>
          <p:nvGrpSpPr>
            <p:cNvPr id="28" name="组合 27"/>
            <p:cNvGrpSpPr/>
            <p:nvPr/>
          </p:nvGrpSpPr>
          <p:grpSpPr>
            <a:xfrm>
              <a:off x="4727054" y="4413802"/>
              <a:ext cx="504056" cy="488790"/>
              <a:chOff x="4727054" y="1768670"/>
              <a:chExt cx="504056" cy="488790"/>
            </a:xfrm>
          </p:grpSpPr>
          <p:sp>
            <p:nvSpPr>
              <p:cNvPr id="29" name="左中括号 28"/>
              <p:cNvSpPr/>
              <p:nvPr/>
            </p:nvSpPr>
            <p:spPr>
              <a:xfrm>
                <a:off x="472705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左中括号 29"/>
              <p:cNvSpPr/>
              <p:nvPr/>
            </p:nvSpPr>
            <p:spPr>
              <a:xfrm flipH="1">
                <a:off x="508709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31" name="TextBox 30"/>
            <p:cNvSpPr txBox="1"/>
            <p:nvPr/>
          </p:nvSpPr>
          <p:spPr>
            <a:xfrm>
              <a:off x="5375126" y="4417948"/>
              <a:ext cx="1441420" cy="369332"/>
            </a:xfrm>
            <a:prstGeom prst="rect">
              <a:avLst/>
            </a:prstGeom>
            <a:noFill/>
          </p:spPr>
          <p:txBody>
            <a:bodyPr wrap="none" rtlCol="0">
              <a:spAutoFit/>
            </a:bodyPr>
            <a:lstStyle/>
            <a:p>
              <a:r>
                <a:rPr lang="en-US" altLang="zh-CN" dirty="0"/>
                <a:t>Parity check</a:t>
              </a:r>
            </a:p>
          </p:txBody>
        </p:sp>
        <p:sp>
          <p:nvSpPr>
            <p:cNvPr id="32" name="TextBox 31"/>
            <p:cNvSpPr txBox="1"/>
            <p:nvPr/>
          </p:nvSpPr>
          <p:spPr>
            <a:xfrm>
              <a:off x="5447134" y="4869160"/>
              <a:ext cx="4176464" cy="307777"/>
            </a:xfrm>
            <a:prstGeom prst="rect">
              <a:avLst/>
            </a:prstGeom>
            <a:noFill/>
          </p:spPr>
          <p:txBody>
            <a:bodyPr wrap="square" rtlCol="0">
              <a:spAutoFit/>
            </a:bodyPr>
            <a:lstStyle/>
            <a:p>
              <a:r>
                <a:rPr lang="zh-CN" altLang="en-US" sz="1400" dirty="0">
                  <a:solidFill>
                    <a:schemeClr val="tx1">
                      <a:lumMod val="65000"/>
                      <a:lumOff val="35000"/>
                    </a:schemeClr>
                  </a:solidFill>
                  <a:latin typeface="微软雅黑 Light" panose="020B0502040204020203" pitchFamily="34" charset="-122"/>
                  <a:ea typeface="微软雅黑 Light" panose="020B0502040204020203" pitchFamily="34" charset="-122"/>
                </a:rPr>
                <a:t>规律</a:t>
              </a:r>
            </a:p>
          </p:txBody>
        </p:sp>
      </p:grpSp>
      <p:cxnSp>
        <p:nvCxnSpPr>
          <p:cNvPr id="36" name="直接连接符 35"/>
          <p:cNvCxnSpPr/>
          <p:nvPr/>
        </p:nvCxnSpPr>
        <p:spPr>
          <a:xfrm flipH="1">
            <a:off x="8857297" y="764704"/>
            <a:ext cx="777432" cy="65371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8255446" y="2921425"/>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10631710" y="5314403"/>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9593077" y="3537213"/>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38" name="组合 37">
            <a:extLst>
              <a:ext uri="{FF2B5EF4-FFF2-40B4-BE49-F238E27FC236}">
                <a16:creationId xmlns:a16="http://schemas.microsoft.com/office/drawing/2014/main" id="{3CAD1D57-A211-44D8-892B-97DAE6828F5A}"/>
              </a:ext>
            </a:extLst>
          </p:cNvPr>
          <p:cNvGrpSpPr/>
          <p:nvPr/>
        </p:nvGrpSpPr>
        <p:grpSpPr>
          <a:xfrm>
            <a:off x="4727054" y="5113927"/>
            <a:ext cx="4896544" cy="763135"/>
            <a:chOff x="4727054" y="4413802"/>
            <a:chExt cx="4896544" cy="763135"/>
          </a:xfrm>
        </p:grpSpPr>
        <p:sp>
          <p:nvSpPr>
            <p:cNvPr id="41" name="TextBox 26">
              <a:extLst>
                <a:ext uri="{FF2B5EF4-FFF2-40B4-BE49-F238E27FC236}">
                  <a16:creationId xmlns:a16="http://schemas.microsoft.com/office/drawing/2014/main" id="{A9FBF5A1-7233-4BFB-BE52-3C7EBE48845D}"/>
                </a:ext>
              </a:extLst>
            </p:cNvPr>
            <p:cNvSpPr txBox="1"/>
            <p:nvPr/>
          </p:nvSpPr>
          <p:spPr>
            <a:xfrm>
              <a:off x="4822629" y="4473531"/>
              <a:ext cx="312906" cy="369332"/>
            </a:xfrm>
            <a:prstGeom prst="rect">
              <a:avLst/>
            </a:prstGeom>
            <a:noFill/>
          </p:spPr>
          <p:txBody>
            <a:bodyPr wrap="none" rtlCol="0">
              <a:spAutoFit/>
            </a:bodyPr>
            <a:lstStyle/>
            <a:p>
              <a:r>
                <a:rPr lang="en-US" altLang="zh-CN" dirty="0"/>
                <a:t>4</a:t>
              </a:r>
              <a:endParaRPr lang="zh-CN" altLang="en-US" dirty="0"/>
            </a:p>
          </p:txBody>
        </p:sp>
        <p:grpSp>
          <p:nvGrpSpPr>
            <p:cNvPr id="42" name="组合 41">
              <a:extLst>
                <a:ext uri="{FF2B5EF4-FFF2-40B4-BE49-F238E27FC236}">
                  <a16:creationId xmlns:a16="http://schemas.microsoft.com/office/drawing/2014/main" id="{AED21585-49C2-4A11-81D6-133F3A8BB37F}"/>
                </a:ext>
              </a:extLst>
            </p:cNvPr>
            <p:cNvGrpSpPr/>
            <p:nvPr/>
          </p:nvGrpSpPr>
          <p:grpSpPr>
            <a:xfrm>
              <a:off x="4727054" y="4413802"/>
              <a:ext cx="504056" cy="488790"/>
              <a:chOff x="4727054" y="1768670"/>
              <a:chExt cx="504056" cy="488790"/>
            </a:xfrm>
          </p:grpSpPr>
          <p:sp>
            <p:nvSpPr>
              <p:cNvPr id="45" name="左中括号 44">
                <a:extLst>
                  <a:ext uri="{FF2B5EF4-FFF2-40B4-BE49-F238E27FC236}">
                    <a16:creationId xmlns:a16="http://schemas.microsoft.com/office/drawing/2014/main" id="{5FE9DE43-67AD-4B15-A321-B16285C428D9}"/>
                  </a:ext>
                </a:extLst>
              </p:cNvPr>
              <p:cNvSpPr/>
              <p:nvPr/>
            </p:nvSpPr>
            <p:spPr>
              <a:xfrm>
                <a:off x="472705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左中括号 45">
                <a:extLst>
                  <a:ext uri="{FF2B5EF4-FFF2-40B4-BE49-F238E27FC236}">
                    <a16:creationId xmlns:a16="http://schemas.microsoft.com/office/drawing/2014/main" id="{9F6869D8-3057-433C-8E1E-26C51425B794}"/>
                  </a:ext>
                </a:extLst>
              </p:cNvPr>
              <p:cNvSpPr/>
              <p:nvPr/>
            </p:nvSpPr>
            <p:spPr>
              <a:xfrm flipH="1">
                <a:off x="508709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43" name="TextBox 30">
              <a:extLst>
                <a:ext uri="{FF2B5EF4-FFF2-40B4-BE49-F238E27FC236}">
                  <a16:creationId xmlns:a16="http://schemas.microsoft.com/office/drawing/2014/main" id="{B0330DDB-0C00-4A43-9F13-06FDADEF338B}"/>
                </a:ext>
              </a:extLst>
            </p:cNvPr>
            <p:cNvSpPr txBox="1"/>
            <p:nvPr/>
          </p:nvSpPr>
          <p:spPr>
            <a:xfrm>
              <a:off x="5375126" y="4417948"/>
              <a:ext cx="1120820" cy="369332"/>
            </a:xfrm>
            <a:prstGeom prst="rect">
              <a:avLst/>
            </a:prstGeom>
            <a:noFill/>
          </p:spPr>
          <p:txBody>
            <a:bodyPr wrap="none" rtlCol="0">
              <a:spAutoFit/>
            </a:bodyPr>
            <a:lstStyle/>
            <a:p>
              <a:r>
                <a:rPr lang="en-US" altLang="zh-CN" dirty="0"/>
                <a:t>company</a:t>
              </a:r>
            </a:p>
          </p:txBody>
        </p:sp>
        <p:sp>
          <p:nvSpPr>
            <p:cNvPr id="44" name="TextBox 31">
              <a:extLst>
                <a:ext uri="{FF2B5EF4-FFF2-40B4-BE49-F238E27FC236}">
                  <a16:creationId xmlns:a16="http://schemas.microsoft.com/office/drawing/2014/main" id="{8FCFD9E8-EFAB-4A50-8358-BEFA510199EB}"/>
                </a:ext>
              </a:extLst>
            </p:cNvPr>
            <p:cNvSpPr txBox="1"/>
            <p:nvPr/>
          </p:nvSpPr>
          <p:spPr>
            <a:xfrm>
              <a:off x="5447134" y="4869160"/>
              <a:ext cx="4176464" cy="307777"/>
            </a:xfrm>
            <a:prstGeom prst="rect">
              <a:avLst/>
            </a:prstGeom>
            <a:noFill/>
          </p:spPr>
          <p:txBody>
            <a:bodyPr wrap="square" rtlCol="0">
              <a:spAutoFit/>
            </a:bodyPr>
            <a:lstStyle/>
            <a:p>
              <a:r>
                <a:rPr lang="zh-CN" altLang="en-US" sz="1400" dirty="0">
                  <a:solidFill>
                    <a:schemeClr val="tx1">
                      <a:lumMod val="65000"/>
                      <a:lumOff val="35000"/>
                    </a:schemeClr>
                  </a:solidFill>
                  <a:latin typeface="微软雅黑 Light" panose="020B0502040204020203" pitchFamily="34" charset="-122"/>
                  <a:ea typeface="微软雅黑 Light" panose="020B0502040204020203" pitchFamily="34" charset="-122"/>
                </a:rPr>
                <a:t>贪心</a:t>
              </a:r>
              <a:endParaRPr lang="en-US" altLang="zh-CN" sz="14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38733606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12" presetClass="entr" presetSubtype="4" fill="hold" nodeType="afterEffect">
                                  <p:stCondLst>
                                    <p:cond delay="0"/>
                                  </p:stCondLst>
                                  <p:childTnLst>
                                    <p:set>
                                      <p:cBhvr>
                                        <p:cTn id="27" dur="1" fill="hold">
                                          <p:stCondLst>
                                            <p:cond delay="0"/>
                                          </p:stCondLst>
                                        </p:cTn>
                                        <p:tgtEl>
                                          <p:spTgt spid="33"/>
                                        </p:tgtEl>
                                        <p:attrNameLst>
                                          <p:attrName>style.visibility</p:attrName>
                                        </p:attrNameLst>
                                      </p:cBhvr>
                                      <p:to>
                                        <p:strVal val="visible"/>
                                      </p:to>
                                    </p:set>
                                    <p:anim calcmode="lin" valueType="num">
                                      <p:cBhvr additive="base">
                                        <p:cTn id="28" dur="500"/>
                                        <p:tgtEl>
                                          <p:spTgt spid="33"/>
                                        </p:tgtEl>
                                        <p:attrNameLst>
                                          <p:attrName>ppt_y</p:attrName>
                                        </p:attrNameLst>
                                      </p:cBhvr>
                                      <p:tavLst>
                                        <p:tav tm="0">
                                          <p:val>
                                            <p:strVal val="#ppt_y+#ppt_h*1.125000"/>
                                          </p:val>
                                        </p:tav>
                                        <p:tav tm="100000">
                                          <p:val>
                                            <p:strVal val="#ppt_y"/>
                                          </p:val>
                                        </p:tav>
                                      </p:tavLst>
                                    </p:anim>
                                    <p:animEffect transition="in" filter="wipe(up)">
                                      <p:cBhvr>
                                        <p:cTn id="29" dur="500"/>
                                        <p:tgtEl>
                                          <p:spTgt spid="33"/>
                                        </p:tgtEl>
                                      </p:cBhvr>
                                    </p:animEffect>
                                  </p:childTnLst>
                                </p:cTn>
                              </p:par>
                            </p:childTnLst>
                          </p:cTn>
                        </p:par>
                        <p:par>
                          <p:cTn id="30" fill="hold">
                            <p:stCondLst>
                              <p:cond delay="1500"/>
                            </p:stCondLst>
                            <p:childTnLst>
                              <p:par>
                                <p:cTn id="31" presetID="12" presetClass="entr" presetSubtype="4" fill="hold" nodeType="afterEffect">
                                  <p:stCondLst>
                                    <p:cond delay="0"/>
                                  </p:stCondLst>
                                  <p:childTnLst>
                                    <p:set>
                                      <p:cBhvr>
                                        <p:cTn id="32" dur="1" fill="hold">
                                          <p:stCondLst>
                                            <p:cond delay="0"/>
                                          </p:stCondLst>
                                        </p:cTn>
                                        <p:tgtEl>
                                          <p:spTgt spid="34"/>
                                        </p:tgtEl>
                                        <p:attrNameLst>
                                          <p:attrName>style.visibility</p:attrName>
                                        </p:attrNameLst>
                                      </p:cBhvr>
                                      <p:to>
                                        <p:strVal val="visible"/>
                                      </p:to>
                                    </p:set>
                                    <p:anim calcmode="lin" valueType="num">
                                      <p:cBhvr additive="base">
                                        <p:cTn id="33" dur="500"/>
                                        <p:tgtEl>
                                          <p:spTgt spid="34"/>
                                        </p:tgtEl>
                                        <p:attrNameLst>
                                          <p:attrName>ppt_y</p:attrName>
                                        </p:attrNameLst>
                                      </p:cBhvr>
                                      <p:tavLst>
                                        <p:tav tm="0">
                                          <p:val>
                                            <p:strVal val="#ppt_y+#ppt_h*1.125000"/>
                                          </p:val>
                                        </p:tav>
                                        <p:tav tm="100000">
                                          <p:val>
                                            <p:strVal val="#ppt_y"/>
                                          </p:val>
                                        </p:tav>
                                      </p:tavLst>
                                    </p:anim>
                                    <p:animEffect transition="in" filter="wipe(up)">
                                      <p:cBhvr>
                                        <p:cTn id="34" dur="500"/>
                                        <p:tgtEl>
                                          <p:spTgt spid="34"/>
                                        </p:tgtEl>
                                      </p:cBhvr>
                                    </p:animEffect>
                                  </p:childTnLst>
                                </p:cTn>
                              </p:par>
                            </p:childTnLst>
                          </p:cTn>
                        </p:par>
                        <p:par>
                          <p:cTn id="35" fill="hold">
                            <p:stCondLst>
                              <p:cond delay="2000"/>
                            </p:stCondLst>
                            <p:childTnLst>
                              <p:par>
                                <p:cTn id="36" presetID="12" presetClass="entr" presetSubtype="4" fill="hold" nodeType="afterEffect">
                                  <p:stCondLst>
                                    <p:cond delay="0"/>
                                  </p:stCondLst>
                                  <p:childTnLst>
                                    <p:set>
                                      <p:cBhvr>
                                        <p:cTn id="37" dur="1" fill="hold">
                                          <p:stCondLst>
                                            <p:cond delay="0"/>
                                          </p:stCondLst>
                                        </p:cTn>
                                        <p:tgtEl>
                                          <p:spTgt spid="35"/>
                                        </p:tgtEl>
                                        <p:attrNameLst>
                                          <p:attrName>style.visibility</p:attrName>
                                        </p:attrNameLst>
                                      </p:cBhvr>
                                      <p:to>
                                        <p:strVal val="visible"/>
                                      </p:to>
                                    </p:set>
                                    <p:anim calcmode="lin" valueType="num">
                                      <p:cBhvr additive="base">
                                        <p:cTn id="38" dur="500"/>
                                        <p:tgtEl>
                                          <p:spTgt spid="35"/>
                                        </p:tgtEl>
                                        <p:attrNameLst>
                                          <p:attrName>ppt_y</p:attrName>
                                        </p:attrNameLst>
                                      </p:cBhvr>
                                      <p:tavLst>
                                        <p:tav tm="0">
                                          <p:val>
                                            <p:strVal val="#ppt_y+#ppt_h*1.125000"/>
                                          </p:val>
                                        </p:tav>
                                        <p:tav tm="100000">
                                          <p:val>
                                            <p:strVal val="#ppt_y"/>
                                          </p:val>
                                        </p:tav>
                                      </p:tavLst>
                                    </p:anim>
                                    <p:animEffect transition="in" filter="wipe(up)">
                                      <p:cBhvr>
                                        <p:cTn id="39" dur="500"/>
                                        <p:tgtEl>
                                          <p:spTgt spid="35"/>
                                        </p:tgtEl>
                                      </p:cBhvr>
                                    </p:animEffect>
                                  </p:childTnLst>
                                </p:cTn>
                              </p:par>
                            </p:childTnLst>
                          </p:cTn>
                        </p:par>
                        <p:par>
                          <p:cTn id="40" fill="hold">
                            <p:stCondLst>
                              <p:cond delay="2500"/>
                            </p:stCondLst>
                            <p:childTnLst>
                              <p:par>
                                <p:cTn id="41" presetID="12" presetClass="entr" presetSubtype="4" fill="hold" nodeType="afterEffect">
                                  <p:stCondLst>
                                    <p:cond delay="0"/>
                                  </p:stCondLst>
                                  <p:childTnLst>
                                    <p:set>
                                      <p:cBhvr>
                                        <p:cTn id="42" dur="1" fill="hold">
                                          <p:stCondLst>
                                            <p:cond delay="0"/>
                                          </p:stCondLst>
                                        </p:cTn>
                                        <p:tgtEl>
                                          <p:spTgt spid="38"/>
                                        </p:tgtEl>
                                        <p:attrNameLst>
                                          <p:attrName>style.visibility</p:attrName>
                                        </p:attrNameLst>
                                      </p:cBhvr>
                                      <p:to>
                                        <p:strVal val="visible"/>
                                      </p:to>
                                    </p:set>
                                    <p:anim calcmode="lin" valueType="num">
                                      <p:cBhvr additive="base">
                                        <p:cTn id="43" dur="500"/>
                                        <p:tgtEl>
                                          <p:spTgt spid="38"/>
                                        </p:tgtEl>
                                        <p:attrNameLst>
                                          <p:attrName>ppt_y</p:attrName>
                                        </p:attrNameLst>
                                      </p:cBhvr>
                                      <p:tavLst>
                                        <p:tav tm="0">
                                          <p:val>
                                            <p:strVal val="#ppt_y+#ppt_h*1.125000"/>
                                          </p:val>
                                        </p:tav>
                                        <p:tav tm="100000">
                                          <p:val>
                                            <p:strVal val="#ppt_y"/>
                                          </p:val>
                                        </p:tav>
                                      </p:tavLst>
                                    </p:anim>
                                    <p:animEffect transition="in" filter="wipe(up)">
                                      <p:cBhvr>
                                        <p:cTn id="44" dur="500"/>
                                        <p:tgtEl>
                                          <p:spTgt spid="38"/>
                                        </p:tgtEl>
                                      </p:cBhvr>
                                    </p:animEffect>
                                  </p:childTnLst>
                                </p:cTn>
                              </p:par>
                              <p:par>
                                <p:cTn id="45" presetID="31"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anim calcmode="lin" valueType="num">
                                      <p:cBhvr>
                                        <p:cTn id="47" dur="1000" fill="hold"/>
                                        <p:tgtEl>
                                          <p:spTgt spid="36"/>
                                        </p:tgtEl>
                                        <p:attrNameLst>
                                          <p:attrName>ppt_w</p:attrName>
                                        </p:attrNameLst>
                                      </p:cBhvr>
                                      <p:tavLst>
                                        <p:tav tm="0">
                                          <p:val>
                                            <p:fltVal val="0"/>
                                          </p:val>
                                        </p:tav>
                                        <p:tav tm="100000">
                                          <p:val>
                                            <p:strVal val="#ppt_w"/>
                                          </p:val>
                                        </p:tav>
                                      </p:tavLst>
                                    </p:anim>
                                    <p:anim calcmode="lin" valueType="num">
                                      <p:cBhvr>
                                        <p:cTn id="48" dur="1000" fill="hold"/>
                                        <p:tgtEl>
                                          <p:spTgt spid="36"/>
                                        </p:tgtEl>
                                        <p:attrNameLst>
                                          <p:attrName>ppt_h</p:attrName>
                                        </p:attrNameLst>
                                      </p:cBhvr>
                                      <p:tavLst>
                                        <p:tav tm="0">
                                          <p:val>
                                            <p:fltVal val="0"/>
                                          </p:val>
                                        </p:tav>
                                        <p:tav tm="100000">
                                          <p:val>
                                            <p:strVal val="#ppt_h"/>
                                          </p:val>
                                        </p:tav>
                                      </p:tavLst>
                                    </p:anim>
                                    <p:anim calcmode="lin" valueType="num">
                                      <p:cBhvr>
                                        <p:cTn id="49" dur="1000" fill="hold"/>
                                        <p:tgtEl>
                                          <p:spTgt spid="36"/>
                                        </p:tgtEl>
                                        <p:attrNameLst>
                                          <p:attrName>style.rotation</p:attrName>
                                        </p:attrNameLst>
                                      </p:cBhvr>
                                      <p:tavLst>
                                        <p:tav tm="0">
                                          <p:val>
                                            <p:fltVal val="90"/>
                                          </p:val>
                                        </p:tav>
                                        <p:tav tm="100000">
                                          <p:val>
                                            <p:fltVal val="0"/>
                                          </p:val>
                                        </p:tav>
                                      </p:tavLst>
                                    </p:anim>
                                    <p:animEffect transition="in" filter="fade">
                                      <p:cBhvr>
                                        <p:cTn id="50" dur="1000"/>
                                        <p:tgtEl>
                                          <p:spTgt spid="36"/>
                                        </p:tgtEl>
                                      </p:cBhvr>
                                    </p:animEffect>
                                  </p:childTnLst>
                                </p:cTn>
                              </p:par>
                              <p:par>
                                <p:cTn id="51" presetID="31" presetClass="entr" presetSubtype="0" fill="hold" nodeType="withEffect">
                                  <p:stCondLst>
                                    <p:cond delay="0"/>
                                  </p:stCondLst>
                                  <p:childTnLst>
                                    <p:set>
                                      <p:cBhvr>
                                        <p:cTn id="52" dur="1" fill="hold">
                                          <p:stCondLst>
                                            <p:cond delay="0"/>
                                          </p:stCondLst>
                                        </p:cTn>
                                        <p:tgtEl>
                                          <p:spTgt spid="37"/>
                                        </p:tgtEl>
                                        <p:attrNameLst>
                                          <p:attrName>style.visibility</p:attrName>
                                        </p:attrNameLst>
                                      </p:cBhvr>
                                      <p:to>
                                        <p:strVal val="visible"/>
                                      </p:to>
                                    </p:set>
                                    <p:anim calcmode="lin" valueType="num">
                                      <p:cBhvr>
                                        <p:cTn id="53" dur="1000" fill="hold"/>
                                        <p:tgtEl>
                                          <p:spTgt spid="37"/>
                                        </p:tgtEl>
                                        <p:attrNameLst>
                                          <p:attrName>ppt_w</p:attrName>
                                        </p:attrNameLst>
                                      </p:cBhvr>
                                      <p:tavLst>
                                        <p:tav tm="0">
                                          <p:val>
                                            <p:fltVal val="0"/>
                                          </p:val>
                                        </p:tav>
                                        <p:tav tm="100000">
                                          <p:val>
                                            <p:strVal val="#ppt_w"/>
                                          </p:val>
                                        </p:tav>
                                      </p:tavLst>
                                    </p:anim>
                                    <p:anim calcmode="lin" valueType="num">
                                      <p:cBhvr>
                                        <p:cTn id="54" dur="1000" fill="hold"/>
                                        <p:tgtEl>
                                          <p:spTgt spid="37"/>
                                        </p:tgtEl>
                                        <p:attrNameLst>
                                          <p:attrName>ppt_h</p:attrName>
                                        </p:attrNameLst>
                                      </p:cBhvr>
                                      <p:tavLst>
                                        <p:tav tm="0">
                                          <p:val>
                                            <p:fltVal val="0"/>
                                          </p:val>
                                        </p:tav>
                                        <p:tav tm="100000">
                                          <p:val>
                                            <p:strVal val="#ppt_h"/>
                                          </p:val>
                                        </p:tav>
                                      </p:tavLst>
                                    </p:anim>
                                    <p:anim calcmode="lin" valueType="num">
                                      <p:cBhvr>
                                        <p:cTn id="55" dur="1000" fill="hold"/>
                                        <p:tgtEl>
                                          <p:spTgt spid="37"/>
                                        </p:tgtEl>
                                        <p:attrNameLst>
                                          <p:attrName>style.rotation</p:attrName>
                                        </p:attrNameLst>
                                      </p:cBhvr>
                                      <p:tavLst>
                                        <p:tav tm="0">
                                          <p:val>
                                            <p:fltVal val="90"/>
                                          </p:val>
                                        </p:tav>
                                        <p:tav tm="100000">
                                          <p:val>
                                            <p:fltVal val="0"/>
                                          </p:val>
                                        </p:tav>
                                      </p:tavLst>
                                    </p:anim>
                                    <p:animEffect transition="in" filter="fade">
                                      <p:cBhvr>
                                        <p:cTn id="56" dur="1000"/>
                                        <p:tgtEl>
                                          <p:spTgt spid="37"/>
                                        </p:tgtEl>
                                      </p:cBhvr>
                                    </p:animEffect>
                                  </p:childTnLst>
                                </p:cTn>
                              </p:par>
                              <p:par>
                                <p:cTn id="57" presetID="31"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p:cTn id="59" dur="1000" fill="hold"/>
                                        <p:tgtEl>
                                          <p:spTgt spid="40"/>
                                        </p:tgtEl>
                                        <p:attrNameLst>
                                          <p:attrName>ppt_w</p:attrName>
                                        </p:attrNameLst>
                                      </p:cBhvr>
                                      <p:tavLst>
                                        <p:tav tm="0">
                                          <p:val>
                                            <p:fltVal val="0"/>
                                          </p:val>
                                        </p:tav>
                                        <p:tav tm="100000">
                                          <p:val>
                                            <p:strVal val="#ppt_w"/>
                                          </p:val>
                                        </p:tav>
                                      </p:tavLst>
                                    </p:anim>
                                    <p:anim calcmode="lin" valueType="num">
                                      <p:cBhvr>
                                        <p:cTn id="60" dur="1000" fill="hold"/>
                                        <p:tgtEl>
                                          <p:spTgt spid="40"/>
                                        </p:tgtEl>
                                        <p:attrNameLst>
                                          <p:attrName>ppt_h</p:attrName>
                                        </p:attrNameLst>
                                      </p:cBhvr>
                                      <p:tavLst>
                                        <p:tav tm="0">
                                          <p:val>
                                            <p:fltVal val="0"/>
                                          </p:val>
                                        </p:tav>
                                        <p:tav tm="100000">
                                          <p:val>
                                            <p:strVal val="#ppt_h"/>
                                          </p:val>
                                        </p:tav>
                                      </p:tavLst>
                                    </p:anim>
                                    <p:anim calcmode="lin" valueType="num">
                                      <p:cBhvr>
                                        <p:cTn id="61" dur="1000" fill="hold"/>
                                        <p:tgtEl>
                                          <p:spTgt spid="40"/>
                                        </p:tgtEl>
                                        <p:attrNameLst>
                                          <p:attrName>style.rotation</p:attrName>
                                        </p:attrNameLst>
                                      </p:cBhvr>
                                      <p:tavLst>
                                        <p:tav tm="0">
                                          <p:val>
                                            <p:fltVal val="90"/>
                                          </p:val>
                                        </p:tav>
                                        <p:tav tm="100000">
                                          <p:val>
                                            <p:fltVal val="0"/>
                                          </p:val>
                                        </p:tav>
                                      </p:tavLst>
                                    </p:anim>
                                    <p:animEffect transition="in" filter="fade">
                                      <p:cBhvr>
                                        <p:cTn id="62" dur="1000"/>
                                        <p:tgtEl>
                                          <p:spTgt spid="40"/>
                                        </p:tgtEl>
                                      </p:cBhvr>
                                    </p:animEffect>
                                  </p:childTnLst>
                                </p:cTn>
                              </p:par>
                              <p:par>
                                <p:cTn id="63" presetID="31" presetClass="entr" presetSubtype="0" fill="hold" nodeType="withEffect">
                                  <p:stCondLst>
                                    <p:cond delay="0"/>
                                  </p:stCondLst>
                                  <p:childTnLst>
                                    <p:set>
                                      <p:cBhvr>
                                        <p:cTn id="64" dur="1" fill="hold">
                                          <p:stCondLst>
                                            <p:cond delay="0"/>
                                          </p:stCondLst>
                                        </p:cTn>
                                        <p:tgtEl>
                                          <p:spTgt spid="39"/>
                                        </p:tgtEl>
                                        <p:attrNameLst>
                                          <p:attrName>style.visibility</p:attrName>
                                        </p:attrNameLst>
                                      </p:cBhvr>
                                      <p:to>
                                        <p:strVal val="visible"/>
                                      </p:to>
                                    </p:set>
                                    <p:anim calcmode="lin" valueType="num">
                                      <p:cBhvr>
                                        <p:cTn id="65" dur="1000" fill="hold"/>
                                        <p:tgtEl>
                                          <p:spTgt spid="39"/>
                                        </p:tgtEl>
                                        <p:attrNameLst>
                                          <p:attrName>ppt_w</p:attrName>
                                        </p:attrNameLst>
                                      </p:cBhvr>
                                      <p:tavLst>
                                        <p:tav tm="0">
                                          <p:val>
                                            <p:fltVal val="0"/>
                                          </p:val>
                                        </p:tav>
                                        <p:tav tm="100000">
                                          <p:val>
                                            <p:strVal val="#ppt_w"/>
                                          </p:val>
                                        </p:tav>
                                      </p:tavLst>
                                    </p:anim>
                                    <p:anim calcmode="lin" valueType="num">
                                      <p:cBhvr>
                                        <p:cTn id="66" dur="1000" fill="hold"/>
                                        <p:tgtEl>
                                          <p:spTgt spid="39"/>
                                        </p:tgtEl>
                                        <p:attrNameLst>
                                          <p:attrName>ppt_h</p:attrName>
                                        </p:attrNameLst>
                                      </p:cBhvr>
                                      <p:tavLst>
                                        <p:tav tm="0">
                                          <p:val>
                                            <p:fltVal val="0"/>
                                          </p:val>
                                        </p:tav>
                                        <p:tav tm="100000">
                                          <p:val>
                                            <p:strVal val="#ppt_h"/>
                                          </p:val>
                                        </p:tav>
                                      </p:tavLst>
                                    </p:anim>
                                    <p:anim calcmode="lin" valueType="num">
                                      <p:cBhvr>
                                        <p:cTn id="67" dur="1000" fill="hold"/>
                                        <p:tgtEl>
                                          <p:spTgt spid="39"/>
                                        </p:tgtEl>
                                        <p:attrNameLst>
                                          <p:attrName>style.rotation</p:attrName>
                                        </p:attrNameLst>
                                      </p:cBhvr>
                                      <p:tavLst>
                                        <p:tav tm="0">
                                          <p:val>
                                            <p:fltVal val="90"/>
                                          </p:val>
                                        </p:tav>
                                        <p:tav tm="100000">
                                          <p:val>
                                            <p:fltVal val="0"/>
                                          </p:val>
                                        </p:tav>
                                      </p:tavLst>
                                    </p:anim>
                                    <p:animEffect transition="in" filter="fade">
                                      <p:cBhvr>
                                        <p:cTn id="68"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49765" y="4137263"/>
            <a:ext cx="1619354" cy="646331"/>
          </a:xfrm>
          <a:prstGeom prst="rect">
            <a:avLst/>
          </a:prstGeom>
          <a:noFill/>
        </p:spPr>
        <p:txBody>
          <a:bodyPr wrap="none" rtlCol="0">
            <a:spAutoFit/>
          </a:bodyPr>
          <a:lstStyle/>
          <a:p>
            <a:r>
              <a:rPr lang="en-US" altLang="zh-CN" sz="3600" spc="300" dirty="0">
                <a:solidFill>
                  <a:schemeClr val="tx1">
                    <a:lumMod val="85000"/>
                    <a:lumOff val="15000"/>
                  </a:schemeClr>
                </a:solidFill>
                <a:latin typeface="造字工房尚雅体演示版常规体" pitchFamily="50" charset="-122"/>
                <a:ea typeface="造字工房尚雅体演示版常规体" pitchFamily="50" charset="-122"/>
              </a:rPr>
              <a:t>PART</a:t>
            </a:r>
          </a:p>
        </p:txBody>
      </p:sp>
      <p:sp>
        <p:nvSpPr>
          <p:cNvPr id="12" name="等腰三角形 11"/>
          <p:cNvSpPr/>
          <p:nvPr/>
        </p:nvSpPr>
        <p:spPr>
          <a:xfrm rot="512239">
            <a:off x="3477837" y="3538931"/>
            <a:ext cx="314715" cy="27130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20371609">
            <a:off x="3995378" y="3751964"/>
            <a:ext cx="157357" cy="135653"/>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20371609">
            <a:off x="3124426" y="3774407"/>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761573">
            <a:off x="2621230" y="3463058"/>
            <a:ext cx="588992" cy="403978"/>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0371609">
            <a:off x="3987995" y="3447181"/>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958273" y="2074407"/>
            <a:ext cx="797013" cy="1569660"/>
          </a:xfrm>
          <a:prstGeom prst="rect">
            <a:avLst/>
          </a:prstGeom>
          <a:noFill/>
        </p:spPr>
        <p:txBody>
          <a:bodyPr wrap="none" rtlCol="0">
            <a:spAutoFit/>
          </a:bodyPr>
          <a:lstStyle/>
          <a:p>
            <a:r>
              <a:rPr lang="en-US" altLang="zh-CN" sz="9600" b="1" dirty="0">
                <a:solidFill>
                  <a:schemeClr val="tx1">
                    <a:lumMod val="85000"/>
                    <a:lumOff val="15000"/>
                  </a:schemeClr>
                </a:solidFill>
                <a:latin typeface="造字工房尚雅体演示版常规体" pitchFamily="50" charset="-122"/>
                <a:ea typeface="造字工房尚雅体演示版常规体" pitchFamily="50" charset="-122"/>
              </a:rPr>
              <a:t>1</a:t>
            </a:r>
            <a:endParaRPr lang="zh-CN" altLang="en-US" sz="9600" b="1" dirty="0">
              <a:solidFill>
                <a:schemeClr val="tx1">
                  <a:lumMod val="85000"/>
                  <a:lumOff val="15000"/>
                </a:schemeClr>
              </a:solidFill>
              <a:latin typeface="造字工房尚雅体演示版常规体" pitchFamily="50" charset="-122"/>
              <a:ea typeface="造字工房尚雅体演示版常规体" pitchFamily="50" charset="-122"/>
            </a:endParaRPr>
          </a:p>
        </p:txBody>
      </p:sp>
      <p:sp>
        <p:nvSpPr>
          <p:cNvPr id="28" name="TextBox 27"/>
          <p:cNvSpPr txBox="1"/>
          <p:nvPr/>
        </p:nvSpPr>
        <p:spPr>
          <a:xfrm>
            <a:off x="5375126" y="2955654"/>
            <a:ext cx="3980577" cy="646331"/>
          </a:xfrm>
          <a:prstGeom prst="rect">
            <a:avLst/>
          </a:prstGeom>
          <a:noFill/>
        </p:spPr>
        <p:txBody>
          <a:bodyPr wrap="none" rtlCol="0">
            <a:spAutoFit/>
          </a:bodyPr>
          <a:lstStyle/>
          <a:p>
            <a:r>
              <a:rPr lang="en-US" altLang="zh-CN" sz="3600" dirty="0"/>
              <a:t>quadratic equation</a:t>
            </a:r>
          </a:p>
        </p:txBody>
      </p:sp>
      <p:cxnSp>
        <p:nvCxnSpPr>
          <p:cNvPr id="33" name="直接连接符 32"/>
          <p:cNvCxnSpPr/>
          <p:nvPr/>
        </p:nvCxnSpPr>
        <p:spPr>
          <a:xfrm flipH="1">
            <a:off x="6067126" y="2638182"/>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082926" y="3247397"/>
            <a:ext cx="654557" cy="53433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8803430" y="2638182"/>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744019" y="3685485"/>
            <a:ext cx="654557" cy="534334"/>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590644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31"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1000" fill="hold"/>
                                        <p:tgtEl>
                                          <p:spTgt spid="15"/>
                                        </p:tgtEl>
                                        <p:attrNameLst>
                                          <p:attrName>ppt_w</p:attrName>
                                        </p:attrNameLst>
                                      </p:cBhvr>
                                      <p:tavLst>
                                        <p:tav tm="0">
                                          <p:val>
                                            <p:fltVal val="0"/>
                                          </p:val>
                                        </p:tav>
                                        <p:tav tm="100000">
                                          <p:val>
                                            <p:strVal val="#ppt_w"/>
                                          </p:val>
                                        </p:tav>
                                      </p:tavLst>
                                    </p:anim>
                                    <p:anim calcmode="lin" valueType="num">
                                      <p:cBhvr>
                                        <p:cTn id="13" dur="1000" fill="hold"/>
                                        <p:tgtEl>
                                          <p:spTgt spid="15"/>
                                        </p:tgtEl>
                                        <p:attrNameLst>
                                          <p:attrName>ppt_h</p:attrName>
                                        </p:attrNameLst>
                                      </p:cBhvr>
                                      <p:tavLst>
                                        <p:tav tm="0">
                                          <p:val>
                                            <p:fltVal val="0"/>
                                          </p:val>
                                        </p:tav>
                                        <p:tav tm="100000">
                                          <p:val>
                                            <p:strVal val="#ppt_h"/>
                                          </p:val>
                                        </p:tav>
                                      </p:tavLst>
                                    </p:anim>
                                    <p:anim calcmode="lin" valueType="num">
                                      <p:cBhvr>
                                        <p:cTn id="14" dur="1000" fill="hold"/>
                                        <p:tgtEl>
                                          <p:spTgt spid="15"/>
                                        </p:tgtEl>
                                        <p:attrNameLst>
                                          <p:attrName>style.rotation</p:attrName>
                                        </p:attrNameLst>
                                      </p:cBhvr>
                                      <p:tavLst>
                                        <p:tav tm="0">
                                          <p:val>
                                            <p:fltVal val="90"/>
                                          </p:val>
                                        </p:tav>
                                        <p:tav tm="100000">
                                          <p:val>
                                            <p:fltVal val="0"/>
                                          </p:val>
                                        </p:tav>
                                      </p:tavLst>
                                    </p:anim>
                                    <p:animEffect transition="in" filter="fade">
                                      <p:cBhvr>
                                        <p:cTn id="15" dur="1000"/>
                                        <p:tgtEl>
                                          <p:spTgt spid="15"/>
                                        </p:tgtEl>
                                      </p:cBhvr>
                                    </p:animEffect>
                                  </p:childTnLst>
                                </p:cTn>
                              </p:par>
                              <p:par>
                                <p:cTn id="16" presetID="31"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1000" fill="hold"/>
                                        <p:tgtEl>
                                          <p:spTgt spid="14"/>
                                        </p:tgtEl>
                                        <p:attrNameLst>
                                          <p:attrName>ppt_w</p:attrName>
                                        </p:attrNameLst>
                                      </p:cBhvr>
                                      <p:tavLst>
                                        <p:tav tm="0">
                                          <p:val>
                                            <p:fltVal val="0"/>
                                          </p:val>
                                        </p:tav>
                                        <p:tav tm="100000">
                                          <p:val>
                                            <p:strVal val="#ppt_w"/>
                                          </p:val>
                                        </p:tav>
                                      </p:tavLst>
                                    </p:anim>
                                    <p:anim calcmode="lin" valueType="num">
                                      <p:cBhvr>
                                        <p:cTn id="19" dur="1000" fill="hold"/>
                                        <p:tgtEl>
                                          <p:spTgt spid="14"/>
                                        </p:tgtEl>
                                        <p:attrNameLst>
                                          <p:attrName>ppt_h</p:attrName>
                                        </p:attrNameLst>
                                      </p:cBhvr>
                                      <p:tavLst>
                                        <p:tav tm="0">
                                          <p:val>
                                            <p:fltVal val="0"/>
                                          </p:val>
                                        </p:tav>
                                        <p:tav tm="100000">
                                          <p:val>
                                            <p:strVal val="#ppt_h"/>
                                          </p:val>
                                        </p:tav>
                                      </p:tavLst>
                                    </p:anim>
                                    <p:anim calcmode="lin" valueType="num">
                                      <p:cBhvr>
                                        <p:cTn id="20" dur="1000" fill="hold"/>
                                        <p:tgtEl>
                                          <p:spTgt spid="14"/>
                                        </p:tgtEl>
                                        <p:attrNameLst>
                                          <p:attrName>style.rotation</p:attrName>
                                        </p:attrNameLst>
                                      </p:cBhvr>
                                      <p:tavLst>
                                        <p:tav tm="0">
                                          <p:val>
                                            <p:fltVal val="90"/>
                                          </p:val>
                                        </p:tav>
                                        <p:tav tm="100000">
                                          <p:val>
                                            <p:fltVal val="0"/>
                                          </p:val>
                                        </p:tav>
                                      </p:tavLst>
                                    </p:anim>
                                    <p:animEffect transition="in" filter="fade">
                                      <p:cBhvr>
                                        <p:cTn id="21" dur="1000"/>
                                        <p:tgtEl>
                                          <p:spTgt spid="14"/>
                                        </p:tgtEl>
                                      </p:cBhvr>
                                    </p:animEffect>
                                  </p:childTnLst>
                                </p:cTn>
                              </p:par>
                              <p:par>
                                <p:cTn id="22" presetID="31"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1000" fill="hold"/>
                                        <p:tgtEl>
                                          <p:spTgt spid="12"/>
                                        </p:tgtEl>
                                        <p:attrNameLst>
                                          <p:attrName>ppt_w</p:attrName>
                                        </p:attrNameLst>
                                      </p:cBhvr>
                                      <p:tavLst>
                                        <p:tav tm="0">
                                          <p:val>
                                            <p:fltVal val="0"/>
                                          </p:val>
                                        </p:tav>
                                        <p:tav tm="100000">
                                          <p:val>
                                            <p:strVal val="#ppt_w"/>
                                          </p:val>
                                        </p:tav>
                                      </p:tavLst>
                                    </p:anim>
                                    <p:anim calcmode="lin" valueType="num">
                                      <p:cBhvr>
                                        <p:cTn id="25" dur="1000" fill="hold"/>
                                        <p:tgtEl>
                                          <p:spTgt spid="12"/>
                                        </p:tgtEl>
                                        <p:attrNameLst>
                                          <p:attrName>ppt_h</p:attrName>
                                        </p:attrNameLst>
                                      </p:cBhvr>
                                      <p:tavLst>
                                        <p:tav tm="0">
                                          <p:val>
                                            <p:fltVal val="0"/>
                                          </p:val>
                                        </p:tav>
                                        <p:tav tm="100000">
                                          <p:val>
                                            <p:strVal val="#ppt_h"/>
                                          </p:val>
                                        </p:tav>
                                      </p:tavLst>
                                    </p:anim>
                                    <p:anim calcmode="lin" valueType="num">
                                      <p:cBhvr>
                                        <p:cTn id="26" dur="1000" fill="hold"/>
                                        <p:tgtEl>
                                          <p:spTgt spid="12"/>
                                        </p:tgtEl>
                                        <p:attrNameLst>
                                          <p:attrName>style.rotation</p:attrName>
                                        </p:attrNameLst>
                                      </p:cBhvr>
                                      <p:tavLst>
                                        <p:tav tm="0">
                                          <p:val>
                                            <p:fltVal val="90"/>
                                          </p:val>
                                        </p:tav>
                                        <p:tav tm="100000">
                                          <p:val>
                                            <p:fltVal val="0"/>
                                          </p:val>
                                        </p:tav>
                                      </p:tavLst>
                                    </p:anim>
                                    <p:animEffect transition="in" filter="fade">
                                      <p:cBhvr>
                                        <p:cTn id="27" dur="1000"/>
                                        <p:tgtEl>
                                          <p:spTgt spid="12"/>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p:cTn id="30" dur="1000" fill="hold"/>
                                        <p:tgtEl>
                                          <p:spTgt spid="16"/>
                                        </p:tgtEl>
                                        <p:attrNameLst>
                                          <p:attrName>ppt_w</p:attrName>
                                        </p:attrNameLst>
                                      </p:cBhvr>
                                      <p:tavLst>
                                        <p:tav tm="0">
                                          <p:val>
                                            <p:fltVal val="0"/>
                                          </p:val>
                                        </p:tav>
                                        <p:tav tm="100000">
                                          <p:val>
                                            <p:strVal val="#ppt_w"/>
                                          </p:val>
                                        </p:tav>
                                      </p:tavLst>
                                    </p:anim>
                                    <p:anim calcmode="lin" valueType="num">
                                      <p:cBhvr>
                                        <p:cTn id="31" dur="1000" fill="hold"/>
                                        <p:tgtEl>
                                          <p:spTgt spid="16"/>
                                        </p:tgtEl>
                                        <p:attrNameLst>
                                          <p:attrName>ppt_h</p:attrName>
                                        </p:attrNameLst>
                                      </p:cBhvr>
                                      <p:tavLst>
                                        <p:tav tm="0">
                                          <p:val>
                                            <p:fltVal val="0"/>
                                          </p:val>
                                        </p:tav>
                                        <p:tav tm="100000">
                                          <p:val>
                                            <p:strVal val="#ppt_h"/>
                                          </p:val>
                                        </p:tav>
                                      </p:tavLst>
                                    </p:anim>
                                    <p:anim calcmode="lin" valueType="num">
                                      <p:cBhvr>
                                        <p:cTn id="32" dur="1000" fill="hold"/>
                                        <p:tgtEl>
                                          <p:spTgt spid="16"/>
                                        </p:tgtEl>
                                        <p:attrNameLst>
                                          <p:attrName>style.rotation</p:attrName>
                                        </p:attrNameLst>
                                      </p:cBhvr>
                                      <p:tavLst>
                                        <p:tav tm="0">
                                          <p:val>
                                            <p:fltVal val="90"/>
                                          </p:val>
                                        </p:tav>
                                        <p:tav tm="100000">
                                          <p:val>
                                            <p:fltVal val="0"/>
                                          </p:val>
                                        </p:tav>
                                      </p:tavLst>
                                    </p:anim>
                                    <p:animEffect transition="in" filter="fade">
                                      <p:cBhvr>
                                        <p:cTn id="33" dur="1000"/>
                                        <p:tgtEl>
                                          <p:spTgt spid="16"/>
                                        </p:tgtEl>
                                      </p:cBhvr>
                                    </p:animEffect>
                                  </p:childTnLst>
                                </p:cTn>
                              </p:par>
                              <p:par>
                                <p:cTn id="34" presetID="31"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1000" fill="hold"/>
                                        <p:tgtEl>
                                          <p:spTgt spid="13"/>
                                        </p:tgtEl>
                                        <p:attrNameLst>
                                          <p:attrName>ppt_w</p:attrName>
                                        </p:attrNameLst>
                                      </p:cBhvr>
                                      <p:tavLst>
                                        <p:tav tm="0">
                                          <p:val>
                                            <p:fltVal val="0"/>
                                          </p:val>
                                        </p:tav>
                                        <p:tav tm="100000">
                                          <p:val>
                                            <p:strVal val="#ppt_w"/>
                                          </p:val>
                                        </p:tav>
                                      </p:tavLst>
                                    </p:anim>
                                    <p:anim calcmode="lin" valueType="num">
                                      <p:cBhvr>
                                        <p:cTn id="37" dur="1000" fill="hold"/>
                                        <p:tgtEl>
                                          <p:spTgt spid="13"/>
                                        </p:tgtEl>
                                        <p:attrNameLst>
                                          <p:attrName>ppt_h</p:attrName>
                                        </p:attrNameLst>
                                      </p:cBhvr>
                                      <p:tavLst>
                                        <p:tav tm="0">
                                          <p:val>
                                            <p:fltVal val="0"/>
                                          </p:val>
                                        </p:tav>
                                        <p:tav tm="100000">
                                          <p:val>
                                            <p:strVal val="#ppt_h"/>
                                          </p:val>
                                        </p:tav>
                                      </p:tavLst>
                                    </p:anim>
                                    <p:anim calcmode="lin" valueType="num">
                                      <p:cBhvr>
                                        <p:cTn id="38" dur="1000" fill="hold"/>
                                        <p:tgtEl>
                                          <p:spTgt spid="13"/>
                                        </p:tgtEl>
                                        <p:attrNameLst>
                                          <p:attrName>style.rotation</p:attrName>
                                        </p:attrNameLst>
                                      </p:cBhvr>
                                      <p:tavLst>
                                        <p:tav tm="0">
                                          <p:val>
                                            <p:fltVal val="90"/>
                                          </p:val>
                                        </p:tav>
                                        <p:tav tm="100000">
                                          <p:val>
                                            <p:fltVal val="0"/>
                                          </p:val>
                                        </p:tav>
                                      </p:tavLst>
                                    </p:anim>
                                    <p:animEffect transition="in" filter="fade">
                                      <p:cBhvr>
                                        <p:cTn id="39" dur="1000"/>
                                        <p:tgtEl>
                                          <p:spTgt spid="13"/>
                                        </p:tgtEl>
                                      </p:cBhvr>
                                    </p:animEffect>
                                  </p:childTnLst>
                                </p:cTn>
                              </p:par>
                              <p:par>
                                <p:cTn id="40" presetID="42" presetClass="entr" presetSubtype="0"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1000"/>
                                        <p:tgtEl>
                                          <p:spTgt spid="3"/>
                                        </p:tgtEl>
                                      </p:cBhvr>
                                    </p:animEffect>
                                    <p:anim calcmode="lin" valueType="num">
                                      <p:cBhvr>
                                        <p:cTn id="43" dur="1000" fill="hold"/>
                                        <p:tgtEl>
                                          <p:spTgt spid="3"/>
                                        </p:tgtEl>
                                        <p:attrNameLst>
                                          <p:attrName>ppt_x</p:attrName>
                                        </p:attrNameLst>
                                      </p:cBhvr>
                                      <p:tavLst>
                                        <p:tav tm="0">
                                          <p:val>
                                            <p:strVal val="#ppt_x"/>
                                          </p:val>
                                        </p:tav>
                                        <p:tav tm="100000">
                                          <p:val>
                                            <p:strVal val="#ppt_x"/>
                                          </p:val>
                                        </p:tav>
                                      </p:tavLst>
                                    </p:anim>
                                    <p:anim calcmode="lin" valueType="num">
                                      <p:cBhvr>
                                        <p:cTn id="44" dur="1000" fill="hold"/>
                                        <p:tgtEl>
                                          <p:spTgt spid="3"/>
                                        </p:tgtEl>
                                        <p:attrNameLst>
                                          <p:attrName>ppt_y</p:attrName>
                                        </p:attrNameLst>
                                      </p:cBhvr>
                                      <p:tavLst>
                                        <p:tav tm="0">
                                          <p:val>
                                            <p:strVal val="#ppt_y+.1"/>
                                          </p:val>
                                        </p:tav>
                                        <p:tav tm="100000">
                                          <p:val>
                                            <p:strVal val="#ppt_y"/>
                                          </p:val>
                                        </p:tav>
                                      </p:tavLst>
                                    </p:anim>
                                  </p:childTnLst>
                                </p:cTn>
                              </p:par>
                            </p:childTnLst>
                          </p:cTn>
                        </p:par>
                        <p:par>
                          <p:cTn id="45" fill="hold">
                            <p:stCondLst>
                              <p:cond delay="1000"/>
                            </p:stCondLst>
                            <p:childTnLst>
                              <p:par>
                                <p:cTn id="46" presetID="53" presetClass="entr" presetSubtype="528" fill="hold" grpId="0" nodeType="after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p:cTn id="48" dur="500" fill="hold"/>
                                        <p:tgtEl>
                                          <p:spTgt spid="28"/>
                                        </p:tgtEl>
                                        <p:attrNameLst>
                                          <p:attrName>ppt_w</p:attrName>
                                        </p:attrNameLst>
                                      </p:cBhvr>
                                      <p:tavLst>
                                        <p:tav tm="0">
                                          <p:val>
                                            <p:fltVal val="0"/>
                                          </p:val>
                                        </p:tav>
                                        <p:tav tm="100000">
                                          <p:val>
                                            <p:strVal val="#ppt_w"/>
                                          </p:val>
                                        </p:tav>
                                      </p:tavLst>
                                    </p:anim>
                                    <p:anim calcmode="lin" valueType="num">
                                      <p:cBhvr>
                                        <p:cTn id="49" dur="500" fill="hold"/>
                                        <p:tgtEl>
                                          <p:spTgt spid="28"/>
                                        </p:tgtEl>
                                        <p:attrNameLst>
                                          <p:attrName>ppt_h</p:attrName>
                                        </p:attrNameLst>
                                      </p:cBhvr>
                                      <p:tavLst>
                                        <p:tav tm="0">
                                          <p:val>
                                            <p:fltVal val="0"/>
                                          </p:val>
                                        </p:tav>
                                        <p:tav tm="100000">
                                          <p:val>
                                            <p:strVal val="#ppt_h"/>
                                          </p:val>
                                        </p:tav>
                                      </p:tavLst>
                                    </p:anim>
                                    <p:animEffect transition="in" filter="fade">
                                      <p:cBhvr>
                                        <p:cTn id="50" dur="500"/>
                                        <p:tgtEl>
                                          <p:spTgt spid="28"/>
                                        </p:tgtEl>
                                      </p:cBhvr>
                                    </p:animEffect>
                                    <p:anim calcmode="lin" valueType="num">
                                      <p:cBhvr>
                                        <p:cTn id="51" dur="500" fill="hold"/>
                                        <p:tgtEl>
                                          <p:spTgt spid="28"/>
                                        </p:tgtEl>
                                        <p:attrNameLst>
                                          <p:attrName>ppt_x</p:attrName>
                                        </p:attrNameLst>
                                      </p:cBhvr>
                                      <p:tavLst>
                                        <p:tav tm="0">
                                          <p:val>
                                            <p:fltVal val="0.5"/>
                                          </p:val>
                                        </p:tav>
                                        <p:tav tm="100000">
                                          <p:val>
                                            <p:strVal val="#ppt_x"/>
                                          </p:val>
                                        </p:tav>
                                      </p:tavLst>
                                    </p:anim>
                                    <p:anim calcmode="lin" valueType="num">
                                      <p:cBhvr>
                                        <p:cTn id="52" dur="500" fill="hold"/>
                                        <p:tgtEl>
                                          <p:spTgt spid="28"/>
                                        </p:tgtEl>
                                        <p:attrNameLst>
                                          <p:attrName>ppt_y</p:attrName>
                                        </p:attrNameLst>
                                      </p:cBhvr>
                                      <p:tavLst>
                                        <p:tav tm="0">
                                          <p:val>
                                            <p:fltVal val="0.5"/>
                                          </p:val>
                                        </p:tav>
                                        <p:tav tm="100000">
                                          <p:val>
                                            <p:strVal val="#ppt_y"/>
                                          </p:val>
                                        </p:tav>
                                      </p:tavLst>
                                    </p:anim>
                                  </p:childTnLst>
                                </p:cTn>
                              </p:par>
                              <p:par>
                                <p:cTn id="53" presetID="31"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p:cTn id="55" dur="1000" fill="hold"/>
                                        <p:tgtEl>
                                          <p:spTgt spid="33"/>
                                        </p:tgtEl>
                                        <p:attrNameLst>
                                          <p:attrName>ppt_w</p:attrName>
                                        </p:attrNameLst>
                                      </p:cBhvr>
                                      <p:tavLst>
                                        <p:tav tm="0">
                                          <p:val>
                                            <p:fltVal val="0"/>
                                          </p:val>
                                        </p:tav>
                                        <p:tav tm="100000">
                                          <p:val>
                                            <p:strVal val="#ppt_w"/>
                                          </p:val>
                                        </p:tav>
                                      </p:tavLst>
                                    </p:anim>
                                    <p:anim calcmode="lin" valueType="num">
                                      <p:cBhvr>
                                        <p:cTn id="56" dur="1000" fill="hold"/>
                                        <p:tgtEl>
                                          <p:spTgt spid="33"/>
                                        </p:tgtEl>
                                        <p:attrNameLst>
                                          <p:attrName>ppt_h</p:attrName>
                                        </p:attrNameLst>
                                      </p:cBhvr>
                                      <p:tavLst>
                                        <p:tav tm="0">
                                          <p:val>
                                            <p:fltVal val="0"/>
                                          </p:val>
                                        </p:tav>
                                        <p:tav tm="100000">
                                          <p:val>
                                            <p:strVal val="#ppt_h"/>
                                          </p:val>
                                        </p:tav>
                                      </p:tavLst>
                                    </p:anim>
                                    <p:anim calcmode="lin" valueType="num">
                                      <p:cBhvr>
                                        <p:cTn id="57" dur="1000" fill="hold"/>
                                        <p:tgtEl>
                                          <p:spTgt spid="33"/>
                                        </p:tgtEl>
                                        <p:attrNameLst>
                                          <p:attrName>style.rotation</p:attrName>
                                        </p:attrNameLst>
                                      </p:cBhvr>
                                      <p:tavLst>
                                        <p:tav tm="0">
                                          <p:val>
                                            <p:fltVal val="90"/>
                                          </p:val>
                                        </p:tav>
                                        <p:tav tm="100000">
                                          <p:val>
                                            <p:fltVal val="0"/>
                                          </p:val>
                                        </p:tav>
                                      </p:tavLst>
                                    </p:anim>
                                    <p:animEffect transition="in" filter="fade">
                                      <p:cBhvr>
                                        <p:cTn id="58" dur="1000"/>
                                        <p:tgtEl>
                                          <p:spTgt spid="33"/>
                                        </p:tgtEl>
                                      </p:cBhvr>
                                    </p:animEffect>
                                  </p:childTnLst>
                                </p:cTn>
                              </p:par>
                              <p:par>
                                <p:cTn id="59" presetID="31"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p:cTn id="61" dur="1000" fill="hold"/>
                                        <p:tgtEl>
                                          <p:spTgt spid="37"/>
                                        </p:tgtEl>
                                        <p:attrNameLst>
                                          <p:attrName>ppt_w</p:attrName>
                                        </p:attrNameLst>
                                      </p:cBhvr>
                                      <p:tavLst>
                                        <p:tav tm="0">
                                          <p:val>
                                            <p:fltVal val="0"/>
                                          </p:val>
                                        </p:tav>
                                        <p:tav tm="100000">
                                          <p:val>
                                            <p:strVal val="#ppt_w"/>
                                          </p:val>
                                        </p:tav>
                                      </p:tavLst>
                                    </p:anim>
                                    <p:anim calcmode="lin" valueType="num">
                                      <p:cBhvr>
                                        <p:cTn id="62" dur="1000" fill="hold"/>
                                        <p:tgtEl>
                                          <p:spTgt spid="37"/>
                                        </p:tgtEl>
                                        <p:attrNameLst>
                                          <p:attrName>ppt_h</p:attrName>
                                        </p:attrNameLst>
                                      </p:cBhvr>
                                      <p:tavLst>
                                        <p:tav tm="0">
                                          <p:val>
                                            <p:fltVal val="0"/>
                                          </p:val>
                                        </p:tav>
                                        <p:tav tm="100000">
                                          <p:val>
                                            <p:strVal val="#ppt_h"/>
                                          </p:val>
                                        </p:tav>
                                      </p:tavLst>
                                    </p:anim>
                                    <p:anim calcmode="lin" valueType="num">
                                      <p:cBhvr>
                                        <p:cTn id="63" dur="1000" fill="hold"/>
                                        <p:tgtEl>
                                          <p:spTgt spid="37"/>
                                        </p:tgtEl>
                                        <p:attrNameLst>
                                          <p:attrName>style.rotation</p:attrName>
                                        </p:attrNameLst>
                                      </p:cBhvr>
                                      <p:tavLst>
                                        <p:tav tm="0">
                                          <p:val>
                                            <p:fltVal val="90"/>
                                          </p:val>
                                        </p:tav>
                                        <p:tav tm="100000">
                                          <p:val>
                                            <p:fltVal val="0"/>
                                          </p:val>
                                        </p:tav>
                                      </p:tavLst>
                                    </p:anim>
                                    <p:animEffect transition="in" filter="fade">
                                      <p:cBhvr>
                                        <p:cTn id="64" dur="1000"/>
                                        <p:tgtEl>
                                          <p:spTgt spid="37"/>
                                        </p:tgtEl>
                                      </p:cBhvr>
                                    </p:animEffect>
                                  </p:childTnLst>
                                </p:cTn>
                              </p:par>
                              <p:par>
                                <p:cTn id="65" presetID="31" presetClass="entr" presetSubtype="0" fill="hold"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p:cTn id="67" dur="1000" fill="hold"/>
                                        <p:tgtEl>
                                          <p:spTgt spid="36"/>
                                        </p:tgtEl>
                                        <p:attrNameLst>
                                          <p:attrName>ppt_w</p:attrName>
                                        </p:attrNameLst>
                                      </p:cBhvr>
                                      <p:tavLst>
                                        <p:tav tm="0">
                                          <p:val>
                                            <p:fltVal val="0"/>
                                          </p:val>
                                        </p:tav>
                                        <p:tav tm="100000">
                                          <p:val>
                                            <p:strVal val="#ppt_w"/>
                                          </p:val>
                                        </p:tav>
                                      </p:tavLst>
                                    </p:anim>
                                    <p:anim calcmode="lin" valueType="num">
                                      <p:cBhvr>
                                        <p:cTn id="68" dur="1000" fill="hold"/>
                                        <p:tgtEl>
                                          <p:spTgt spid="36"/>
                                        </p:tgtEl>
                                        <p:attrNameLst>
                                          <p:attrName>ppt_h</p:attrName>
                                        </p:attrNameLst>
                                      </p:cBhvr>
                                      <p:tavLst>
                                        <p:tav tm="0">
                                          <p:val>
                                            <p:fltVal val="0"/>
                                          </p:val>
                                        </p:tav>
                                        <p:tav tm="100000">
                                          <p:val>
                                            <p:strVal val="#ppt_h"/>
                                          </p:val>
                                        </p:tav>
                                      </p:tavLst>
                                    </p:anim>
                                    <p:anim calcmode="lin" valueType="num">
                                      <p:cBhvr>
                                        <p:cTn id="69" dur="1000" fill="hold"/>
                                        <p:tgtEl>
                                          <p:spTgt spid="36"/>
                                        </p:tgtEl>
                                        <p:attrNameLst>
                                          <p:attrName>style.rotation</p:attrName>
                                        </p:attrNameLst>
                                      </p:cBhvr>
                                      <p:tavLst>
                                        <p:tav tm="0">
                                          <p:val>
                                            <p:fltVal val="90"/>
                                          </p:val>
                                        </p:tav>
                                        <p:tav tm="100000">
                                          <p:val>
                                            <p:fltVal val="0"/>
                                          </p:val>
                                        </p:tav>
                                      </p:tavLst>
                                    </p:anim>
                                    <p:animEffect transition="in" filter="fade">
                                      <p:cBhvr>
                                        <p:cTn id="70" dur="1000"/>
                                        <p:tgtEl>
                                          <p:spTgt spid="36"/>
                                        </p:tgtEl>
                                      </p:cBhvr>
                                    </p:animEffect>
                                  </p:childTnLst>
                                </p:cTn>
                              </p:par>
                              <p:par>
                                <p:cTn id="71" presetID="31" presetClass="entr" presetSubtype="0" fill="hold" nodeType="with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p:cTn id="73" dur="1000" fill="hold"/>
                                        <p:tgtEl>
                                          <p:spTgt spid="34"/>
                                        </p:tgtEl>
                                        <p:attrNameLst>
                                          <p:attrName>ppt_w</p:attrName>
                                        </p:attrNameLst>
                                      </p:cBhvr>
                                      <p:tavLst>
                                        <p:tav tm="0">
                                          <p:val>
                                            <p:fltVal val="0"/>
                                          </p:val>
                                        </p:tav>
                                        <p:tav tm="100000">
                                          <p:val>
                                            <p:strVal val="#ppt_w"/>
                                          </p:val>
                                        </p:tav>
                                      </p:tavLst>
                                    </p:anim>
                                    <p:anim calcmode="lin" valueType="num">
                                      <p:cBhvr>
                                        <p:cTn id="74" dur="1000" fill="hold"/>
                                        <p:tgtEl>
                                          <p:spTgt spid="34"/>
                                        </p:tgtEl>
                                        <p:attrNameLst>
                                          <p:attrName>ppt_h</p:attrName>
                                        </p:attrNameLst>
                                      </p:cBhvr>
                                      <p:tavLst>
                                        <p:tav tm="0">
                                          <p:val>
                                            <p:fltVal val="0"/>
                                          </p:val>
                                        </p:tav>
                                        <p:tav tm="100000">
                                          <p:val>
                                            <p:strVal val="#ppt_h"/>
                                          </p:val>
                                        </p:tav>
                                      </p:tavLst>
                                    </p:anim>
                                    <p:anim calcmode="lin" valueType="num">
                                      <p:cBhvr>
                                        <p:cTn id="75" dur="1000" fill="hold"/>
                                        <p:tgtEl>
                                          <p:spTgt spid="34"/>
                                        </p:tgtEl>
                                        <p:attrNameLst>
                                          <p:attrName>style.rotation</p:attrName>
                                        </p:attrNameLst>
                                      </p:cBhvr>
                                      <p:tavLst>
                                        <p:tav tm="0">
                                          <p:val>
                                            <p:fltVal val="90"/>
                                          </p:val>
                                        </p:tav>
                                        <p:tav tm="100000">
                                          <p:val>
                                            <p:fltVal val="0"/>
                                          </p:val>
                                        </p:tav>
                                      </p:tavLst>
                                    </p:anim>
                                    <p:animEffect transition="in" filter="fade">
                                      <p:cBhvr>
                                        <p:cTn id="76"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13" grpId="0" animBg="1"/>
      <p:bldP spid="14" grpId="0" animBg="1"/>
      <p:bldP spid="15" grpId="0" animBg="1"/>
      <p:bldP spid="16" grpId="0" animBg="1"/>
      <p:bldP spid="17" grpId="0"/>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2339102" cy="369332"/>
          </a:xfrm>
          <a:prstGeom prst="rect">
            <a:avLst/>
          </a:prstGeom>
        </p:spPr>
        <p:txBody>
          <a:bodyPr wrap="none">
            <a:spAutoFit/>
          </a:bodyPr>
          <a:lstStyle/>
          <a:p>
            <a:r>
              <a:rPr lang="en-US" altLang="zh-CN" b="1" dirty="0">
                <a:solidFill>
                  <a:srgbClr val="C00000"/>
                </a:solidFill>
              </a:rPr>
              <a:t>1</a:t>
            </a:r>
            <a:r>
              <a:rPr lang="en-US" altLang="zh-CN" b="1" dirty="0"/>
              <a:t>  </a:t>
            </a:r>
            <a:r>
              <a:rPr lang="en-US" altLang="zh-CN" dirty="0"/>
              <a:t>quadratic equation</a:t>
            </a: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 name="直接连接符 10"/>
          <p:cNvCxnSpPr/>
          <p:nvPr/>
        </p:nvCxnSpPr>
        <p:spPr>
          <a:xfrm flipH="1">
            <a:off x="6383238" y="3035624"/>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0487694" y="4509120"/>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0017807" y="6301868"/>
            <a:ext cx="1903085" cy="369332"/>
          </a:xfrm>
          <a:prstGeom prst="rect">
            <a:avLst/>
          </a:prstGeom>
          <a:noFill/>
        </p:spPr>
        <p:txBody>
          <a:bodyPr wrap="none" rtlCol="0">
            <a:spAutoFit/>
          </a:bodyPr>
          <a:lstStyle/>
          <a:p>
            <a:r>
              <a:rPr lang="en-US" altLang="zh-CN"/>
              <a:t>WFU acm</a:t>
            </a:r>
            <a:r>
              <a:rPr lang="zh-CN" altLang="en-US"/>
              <a:t>培训队</a:t>
            </a:r>
          </a:p>
        </p:txBody>
      </p:sp>
      <p:pic>
        <p:nvPicPr>
          <p:cNvPr id="18" name="图片 17">
            <a:extLst>
              <a:ext uri="{FF2B5EF4-FFF2-40B4-BE49-F238E27FC236}">
                <a16:creationId xmlns:a16="http://schemas.microsoft.com/office/drawing/2014/main" id="{3331AA6B-B8EA-4E48-822D-E387E2DFCB20}"/>
              </a:ext>
            </a:extLst>
          </p:cNvPr>
          <p:cNvPicPr>
            <a:picLocks noChangeAspect="1"/>
          </p:cNvPicPr>
          <p:nvPr/>
        </p:nvPicPr>
        <p:blipFill>
          <a:blip r:embed="rId3"/>
          <a:stretch>
            <a:fillRect/>
          </a:stretch>
        </p:blipFill>
        <p:spPr>
          <a:xfrm>
            <a:off x="695518" y="1177310"/>
            <a:ext cx="9300251" cy="3495238"/>
          </a:xfrm>
          <a:prstGeom prst="rect">
            <a:avLst/>
          </a:prstGeom>
        </p:spPr>
      </p:pic>
    </p:spTree>
    <p:extLst>
      <p:ext uri="{BB962C8B-B14F-4D97-AF65-F5344CB8AC3E}">
        <p14:creationId xmlns:p14="http://schemas.microsoft.com/office/powerpoint/2010/main" val="288343596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par>
                                <p:cTn id="11" presetID="3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1000" fill="hold"/>
                                        <p:tgtEl>
                                          <p:spTgt spid="12"/>
                                        </p:tgtEl>
                                        <p:attrNameLst>
                                          <p:attrName>ppt_w</p:attrName>
                                        </p:attrNameLst>
                                      </p:cBhvr>
                                      <p:tavLst>
                                        <p:tav tm="0">
                                          <p:val>
                                            <p:fltVal val="0"/>
                                          </p:val>
                                        </p:tav>
                                        <p:tav tm="100000">
                                          <p:val>
                                            <p:strVal val="#ppt_w"/>
                                          </p:val>
                                        </p:tav>
                                      </p:tavLst>
                                    </p:anim>
                                    <p:anim calcmode="lin" valueType="num">
                                      <p:cBhvr>
                                        <p:cTn id="14" dur="1000" fill="hold"/>
                                        <p:tgtEl>
                                          <p:spTgt spid="12"/>
                                        </p:tgtEl>
                                        <p:attrNameLst>
                                          <p:attrName>ppt_h</p:attrName>
                                        </p:attrNameLst>
                                      </p:cBhvr>
                                      <p:tavLst>
                                        <p:tav tm="0">
                                          <p:val>
                                            <p:fltVal val="0"/>
                                          </p:val>
                                        </p:tav>
                                        <p:tav tm="100000">
                                          <p:val>
                                            <p:strVal val="#ppt_h"/>
                                          </p:val>
                                        </p:tav>
                                      </p:tavLst>
                                    </p:anim>
                                    <p:anim calcmode="lin" valueType="num">
                                      <p:cBhvr>
                                        <p:cTn id="15" dur="1000" fill="hold"/>
                                        <p:tgtEl>
                                          <p:spTgt spid="12"/>
                                        </p:tgtEl>
                                        <p:attrNameLst>
                                          <p:attrName>style.rotation</p:attrName>
                                        </p:attrNameLst>
                                      </p:cBhvr>
                                      <p:tavLst>
                                        <p:tav tm="0">
                                          <p:val>
                                            <p:fltVal val="90"/>
                                          </p:val>
                                        </p:tav>
                                        <p:tav tm="100000">
                                          <p:val>
                                            <p:fltVal val="0"/>
                                          </p:val>
                                        </p:tav>
                                      </p:tavLst>
                                    </p:anim>
                                    <p:animEffect transition="in" filter="fade">
                                      <p:cBhvr>
                                        <p:cTn id="16"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2274982" cy="369332"/>
          </a:xfrm>
          <a:prstGeom prst="rect">
            <a:avLst/>
          </a:prstGeom>
        </p:spPr>
        <p:txBody>
          <a:bodyPr wrap="none">
            <a:spAutoFit/>
          </a:bodyPr>
          <a:lstStyle/>
          <a:p>
            <a:r>
              <a:rPr lang="en-US" altLang="zh-CN" b="1" dirty="0">
                <a:solidFill>
                  <a:srgbClr val="C00000"/>
                </a:solidFill>
              </a:rPr>
              <a:t>1</a:t>
            </a:r>
            <a:r>
              <a:rPr lang="en-US" altLang="zh-CN" b="1" dirty="0"/>
              <a:t> </a:t>
            </a:r>
            <a:r>
              <a:rPr lang="en-US" altLang="zh-CN" dirty="0"/>
              <a:t>quadratic equation</a:t>
            </a:r>
            <a:endParaRPr lang="zh-CN" altLang="en-US"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1486693" y="2697887"/>
            <a:ext cx="8919829" cy="1671548"/>
          </a:xfrm>
          <a:prstGeom prst="rect">
            <a:avLst/>
          </a:prstGeom>
          <a:noFill/>
        </p:spPr>
        <p:txBody>
          <a:bodyPr wrap="square" rtlCol="0">
            <a:spAutoFit/>
          </a:bodyPr>
          <a:lstStyle/>
          <a:p>
            <a:pPr>
              <a:lnSpc>
                <a:spcPct val="150000"/>
              </a:lnSpc>
            </a:pPr>
            <a:r>
              <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1.</a:t>
            </a:r>
            <a:r>
              <a:rPr lang="zh-CN" altLang="en-US"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考虑特殊情况，</a:t>
            </a:r>
            <a:r>
              <a:rPr lang="en-US" altLang="zh-CN" sz="1400" spc="300" dirty="0" err="1">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a,b,c</a:t>
            </a:r>
            <a:r>
              <a:rPr lang="zh-CN" altLang="en-US"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为</a:t>
            </a:r>
            <a:r>
              <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0</a:t>
            </a:r>
            <a:r>
              <a:rPr lang="zh-CN" altLang="en-US"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的情况</a:t>
            </a: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a:p>
            <a:pPr marL="342900" indent="-342900">
              <a:lnSpc>
                <a:spcPct val="150000"/>
              </a:lnSpc>
              <a:buAutoNum type="arabicPeriod" startAt="2"/>
            </a:pPr>
            <a:r>
              <a:rPr lang="zh-CN" altLang="en-US"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         讨论根的问题</a:t>
            </a: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a:p>
            <a:pPr marL="342900" indent="-342900">
              <a:lnSpc>
                <a:spcPct val="150000"/>
              </a:lnSpc>
              <a:buAutoNum type="arabicPeriod" startAt="2"/>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a:p>
            <a:pPr>
              <a:lnSpc>
                <a:spcPct val="150000"/>
              </a:lnSpc>
            </a:pPr>
            <a:r>
              <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3.</a:t>
            </a:r>
            <a:r>
              <a:rPr lang="zh-CN" altLang="en-US"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如果条件不成立，例如</a:t>
            </a:r>
            <a:r>
              <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a==0&amp;&amp;b==0&amp;&amp;c!=0,</a:t>
            </a:r>
            <a:r>
              <a:rPr lang="zh-CN" altLang="en-US"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是不成立的，输出</a:t>
            </a:r>
            <a:r>
              <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NO</a:t>
            </a:r>
          </a:p>
        </p:txBody>
      </p:sp>
      <p:cxnSp>
        <p:nvCxnSpPr>
          <p:cNvPr id="20" name="直接连接符 19"/>
          <p:cNvCxnSpPr/>
          <p:nvPr/>
        </p:nvCxnSpPr>
        <p:spPr>
          <a:xfrm flipH="1">
            <a:off x="10017807" y="1051584"/>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406523" y="1378440"/>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982976" y="5521128"/>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982976" y="5589240"/>
            <a:ext cx="777432" cy="6537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0017807" y="6301868"/>
            <a:ext cx="1903085" cy="369332"/>
          </a:xfrm>
          <a:prstGeom prst="rect">
            <a:avLst/>
          </a:prstGeom>
          <a:noFill/>
        </p:spPr>
        <p:txBody>
          <a:bodyPr wrap="none" rtlCol="0">
            <a:spAutoFit/>
          </a:bodyPr>
          <a:lstStyle/>
          <a:p>
            <a:r>
              <a:rPr lang="en-US" altLang="zh-CN"/>
              <a:t>WFU acm</a:t>
            </a:r>
            <a:r>
              <a:rPr lang="zh-CN" altLang="en-US"/>
              <a:t>培训队</a:t>
            </a:r>
          </a:p>
        </p:txBody>
      </p:sp>
      <p:sp>
        <p:nvSpPr>
          <p:cNvPr id="16" name="Rectangle 6">
            <a:extLst>
              <a:ext uri="{FF2B5EF4-FFF2-40B4-BE49-F238E27FC236}">
                <a16:creationId xmlns:a16="http://schemas.microsoft.com/office/drawing/2014/main" id="{58BB6A1B-1EA5-487F-812F-4C49B2BBA6E1}"/>
              </a:ext>
            </a:extLst>
          </p:cNvPr>
          <p:cNvSpPr>
            <a:spLocks noChangeArrowheads="1"/>
          </p:cNvSpPr>
          <p:nvPr/>
        </p:nvSpPr>
        <p:spPr bwMode="auto">
          <a:xfrm>
            <a:off x="1921468" y="3377228"/>
            <a:ext cx="749855" cy="3128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Arial Unicode MS"/>
                <a:ea typeface="PingFang SC"/>
              </a:rPr>
              <a:t>Δ=b^2-4ac</a:t>
            </a:r>
            <a:r>
              <a:rPr kumimoji="0" lang="zh-CN" altLang="zh-CN" sz="700" b="0" i="0" u="none" strike="noStrike" cap="none" normalizeH="0" baseline="0" dirty="0">
                <a:ln>
                  <a:noFill/>
                </a:ln>
                <a:solidFill>
                  <a:schemeClr val="tx1"/>
                </a:solidFill>
                <a:effectLst/>
              </a:rPr>
              <a:t> </a:t>
            </a:r>
            <a:r>
              <a:rPr kumimoji="0" lang="en-US" altLang="zh-CN" sz="7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37559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fltVal val="0"/>
                                          </p:val>
                                        </p:tav>
                                        <p:tav tm="100000">
                                          <p:val>
                                            <p:strVal val="#ppt_w"/>
                                          </p:val>
                                        </p:tav>
                                      </p:tavLst>
                                    </p:anim>
                                    <p:anim calcmode="lin" valueType="num">
                                      <p:cBhvr>
                                        <p:cTn id="8" dur="1000" fill="hold"/>
                                        <p:tgtEl>
                                          <p:spTgt spid="22"/>
                                        </p:tgtEl>
                                        <p:attrNameLst>
                                          <p:attrName>ppt_h</p:attrName>
                                        </p:attrNameLst>
                                      </p:cBhvr>
                                      <p:tavLst>
                                        <p:tav tm="0">
                                          <p:val>
                                            <p:fltVal val="0"/>
                                          </p:val>
                                        </p:tav>
                                        <p:tav tm="100000">
                                          <p:val>
                                            <p:strVal val="#ppt_h"/>
                                          </p:val>
                                        </p:tav>
                                      </p:tavLst>
                                    </p:anim>
                                    <p:anim calcmode="lin" valueType="num">
                                      <p:cBhvr>
                                        <p:cTn id="9" dur="1000" fill="hold"/>
                                        <p:tgtEl>
                                          <p:spTgt spid="22"/>
                                        </p:tgtEl>
                                        <p:attrNameLst>
                                          <p:attrName>style.rotation</p:attrName>
                                        </p:attrNameLst>
                                      </p:cBhvr>
                                      <p:tavLst>
                                        <p:tav tm="0">
                                          <p:val>
                                            <p:fltVal val="90"/>
                                          </p:val>
                                        </p:tav>
                                        <p:tav tm="100000">
                                          <p:val>
                                            <p:fltVal val="0"/>
                                          </p:val>
                                        </p:tav>
                                      </p:tavLst>
                                    </p:anim>
                                    <p:animEffect transition="in" filter="fade">
                                      <p:cBhvr>
                                        <p:cTn id="10" dur="1000"/>
                                        <p:tgtEl>
                                          <p:spTgt spid="22"/>
                                        </p:tgtEl>
                                      </p:cBhvr>
                                    </p:animEffect>
                                  </p:childTnLst>
                                </p:cTn>
                              </p:par>
                              <p:par>
                                <p:cTn id="11" presetID="3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p:cTn id="13" dur="1000" fill="hold"/>
                                        <p:tgtEl>
                                          <p:spTgt spid="24"/>
                                        </p:tgtEl>
                                        <p:attrNameLst>
                                          <p:attrName>ppt_w</p:attrName>
                                        </p:attrNameLst>
                                      </p:cBhvr>
                                      <p:tavLst>
                                        <p:tav tm="0">
                                          <p:val>
                                            <p:fltVal val="0"/>
                                          </p:val>
                                        </p:tav>
                                        <p:tav tm="100000">
                                          <p:val>
                                            <p:strVal val="#ppt_w"/>
                                          </p:val>
                                        </p:tav>
                                      </p:tavLst>
                                    </p:anim>
                                    <p:anim calcmode="lin" valueType="num">
                                      <p:cBhvr>
                                        <p:cTn id="14" dur="1000" fill="hold"/>
                                        <p:tgtEl>
                                          <p:spTgt spid="24"/>
                                        </p:tgtEl>
                                        <p:attrNameLst>
                                          <p:attrName>ppt_h</p:attrName>
                                        </p:attrNameLst>
                                      </p:cBhvr>
                                      <p:tavLst>
                                        <p:tav tm="0">
                                          <p:val>
                                            <p:fltVal val="0"/>
                                          </p:val>
                                        </p:tav>
                                        <p:tav tm="100000">
                                          <p:val>
                                            <p:strVal val="#ppt_h"/>
                                          </p:val>
                                        </p:tav>
                                      </p:tavLst>
                                    </p:anim>
                                    <p:anim calcmode="lin" valueType="num">
                                      <p:cBhvr>
                                        <p:cTn id="15" dur="1000" fill="hold"/>
                                        <p:tgtEl>
                                          <p:spTgt spid="24"/>
                                        </p:tgtEl>
                                        <p:attrNameLst>
                                          <p:attrName>style.rotation</p:attrName>
                                        </p:attrNameLst>
                                      </p:cBhvr>
                                      <p:tavLst>
                                        <p:tav tm="0">
                                          <p:val>
                                            <p:fltVal val="90"/>
                                          </p:val>
                                        </p:tav>
                                        <p:tav tm="100000">
                                          <p:val>
                                            <p:fltVal val="0"/>
                                          </p:val>
                                        </p:tav>
                                      </p:tavLst>
                                    </p:anim>
                                    <p:animEffect transition="in" filter="fade">
                                      <p:cBhvr>
                                        <p:cTn id="16" dur="1000"/>
                                        <p:tgtEl>
                                          <p:spTgt spid="24"/>
                                        </p:tgtEl>
                                      </p:cBhvr>
                                    </p:animEffect>
                                  </p:childTnLst>
                                </p:cTn>
                              </p:par>
                              <p:par>
                                <p:cTn id="17" presetID="3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1000" fill="hold"/>
                                        <p:tgtEl>
                                          <p:spTgt spid="20"/>
                                        </p:tgtEl>
                                        <p:attrNameLst>
                                          <p:attrName>ppt_w</p:attrName>
                                        </p:attrNameLst>
                                      </p:cBhvr>
                                      <p:tavLst>
                                        <p:tav tm="0">
                                          <p:val>
                                            <p:fltVal val="0"/>
                                          </p:val>
                                        </p:tav>
                                        <p:tav tm="100000">
                                          <p:val>
                                            <p:strVal val="#ppt_w"/>
                                          </p:val>
                                        </p:tav>
                                      </p:tavLst>
                                    </p:anim>
                                    <p:anim calcmode="lin" valueType="num">
                                      <p:cBhvr>
                                        <p:cTn id="20" dur="1000" fill="hold"/>
                                        <p:tgtEl>
                                          <p:spTgt spid="20"/>
                                        </p:tgtEl>
                                        <p:attrNameLst>
                                          <p:attrName>ppt_h</p:attrName>
                                        </p:attrNameLst>
                                      </p:cBhvr>
                                      <p:tavLst>
                                        <p:tav tm="0">
                                          <p:val>
                                            <p:fltVal val="0"/>
                                          </p:val>
                                        </p:tav>
                                        <p:tav tm="100000">
                                          <p:val>
                                            <p:strVal val="#ppt_h"/>
                                          </p:val>
                                        </p:tav>
                                      </p:tavLst>
                                    </p:anim>
                                    <p:anim calcmode="lin" valueType="num">
                                      <p:cBhvr>
                                        <p:cTn id="21" dur="1000" fill="hold"/>
                                        <p:tgtEl>
                                          <p:spTgt spid="20"/>
                                        </p:tgtEl>
                                        <p:attrNameLst>
                                          <p:attrName>style.rotation</p:attrName>
                                        </p:attrNameLst>
                                      </p:cBhvr>
                                      <p:tavLst>
                                        <p:tav tm="0">
                                          <p:val>
                                            <p:fltVal val="90"/>
                                          </p:val>
                                        </p:tav>
                                        <p:tav tm="100000">
                                          <p:val>
                                            <p:fltVal val="0"/>
                                          </p:val>
                                        </p:tav>
                                      </p:tavLst>
                                    </p:anim>
                                    <p:animEffect transition="in" filter="fade">
                                      <p:cBhvr>
                                        <p:cTn id="22" dur="1000"/>
                                        <p:tgtEl>
                                          <p:spTgt spid="20"/>
                                        </p:tgtEl>
                                      </p:cBhvr>
                                    </p:animEffect>
                                  </p:childTnLst>
                                </p:cTn>
                              </p:par>
                              <p:par>
                                <p:cTn id="23" presetID="3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p:cTn id="25" dur="1000" fill="hold"/>
                                        <p:tgtEl>
                                          <p:spTgt spid="21"/>
                                        </p:tgtEl>
                                        <p:attrNameLst>
                                          <p:attrName>ppt_w</p:attrName>
                                        </p:attrNameLst>
                                      </p:cBhvr>
                                      <p:tavLst>
                                        <p:tav tm="0">
                                          <p:val>
                                            <p:fltVal val="0"/>
                                          </p:val>
                                        </p:tav>
                                        <p:tav tm="100000">
                                          <p:val>
                                            <p:strVal val="#ppt_w"/>
                                          </p:val>
                                        </p:tav>
                                      </p:tavLst>
                                    </p:anim>
                                    <p:anim calcmode="lin" valueType="num">
                                      <p:cBhvr>
                                        <p:cTn id="26" dur="1000" fill="hold"/>
                                        <p:tgtEl>
                                          <p:spTgt spid="21"/>
                                        </p:tgtEl>
                                        <p:attrNameLst>
                                          <p:attrName>ppt_h</p:attrName>
                                        </p:attrNameLst>
                                      </p:cBhvr>
                                      <p:tavLst>
                                        <p:tav tm="0">
                                          <p:val>
                                            <p:fltVal val="0"/>
                                          </p:val>
                                        </p:tav>
                                        <p:tav tm="100000">
                                          <p:val>
                                            <p:strVal val="#ppt_h"/>
                                          </p:val>
                                        </p:tav>
                                      </p:tavLst>
                                    </p:anim>
                                    <p:anim calcmode="lin" valueType="num">
                                      <p:cBhvr>
                                        <p:cTn id="27" dur="1000" fill="hold"/>
                                        <p:tgtEl>
                                          <p:spTgt spid="21"/>
                                        </p:tgtEl>
                                        <p:attrNameLst>
                                          <p:attrName>style.rotation</p:attrName>
                                        </p:attrNameLst>
                                      </p:cBhvr>
                                      <p:tavLst>
                                        <p:tav tm="0">
                                          <p:val>
                                            <p:fltVal val="90"/>
                                          </p:val>
                                        </p:tav>
                                        <p:tav tm="100000">
                                          <p:val>
                                            <p:fltVal val="0"/>
                                          </p:val>
                                        </p:tav>
                                      </p:tavLst>
                                    </p:anim>
                                    <p:animEffect transition="in" filter="fade">
                                      <p:cBhvr>
                                        <p:cTn id="28" dur="1000"/>
                                        <p:tgtEl>
                                          <p:spTgt spid="21"/>
                                        </p:tgtEl>
                                      </p:cBhvr>
                                    </p:animEffect>
                                  </p:childTnLst>
                                </p:cTn>
                              </p:par>
                              <p:par>
                                <p:cTn id="29" presetID="42"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2274982" cy="369332"/>
          </a:xfrm>
          <a:prstGeom prst="rect">
            <a:avLst/>
          </a:prstGeom>
        </p:spPr>
        <p:txBody>
          <a:bodyPr wrap="none">
            <a:spAutoFit/>
          </a:bodyPr>
          <a:lstStyle/>
          <a:p>
            <a:r>
              <a:rPr lang="en-US" altLang="zh-CN" b="1" dirty="0">
                <a:solidFill>
                  <a:srgbClr val="C00000"/>
                </a:solidFill>
              </a:rPr>
              <a:t>1</a:t>
            </a:r>
            <a:r>
              <a:rPr lang="en-US" altLang="zh-CN" b="1" dirty="0"/>
              <a:t> </a:t>
            </a:r>
            <a:r>
              <a:rPr lang="en-US" altLang="zh-CN" dirty="0"/>
              <a:t>quadratic equation</a:t>
            </a:r>
            <a:endParaRPr lang="zh-CN" altLang="en-US"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TextBox 9"/>
          <p:cNvSpPr txBox="1"/>
          <p:nvPr/>
        </p:nvSpPr>
        <p:spPr>
          <a:xfrm>
            <a:off x="694606" y="1740194"/>
            <a:ext cx="5472608" cy="3333541"/>
          </a:xfrm>
          <a:prstGeom prst="rect">
            <a:avLst/>
          </a:prstGeom>
          <a:noFill/>
        </p:spPr>
        <p:txBody>
          <a:bodyPr wrap="square" rtlCol="0">
            <a:spAutoFit/>
          </a:bodyPr>
          <a:lstStyle/>
          <a:p>
            <a:pPr>
              <a:lnSpc>
                <a:spcPct val="150000"/>
              </a:lnSpc>
            </a:pPr>
            <a:r>
              <a:rPr lang="en-US" altLang="zh-CN" sz="1600" b="1" spc="300" dirty="0">
                <a:latin typeface="微软雅黑 Light" panose="020B0502040204020203" pitchFamily="34" charset="-122"/>
                <a:ea typeface="微软雅黑 Light" panose="020B0502040204020203" pitchFamily="34" charset="-122"/>
                <a:cs typeface="Open Sans" pitchFamily="34" charset="0"/>
              </a:rPr>
              <a:t>!a &amp;&amp; !b </a:t>
            </a:r>
            <a:r>
              <a:rPr lang="zh-CN" altLang="en-US" sz="1600" b="1" spc="300" dirty="0">
                <a:latin typeface="微软雅黑 Light" panose="020B0502040204020203" pitchFamily="34" charset="-122"/>
                <a:ea typeface="微软雅黑 Light" panose="020B0502040204020203" pitchFamily="34" charset="-122"/>
                <a:cs typeface="Open Sans" pitchFamily="34" charset="0"/>
              </a:rPr>
              <a:t>情况下</a:t>
            </a:r>
            <a:r>
              <a:rPr lang="en-US" altLang="zh-CN" sz="1600" b="1" spc="300" dirty="0">
                <a:latin typeface="微软雅黑 Light" panose="020B0502040204020203" pitchFamily="34" charset="-122"/>
                <a:ea typeface="微软雅黑 Light" panose="020B0502040204020203" pitchFamily="34" charset="-122"/>
                <a:cs typeface="Open Sans" pitchFamily="34" charset="0"/>
              </a:rPr>
              <a:t>c==0</a:t>
            </a:r>
            <a:r>
              <a:rPr lang="zh-CN" altLang="en-US" sz="1600" b="1" spc="300" dirty="0">
                <a:latin typeface="微软雅黑 Light" panose="020B0502040204020203" pitchFamily="34" charset="-122"/>
                <a:ea typeface="微软雅黑 Light" panose="020B0502040204020203" pitchFamily="34" charset="-122"/>
                <a:cs typeface="Open Sans" pitchFamily="34" charset="0"/>
              </a:rPr>
              <a:t>条件不成立，</a:t>
            </a:r>
            <a:r>
              <a:rPr lang="en-US" altLang="zh-CN" sz="1600" b="1" spc="300" dirty="0">
                <a:latin typeface="微软雅黑 Light" panose="020B0502040204020203" pitchFamily="34" charset="-122"/>
                <a:ea typeface="微软雅黑 Light" panose="020B0502040204020203" pitchFamily="34" charset="-122"/>
                <a:cs typeface="Open Sans" pitchFamily="34" charset="0"/>
              </a:rPr>
              <a:t>c!=0</a:t>
            </a:r>
            <a:r>
              <a:rPr lang="zh-CN" altLang="en-US" sz="1600" b="1" spc="300" dirty="0">
                <a:latin typeface="微软雅黑 Light" panose="020B0502040204020203" pitchFamily="34" charset="-122"/>
                <a:ea typeface="微软雅黑 Light" panose="020B0502040204020203" pitchFamily="34" charset="-122"/>
                <a:cs typeface="Open Sans" pitchFamily="34" charset="0"/>
              </a:rPr>
              <a:t>成立</a:t>
            </a:r>
            <a:endParaRPr lang="en-US" altLang="zh-CN" sz="1600" b="1" spc="300" dirty="0">
              <a:latin typeface="微软雅黑 Light" panose="020B0502040204020203" pitchFamily="34" charset="-122"/>
              <a:ea typeface="微软雅黑 Light" panose="020B0502040204020203" pitchFamily="34" charset="-122"/>
              <a:cs typeface="Open Sans" pitchFamily="34" charset="0"/>
            </a:endParaRPr>
          </a:p>
          <a:p>
            <a:pPr>
              <a:lnSpc>
                <a:spcPct val="150000"/>
              </a:lnSpc>
            </a:pPr>
            <a:endParaRPr lang="en-US" altLang="zh-CN" sz="1600" b="1" spc="300" dirty="0">
              <a:latin typeface="微软雅黑 Light" panose="020B0502040204020203" pitchFamily="34" charset="-122"/>
              <a:ea typeface="微软雅黑 Light" panose="020B0502040204020203" pitchFamily="34" charset="-122"/>
              <a:cs typeface="Open Sans" pitchFamily="34" charset="0"/>
            </a:endParaRPr>
          </a:p>
          <a:p>
            <a:pPr>
              <a:lnSpc>
                <a:spcPct val="150000"/>
              </a:lnSpc>
            </a:pPr>
            <a:r>
              <a:rPr lang="en-US" altLang="zh-CN" sz="1600" b="1" spc="300" dirty="0">
                <a:latin typeface="微软雅黑 Light" panose="020B0502040204020203" pitchFamily="34" charset="-122"/>
                <a:ea typeface="微软雅黑 Light" panose="020B0502040204020203" pitchFamily="34" charset="-122"/>
                <a:cs typeface="Open Sans" pitchFamily="34" charset="0"/>
              </a:rPr>
              <a:t>!a &amp;&amp; b </a:t>
            </a:r>
            <a:r>
              <a:rPr lang="zh-CN" altLang="en-US" sz="1600" b="1" spc="300" dirty="0">
                <a:latin typeface="微软雅黑 Light" panose="020B0502040204020203" pitchFamily="34" charset="-122"/>
                <a:ea typeface="微软雅黑 Light" panose="020B0502040204020203" pitchFamily="34" charset="-122"/>
                <a:cs typeface="Open Sans" pitchFamily="34" charset="0"/>
              </a:rPr>
              <a:t>一次函数，讨论</a:t>
            </a:r>
            <a:r>
              <a:rPr lang="en-US" altLang="zh-CN" sz="1600" b="1" spc="300" dirty="0" err="1">
                <a:latin typeface="微软雅黑 Light" panose="020B0502040204020203" pitchFamily="34" charset="-122"/>
                <a:ea typeface="微软雅黑 Light" panose="020B0502040204020203" pitchFamily="34" charset="-122"/>
                <a:cs typeface="Open Sans" pitchFamily="34" charset="0"/>
              </a:rPr>
              <a:t>c%b</a:t>
            </a:r>
            <a:r>
              <a:rPr lang="zh-CN" altLang="en-US" sz="1600" b="1" spc="300" dirty="0">
                <a:latin typeface="微软雅黑 Light" panose="020B0502040204020203" pitchFamily="34" charset="-122"/>
                <a:ea typeface="微软雅黑 Light" panose="020B0502040204020203" pitchFamily="34" charset="-122"/>
                <a:cs typeface="Open Sans" pitchFamily="34" charset="0"/>
              </a:rPr>
              <a:t>是否整除的问题</a:t>
            </a:r>
            <a:endParaRPr lang="en-US" altLang="zh-CN" sz="1600" b="1" spc="300" dirty="0">
              <a:latin typeface="微软雅黑 Light" panose="020B0502040204020203" pitchFamily="34" charset="-122"/>
              <a:ea typeface="微软雅黑 Light" panose="020B0502040204020203" pitchFamily="34" charset="-122"/>
              <a:cs typeface="Open Sans" pitchFamily="34" charset="0"/>
            </a:endParaRPr>
          </a:p>
          <a:p>
            <a:pPr>
              <a:lnSpc>
                <a:spcPct val="150000"/>
              </a:lnSpc>
            </a:pPr>
            <a:endParaRPr lang="en-US" altLang="zh-CN" sz="1600" b="1" spc="300" dirty="0">
              <a:latin typeface="微软雅黑 Light" panose="020B0502040204020203" pitchFamily="34" charset="-122"/>
              <a:ea typeface="微软雅黑 Light" panose="020B0502040204020203" pitchFamily="34" charset="-122"/>
              <a:cs typeface="Open Sans" pitchFamily="34" charset="0"/>
            </a:endParaRPr>
          </a:p>
          <a:p>
            <a:pPr>
              <a:lnSpc>
                <a:spcPct val="150000"/>
              </a:lnSpc>
            </a:pPr>
            <a:r>
              <a:rPr lang="zh-CN" altLang="en-US" sz="1600" b="1" spc="300" dirty="0">
                <a:latin typeface="微软雅黑 Light" panose="020B0502040204020203" pitchFamily="34" charset="-122"/>
                <a:ea typeface="微软雅黑 Light" panose="020B0502040204020203" pitchFamily="34" charset="-122"/>
                <a:cs typeface="Open Sans" pitchFamily="34" charset="0"/>
              </a:rPr>
              <a:t>剩下的情况就是</a:t>
            </a:r>
            <a:r>
              <a:rPr lang="en-US" altLang="zh-CN" sz="1600" b="1" spc="300" dirty="0">
                <a:latin typeface="微软雅黑 Light" panose="020B0502040204020203" pitchFamily="34" charset="-122"/>
                <a:ea typeface="微软雅黑 Light" panose="020B0502040204020203" pitchFamily="34" charset="-122"/>
                <a:cs typeface="Open Sans" pitchFamily="34" charset="0"/>
              </a:rPr>
              <a:t>2</a:t>
            </a:r>
            <a:r>
              <a:rPr lang="zh-CN" altLang="en-US" sz="1600" b="1" spc="300" dirty="0">
                <a:latin typeface="微软雅黑 Light" panose="020B0502040204020203" pitchFamily="34" charset="-122"/>
                <a:ea typeface="微软雅黑 Light" panose="020B0502040204020203" pitchFamily="34" charset="-122"/>
                <a:cs typeface="Open Sans" pitchFamily="34" charset="0"/>
              </a:rPr>
              <a:t>次函数情况</a:t>
            </a:r>
            <a:endParaRPr lang="en-US" altLang="zh-CN" sz="1600" b="1" spc="300" dirty="0">
              <a:latin typeface="微软雅黑 Light" panose="020B0502040204020203" pitchFamily="34" charset="-122"/>
              <a:ea typeface="微软雅黑 Light" panose="020B0502040204020203" pitchFamily="34" charset="-122"/>
              <a:cs typeface="Open Sans" pitchFamily="34" charset="0"/>
            </a:endParaRPr>
          </a:p>
          <a:p>
            <a:pPr>
              <a:lnSpc>
                <a:spcPct val="150000"/>
              </a:lnSpc>
            </a:pPr>
            <a:r>
              <a:rPr lang="zh-CN" altLang="en-US" sz="1600" b="1" spc="300" dirty="0">
                <a:latin typeface="微软雅黑 Light" panose="020B0502040204020203" pitchFamily="34" charset="-122"/>
                <a:ea typeface="微软雅黑 Light" panose="020B0502040204020203" pitchFamily="34" charset="-122"/>
                <a:cs typeface="Open Sans" pitchFamily="34" charset="0"/>
              </a:rPr>
              <a:t>判断</a:t>
            </a:r>
            <a:r>
              <a:rPr lang="en-US" altLang="zh-CN" sz="1600" b="1" spc="300" dirty="0">
                <a:latin typeface="微软雅黑 Light" panose="020B0502040204020203" pitchFamily="34" charset="-122"/>
                <a:ea typeface="微软雅黑 Light" panose="020B0502040204020203" pitchFamily="34" charset="-122"/>
                <a:cs typeface="Open Sans" pitchFamily="34" charset="0"/>
              </a:rPr>
              <a:t>b^2-4ac</a:t>
            </a:r>
            <a:r>
              <a:rPr lang="zh-CN" altLang="en-US" sz="1600" b="1" spc="300" dirty="0">
                <a:latin typeface="微软雅黑 Light" panose="020B0502040204020203" pitchFamily="34" charset="-122"/>
                <a:ea typeface="微软雅黑 Light" panose="020B0502040204020203" pitchFamily="34" charset="-122"/>
                <a:cs typeface="Open Sans" pitchFamily="34" charset="0"/>
              </a:rPr>
              <a:t>，是否无解</a:t>
            </a:r>
            <a:endParaRPr lang="en-US" altLang="zh-CN" sz="1600" b="1" spc="300" dirty="0">
              <a:latin typeface="微软雅黑 Light" panose="020B0502040204020203" pitchFamily="34" charset="-122"/>
              <a:ea typeface="微软雅黑 Light" panose="020B0502040204020203" pitchFamily="34" charset="-122"/>
              <a:cs typeface="Open Sans" pitchFamily="34" charset="0"/>
            </a:endParaRPr>
          </a:p>
          <a:p>
            <a:pPr>
              <a:lnSpc>
                <a:spcPct val="150000"/>
              </a:lnSpc>
            </a:pPr>
            <a:r>
              <a:rPr lang="zh-CN" altLang="en-US" sz="1600" b="1" spc="300" dirty="0">
                <a:latin typeface="微软雅黑 Light" panose="020B0502040204020203" pitchFamily="34" charset="-122"/>
                <a:ea typeface="微软雅黑 Light" panose="020B0502040204020203" pitchFamily="34" charset="-122"/>
                <a:cs typeface="Open Sans" pitchFamily="34" charset="0"/>
              </a:rPr>
              <a:t>开方后是否是整数</a:t>
            </a:r>
            <a:endParaRPr lang="en-US" altLang="zh-CN" sz="1600" b="1" spc="300" dirty="0">
              <a:latin typeface="微软雅黑 Light" panose="020B0502040204020203" pitchFamily="34" charset="-122"/>
              <a:ea typeface="微软雅黑 Light" panose="020B0502040204020203" pitchFamily="34" charset="-122"/>
              <a:cs typeface="Open Sans" pitchFamily="34" charset="0"/>
            </a:endParaRPr>
          </a:p>
          <a:p>
            <a:pPr>
              <a:lnSpc>
                <a:spcPct val="150000"/>
              </a:lnSpc>
            </a:pPr>
            <a:r>
              <a:rPr lang="zh-CN" altLang="en-US" sz="1600" b="1" spc="300" dirty="0">
                <a:latin typeface="微软雅黑 Light" panose="020B0502040204020203" pitchFamily="34" charset="-122"/>
                <a:ea typeface="微软雅黑 Light" panose="020B0502040204020203" pitchFamily="34" charset="-122"/>
                <a:cs typeface="Open Sans" pitchFamily="34" charset="0"/>
              </a:rPr>
              <a:t>求根公式是否是整数</a:t>
            </a:r>
            <a:endParaRPr lang="en-US" altLang="zh-CN" sz="1600" b="1" spc="300" dirty="0">
              <a:latin typeface="微软雅黑 Light" panose="020B0502040204020203" pitchFamily="34" charset="-122"/>
              <a:ea typeface="微软雅黑 Light" panose="020B0502040204020203" pitchFamily="34" charset="-122"/>
              <a:cs typeface="Open Sans" pitchFamily="34" charset="0"/>
            </a:endParaRPr>
          </a:p>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3" name="直接连接符 12"/>
          <p:cNvCxnSpPr/>
          <p:nvPr/>
        </p:nvCxnSpPr>
        <p:spPr>
          <a:xfrm>
            <a:off x="797873" y="5161298"/>
            <a:ext cx="4392488"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19637" y="6381328"/>
            <a:ext cx="1903085" cy="369332"/>
          </a:xfrm>
          <a:prstGeom prst="rect">
            <a:avLst/>
          </a:prstGeom>
          <a:noFill/>
        </p:spPr>
        <p:txBody>
          <a:bodyPr wrap="none" rtlCol="0">
            <a:spAutoFit/>
          </a:bodyPr>
          <a:lstStyle/>
          <a:p>
            <a:r>
              <a:rPr lang="en-US" altLang="zh-CN"/>
              <a:t>WFU acm</a:t>
            </a:r>
            <a:r>
              <a:rPr lang="zh-CN" altLang="en-US"/>
              <a:t>培训队</a:t>
            </a:r>
          </a:p>
        </p:txBody>
      </p:sp>
      <p:pic>
        <p:nvPicPr>
          <p:cNvPr id="15" name="图片 14">
            <a:extLst>
              <a:ext uri="{FF2B5EF4-FFF2-40B4-BE49-F238E27FC236}">
                <a16:creationId xmlns:a16="http://schemas.microsoft.com/office/drawing/2014/main" id="{6784E631-7544-4B38-A485-A7F3C53B9B5B}"/>
              </a:ext>
            </a:extLst>
          </p:cNvPr>
          <p:cNvPicPr>
            <a:picLocks noChangeAspect="1"/>
          </p:cNvPicPr>
          <p:nvPr/>
        </p:nvPicPr>
        <p:blipFill>
          <a:blip r:embed="rId3"/>
          <a:stretch>
            <a:fillRect/>
          </a:stretch>
        </p:blipFill>
        <p:spPr>
          <a:xfrm>
            <a:off x="6887294" y="3140968"/>
            <a:ext cx="4114631" cy="2009977"/>
          </a:xfrm>
          <a:prstGeom prst="rect">
            <a:avLst/>
          </a:prstGeom>
        </p:spPr>
      </p:pic>
    </p:spTree>
    <p:extLst>
      <p:ext uri="{BB962C8B-B14F-4D97-AF65-F5344CB8AC3E}">
        <p14:creationId xmlns:p14="http://schemas.microsoft.com/office/powerpoint/2010/main" val="7406171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anim calcmode="lin" valueType="num">
                                      <p:cBhvr>
                                        <p:cTn id="12" dur="1000" fill="hold"/>
                                        <p:tgtEl>
                                          <p:spTgt spid="13"/>
                                        </p:tgtEl>
                                        <p:attrNameLst>
                                          <p:attrName>ppt_x</p:attrName>
                                        </p:attrNameLst>
                                      </p:cBhvr>
                                      <p:tavLst>
                                        <p:tav tm="0">
                                          <p:val>
                                            <p:strVal val="#ppt_x"/>
                                          </p:val>
                                        </p:tav>
                                        <p:tav tm="100000">
                                          <p:val>
                                            <p:strVal val="#ppt_x"/>
                                          </p:val>
                                        </p:tav>
                                      </p:tavLst>
                                    </p:anim>
                                    <p:anim calcmode="lin" valueType="num">
                                      <p:cBhvr>
                                        <p:cTn id="1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49765" y="4137263"/>
            <a:ext cx="1619354" cy="646331"/>
          </a:xfrm>
          <a:prstGeom prst="rect">
            <a:avLst/>
          </a:prstGeom>
          <a:noFill/>
        </p:spPr>
        <p:txBody>
          <a:bodyPr wrap="none" rtlCol="0">
            <a:spAutoFit/>
          </a:bodyPr>
          <a:lstStyle/>
          <a:p>
            <a:r>
              <a:rPr lang="en-US" altLang="zh-CN" sz="3600" spc="300" dirty="0">
                <a:solidFill>
                  <a:schemeClr val="tx1">
                    <a:lumMod val="85000"/>
                    <a:lumOff val="15000"/>
                  </a:schemeClr>
                </a:solidFill>
                <a:latin typeface="造字工房尚雅体演示版常规体" pitchFamily="50" charset="-122"/>
                <a:ea typeface="造字工房尚雅体演示版常规体" pitchFamily="50" charset="-122"/>
              </a:rPr>
              <a:t>PART</a:t>
            </a:r>
          </a:p>
        </p:txBody>
      </p:sp>
      <p:sp>
        <p:nvSpPr>
          <p:cNvPr id="12" name="等腰三角形 11"/>
          <p:cNvSpPr/>
          <p:nvPr/>
        </p:nvSpPr>
        <p:spPr>
          <a:xfrm rot="512239">
            <a:off x="3477837" y="3538931"/>
            <a:ext cx="314715" cy="27130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20371609">
            <a:off x="3995378" y="3751964"/>
            <a:ext cx="157357" cy="135653"/>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20371609">
            <a:off x="3124426" y="3774407"/>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761573">
            <a:off x="2621230" y="3463058"/>
            <a:ext cx="588992" cy="403978"/>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0371609">
            <a:off x="3987995" y="3447181"/>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958273" y="2074407"/>
            <a:ext cx="797013" cy="1569660"/>
          </a:xfrm>
          <a:prstGeom prst="rect">
            <a:avLst/>
          </a:prstGeom>
          <a:noFill/>
        </p:spPr>
        <p:txBody>
          <a:bodyPr wrap="none" rtlCol="0">
            <a:spAutoFit/>
          </a:bodyPr>
          <a:lstStyle/>
          <a:p>
            <a:r>
              <a:rPr lang="en-US" altLang="zh-CN" sz="9600" b="1" dirty="0">
                <a:solidFill>
                  <a:schemeClr val="tx1">
                    <a:lumMod val="85000"/>
                    <a:lumOff val="15000"/>
                  </a:schemeClr>
                </a:solidFill>
                <a:latin typeface="造字工房尚雅体演示版常规体" pitchFamily="50" charset="-122"/>
                <a:ea typeface="造字工房尚雅体演示版常规体" pitchFamily="50" charset="-122"/>
              </a:rPr>
              <a:t>2</a:t>
            </a:r>
            <a:endParaRPr lang="zh-CN" altLang="en-US" sz="9600" b="1" dirty="0">
              <a:solidFill>
                <a:schemeClr val="tx1">
                  <a:lumMod val="85000"/>
                  <a:lumOff val="15000"/>
                </a:schemeClr>
              </a:solidFill>
              <a:latin typeface="造字工房尚雅体演示版常规体" pitchFamily="50" charset="-122"/>
              <a:ea typeface="造字工房尚雅体演示版常规体" pitchFamily="50" charset="-122"/>
            </a:endParaRPr>
          </a:p>
        </p:txBody>
      </p:sp>
      <p:sp>
        <p:nvSpPr>
          <p:cNvPr id="28" name="TextBox 27"/>
          <p:cNvSpPr txBox="1"/>
          <p:nvPr/>
        </p:nvSpPr>
        <p:spPr>
          <a:xfrm>
            <a:off x="5466480" y="2988925"/>
            <a:ext cx="3510448" cy="646331"/>
          </a:xfrm>
          <a:prstGeom prst="rect">
            <a:avLst/>
          </a:prstGeom>
          <a:noFill/>
        </p:spPr>
        <p:txBody>
          <a:bodyPr wrap="none" rtlCol="0">
            <a:spAutoFit/>
          </a:bodyPr>
          <a:lstStyle/>
          <a:p>
            <a:r>
              <a:rPr lang="en-US" altLang="zh-CN" sz="3600" spc="300" dirty="0">
                <a:latin typeface="+mn-ea"/>
              </a:rPr>
              <a:t>sum of power</a:t>
            </a:r>
            <a:endParaRPr lang="zh-CN" altLang="en-US" sz="3600" spc="300" dirty="0">
              <a:latin typeface="+mn-ea"/>
            </a:endParaRPr>
          </a:p>
        </p:txBody>
      </p:sp>
      <p:cxnSp>
        <p:nvCxnSpPr>
          <p:cNvPr id="33" name="直接连接符 32"/>
          <p:cNvCxnSpPr/>
          <p:nvPr/>
        </p:nvCxnSpPr>
        <p:spPr>
          <a:xfrm flipH="1">
            <a:off x="6067126" y="2638182"/>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082926" y="3247397"/>
            <a:ext cx="654557" cy="53433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8803430" y="2638182"/>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744019" y="3685485"/>
            <a:ext cx="654557" cy="534334"/>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3346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31"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1000" fill="hold"/>
                                        <p:tgtEl>
                                          <p:spTgt spid="15"/>
                                        </p:tgtEl>
                                        <p:attrNameLst>
                                          <p:attrName>ppt_w</p:attrName>
                                        </p:attrNameLst>
                                      </p:cBhvr>
                                      <p:tavLst>
                                        <p:tav tm="0">
                                          <p:val>
                                            <p:fltVal val="0"/>
                                          </p:val>
                                        </p:tav>
                                        <p:tav tm="100000">
                                          <p:val>
                                            <p:strVal val="#ppt_w"/>
                                          </p:val>
                                        </p:tav>
                                      </p:tavLst>
                                    </p:anim>
                                    <p:anim calcmode="lin" valueType="num">
                                      <p:cBhvr>
                                        <p:cTn id="13" dur="1000" fill="hold"/>
                                        <p:tgtEl>
                                          <p:spTgt spid="15"/>
                                        </p:tgtEl>
                                        <p:attrNameLst>
                                          <p:attrName>ppt_h</p:attrName>
                                        </p:attrNameLst>
                                      </p:cBhvr>
                                      <p:tavLst>
                                        <p:tav tm="0">
                                          <p:val>
                                            <p:fltVal val="0"/>
                                          </p:val>
                                        </p:tav>
                                        <p:tav tm="100000">
                                          <p:val>
                                            <p:strVal val="#ppt_h"/>
                                          </p:val>
                                        </p:tav>
                                      </p:tavLst>
                                    </p:anim>
                                    <p:anim calcmode="lin" valueType="num">
                                      <p:cBhvr>
                                        <p:cTn id="14" dur="1000" fill="hold"/>
                                        <p:tgtEl>
                                          <p:spTgt spid="15"/>
                                        </p:tgtEl>
                                        <p:attrNameLst>
                                          <p:attrName>style.rotation</p:attrName>
                                        </p:attrNameLst>
                                      </p:cBhvr>
                                      <p:tavLst>
                                        <p:tav tm="0">
                                          <p:val>
                                            <p:fltVal val="90"/>
                                          </p:val>
                                        </p:tav>
                                        <p:tav tm="100000">
                                          <p:val>
                                            <p:fltVal val="0"/>
                                          </p:val>
                                        </p:tav>
                                      </p:tavLst>
                                    </p:anim>
                                    <p:animEffect transition="in" filter="fade">
                                      <p:cBhvr>
                                        <p:cTn id="15" dur="1000"/>
                                        <p:tgtEl>
                                          <p:spTgt spid="15"/>
                                        </p:tgtEl>
                                      </p:cBhvr>
                                    </p:animEffect>
                                  </p:childTnLst>
                                </p:cTn>
                              </p:par>
                              <p:par>
                                <p:cTn id="16" presetID="31"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1000" fill="hold"/>
                                        <p:tgtEl>
                                          <p:spTgt spid="14"/>
                                        </p:tgtEl>
                                        <p:attrNameLst>
                                          <p:attrName>ppt_w</p:attrName>
                                        </p:attrNameLst>
                                      </p:cBhvr>
                                      <p:tavLst>
                                        <p:tav tm="0">
                                          <p:val>
                                            <p:fltVal val="0"/>
                                          </p:val>
                                        </p:tav>
                                        <p:tav tm="100000">
                                          <p:val>
                                            <p:strVal val="#ppt_w"/>
                                          </p:val>
                                        </p:tav>
                                      </p:tavLst>
                                    </p:anim>
                                    <p:anim calcmode="lin" valueType="num">
                                      <p:cBhvr>
                                        <p:cTn id="19" dur="1000" fill="hold"/>
                                        <p:tgtEl>
                                          <p:spTgt spid="14"/>
                                        </p:tgtEl>
                                        <p:attrNameLst>
                                          <p:attrName>ppt_h</p:attrName>
                                        </p:attrNameLst>
                                      </p:cBhvr>
                                      <p:tavLst>
                                        <p:tav tm="0">
                                          <p:val>
                                            <p:fltVal val="0"/>
                                          </p:val>
                                        </p:tav>
                                        <p:tav tm="100000">
                                          <p:val>
                                            <p:strVal val="#ppt_h"/>
                                          </p:val>
                                        </p:tav>
                                      </p:tavLst>
                                    </p:anim>
                                    <p:anim calcmode="lin" valueType="num">
                                      <p:cBhvr>
                                        <p:cTn id="20" dur="1000" fill="hold"/>
                                        <p:tgtEl>
                                          <p:spTgt spid="14"/>
                                        </p:tgtEl>
                                        <p:attrNameLst>
                                          <p:attrName>style.rotation</p:attrName>
                                        </p:attrNameLst>
                                      </p:cBhvr>
                                      <p:tavLst>
                                        <p:tav tm="0">
                                          <p:val>
                                            <p:fltVal val="90"/>
                                          </p:val>
                                        </p:tav>
                                        <p:tav tm="100000">
                                          <p:val>
                                            <p:fltVal val="0"/>
                                          </p:val>
                                        </p:tav>
                                      </p:tavLst>
                                    </p:anim>
                                    <p:animEffect transition="in" filter="fade">
                                      <p:cBhvr>
                                        <p:cTn id="21" dur="1000"/>
                                        <p:tgtEl>
                                          <p:spTgt spid="14"/>
                                        </p:tgtEl>
                                      </p:cBhvr>
                                    </p:animEffect>
                                  </p:childTnLst>
                                </p:cTn>
                              </p:par>
                              <p:par>
                                <p:cTn id="22" presetID="31"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1000" fill="hold"/>
                                        <p:tgtEl>
                                          <p:spTgt spid="12"/>
                                        </p:tgtEl>
                                        <p:attrNameLst>
                                          <p:attrName>ppt_w</p:attrName>
                                        </p:attrNameLst>
                                      </p:cBhvr>
                                      <p:tavLst>
                                        <p:tav tm="0">
                                          <p:val>
                                            <p:fltVal val="0"/>
                                          </p:val>
                                        </p:tav>
                                        <p:tav tm="100000">
                                          <p:val>
                                            <p:strVal val="#ppt_w"/>
                                          </p:val>
                                        </p:tav>
                                      </p:tavLst>
                                    </p:anim>
                                    <p:anim calcmode="lin" valueType="num">
                                      <p:cBhvr>
                                        <p:cTn id="25" dur="1000" fill="hold"/>
                                        <p:tgtEl>
                                          <p:spTgt spid="12"/>
                                        </p:tgtEl>
                                        <p:attrNameLst>
                                          <p:attrName>ppt_h</p:attrName>
                                        </p:attrNameLst>
                                      </p:cBhvr>
                                      <p:tavLst>
                                        <p:tav tm="0">
                                          <p:val>
                                            <p:fltVal val="0"/>
                                          </p:val>
                                        </p:tav>
                                        <p:tav tm="100000">
                                          <p:val>
                                            <p:strVal val="#ppt_h"/>
                                          </p:val>
                                        </p:tav>
                                      </p:tavLst>
                                    </p:anim>
                                    <p:anim calcmode="lin" valueType="num">
                                      <p:cBhvr>
                                        <p:cTn id="26" dur="1000" fill="hold"/>
                                        <p:tgtEl>
                                          <p:spTgt spid="12"/>
                                        </p:tgtEl>
                                        <p:attrNameLst>
                                          <p:attrName>style.rotation</p:attrName>
                                        </p:attrNameLst>
                                      </p:cBhvr>
                                      <p:tavLst>
                                        <p:tav tm="0">
                                          <p:val>
                                            <p:fltVal val="90"/>
                                          </p:val>
                                        </p:tav>
                                        <p:tav tm="100000">
                                          <p:val>
                                            <p:fltVal val="0"/>
                                          </p:val>
                                        </p:tav>
                                      </p:tavLst>
                                    </p:anim>
                                    <p:animEffect transition="in" filter="fade">
                                      <p:cBhvr>
                                        <p:cTn id="27" dur="1000"/>
                                        <p:tgtEl>
                                          <p:spTgt spid="12"/>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p:cTn id="30" dur="1000" fill="hold"/>
                                        <p:tgtEl>
                                          <p:spTgt spid="16"/>
                                        </p:tgtEl>
                                        <p:attrNameLst>
                                          <p:attrName>ppt_w</p:attrName>
                                        </p:attrNameLst>
                                      </p:cBhvr>
                                      <p:tavLst>
                                        <p:tav tm="0">
                                          <p:val>
                                            <p:fltVal val="0"/>
                                          </p:val>
                                        </p:tav>
                                        <p:tav tm="100000">
                                          <p:val>
                                            <p:strVal val="#ppt_w"/>
                                          </p:val>
                                        </p:tav>
                                      </p:tavLst>
                                    </p:anim>
                                    <p:anim calcmode="lin" valueType="num">
                                      <p:cBhvr>
                                        <p:cTn id="31" dur="1000" fill="hold"/>
                                        <p:tgtEl>
                                          <p:spTgt spid="16"/>
                                        </p:tgtEl>
                                        <p:attrNameLst>
                                          <p:attrName>ppt_h</p:attrName>
                                        </p:attrNameLst>
                                      </p:cBhvr>
                                      <p:tavLst>
                                        <p:tav tm="0">
                                          <p:val>
                                            <p:fltVal val="0"/>
                                          </p:val>
                                        </p:tav>
                                        <p:tav tm="100000">
                                          <p:val>
                                            <p:strVal val="#ppt_h"/>
                                          </p:val>
                                        </p:tav>
                                      </p:tavLst>
                                    </p:anim>
                                    <p:anim calcmode="lin" valueType="num">
                                      <p:cBhvr>
                                        <p:cTn id="32" dur="1000" fill="hold"/>
                                        <p:tgtEl>
                                          <p:spTgt spid="16"/>
                                        </p:tgtEl>
                                        <p:attrNameLst>
                                          <p:attrName>style.rotation</p:attrName>
                                        </p:attrNameLst>
                                      </p:cBhvr>
                                      <p:tavLst>
                                        <p:tav tm="0">
                                          <p:val>
                                            <p:fltVal val="90"/>
                                          </p:val>
                                        </p:tav>
                                        <p:tav tm="100000">
                                          <p:val>
                                            <p:fltVal val="0"/>
                                          </p:val>
                                        </p:tav>
                                      </p:tavLst>
                                    </p:anim>
                                    <p:animEffect transition="in" filter="fade">
                                      <p:cBhvr>
                                        <p:cTn id="33" dur="1000"/>
                                        <p:tgtEl>
                                          <p:spTgt spid="16"/>
                                        </p:tgtEl>
                                      </p:cBhvr>
                                    </p:animEffect>
                                  </p:childTnLst>
                                </p:cTn>
                              </p:par>
                              <p:par>
                                <p:cTn id="34" presetID="31"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1000" fill="hold"/>
                                        <p:tgtEl>
                                          <p:spTgt spid="13"/>
                                        </p:tgtEl>
                                        <p:attrNameLst>
                                          <p:attrName>ppt_w</p:attrName>
                                        </p:attrNameLst>
                                      </p:cBhvr>
                                      <p:tavLst>
                                        <p:tav tm="0">
                                          <p:val>
                                            <p:fltVal val="0"/>
                                          </p:val>
                                        </p:tav>
                                        <p:tav tm="100000">
                                          <p:val>
                                            <p:strVal val="#ppt_w"/>
                                          </p:val>
                                        </p:tav>
                                      </p:tavLst>
                                    </p:anim>
                                    <p:anim calcmode="lin" valueType="num">
                                      <p:cBhvr>
                                        <p:cTn id="37" dur="1000" fill="hold"/>
                                        <p:tgtEl>
                                          <p:spTgt spid="13"/>
                                        </p:tgtEl>
                                        <p:attrNameLst>
                                          <p:attrName>ppt_h</p:attrName>
                                        </p:attrNameLst>
                                      </p:cBhvr>
                                      <p:tavLst>
                                        <p:tav tm="0">
                                          <p:val>
                                            <p:fltVal val="0"/>
                                          </p:val>
                                        </p:tav>
                                        <p:tav tm="100000">
                                          <p:val>
                                            <p:strVal val="#ppt_h"/>
                                          </p:val>
                                        </p:tav>
                                      </p:tavLst>
                                    </p:anim>
                                    <p:anim calcmode="lin" valueType="num">
                                      <p:cBhvr>
                                        <p:cTn id="38" dur="1000" fill="hold"/>
                                        <p:tgtEl>
                                          <p:spTgt spid="13"/>
                                        </p:tgtEl>
                                        <p:attrNameLst>
                                          <p:attrName>style.rotation</p:attrName>
                                        </p:attrNameLst>
                                      </p:cBhvr>
                                      <p:tavLst>
                                        <p:tav tm="0">
                                          <p:val>
                                            <p:fltVal val="90"/>
                                          </p:val>
                                        </p:tav>
                                        <p:tav tm="100000">
                                          <p:val>
                                            <p:fltVal val="0"/>
                                          </p:val>
                                        </p:tav>
                                      </p:tavLst>
                                    </p:anim>
                                    <p:animEffect transition="in" filter="fade">
                                      <p:cBhvr>
                                        <p:cTn id="39" dur="1000"/>
                                        <p:tgtEl>
                                          <p:spTgt spid="13"/>
                                        </p:tgtEl>
                                      </p:cBhvr>
                                    </p:animEffect>
                                  </p:childTnLst>
                                </p:cTn>
                              </p:par>
                              <p:par>
                                <p:cTn id="40" presetID="42" presetClass="entr" presetSubtype="0"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1000"/>
                                        <p:tgtEl>
                                          <p:spTgt spid="3"/>
                                        </p:tgtEl>
                                      </p:cBhvr>
                                    </p:animEffect>
                                    <p:anim calcmode="lin" valueType="num">
                                      <p:cBhvr>
                                        <p:cTn id="43" dur="1000" fill="hold"/>
                                        <p:tgtEl>
                                          <p:spTgt spid="3"/>
                                        </p:tgtEl>
                                        <p:attrNameLst>
                                          <p:attrName>ppt_x</p:attrName>
                                        </p:attrNameLst>
                                      </p:cBhvr>
                                      <p:tavLst>
                                        <p:tav tm="0">
                                          <p:val>
                                            <p:strVal val="#ppt_x"/>
                                          </p:val>
                                        </p:tav>
                                        <p:tav tm="100000">
                                          <p:val>
                                            <p:strVal val="#ppt_x"/>
                                          </p:val>
                                        </p:tav>
                                      </p:tavLst>
                                    </p:anim>
                                    <p:anim calcmode="lin" valueType="num">
                                      <p:cBhvr>
                                        <p:cTn id="44" dur="1000" fill="hold"/>
                                        <p:tgtEl>
                                          <p:spTgt spid="3"/>
                                        </p:tgtEl>
                                        <p:attrNameLst>
                                          <p:attrName>ppt_y</p:attrName>
                                        </p:attrNameLst>
                                      </p:cBhvr>
                                      <p:tavLst>
                                        <p:tav tm="0">
                                          <p:val>
                                            <p:strVal val="#ppt_y+.1"/>
                                          </p:val>
                                        </p:tav>
                                        <p:tav tm="100000">
                                          <p:val>
                                            <p:strVal val="#ppt_y"/>
                                          </p:val>
                                        </p:tav>
                                      </p:tavLst>
                                    </p:anim>
                                  </p:childTnLst>
                                </p:cTn>
                              </p:par>
                            </p:childTnLst>
                          </p:cTn>
                        </p:par>
                        <p:par>
                          <p:cTn id="45" fill="hold">
                            <p:stCondLst>
                              <p:cond delay="1000"/>
                            </p:stCondLst>
                            <p:childTnLst>
                              <p:par>
                                <p:cTn id="46" presetID="53" presetClass="entr" presetSubtype="528" fill="hold" grpId="0" nodeType="after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p:cTn id="48" dur="500" fill="hold"/>
                                        <p:tgtEl>
                                          <p:spTgt spid="28"/>
                                        </p:tgtEl>
                                        <p:attrNameLst>
                                          <p:attrName>ppt_w</p:attrName>
                                        </p:attrNameLst>
                                      </p:cBhvr>
                                      <p:tavLst>
                                        <p:tav tm="0">
                                          <p:val>
                                            <p:fltVal val="0"/>
                                          </p:val>
                                        </p:tav>
                                        <p:tav tm="100000">
                                          <p:val>
                                            <p:strVal val="#ppt_w"/>
                                          </p:val>
                                        </p:tav>
                                      </p:tavLst>
                                    </p:anim>
                                    <p:anim calcmode="lin" valueType="num">
                                      <p:cBhvr>
                                        <p:cTn id="49" dur="500" fill="hold"/>
                                        <p:tgtEl>
                                          <p:spTgt spid="28"/>
                                        </p:tgtEl>
                                        <p:attrNameLst>
                                          <p:attrName>ppt_h</p:attrName>
                                        </p:attrNameLst>
                                      </p:cBhvr>
                                      <p:tavLst>
                                        <p:tav tm="0">
                                          <p:val>
                                            <p:fltVal val="0"/>
                                          </p:val>
                                        </p:tav>
                                        <p:tav tm="100000">
                                          <p:val>
                                            <p:strVal val="#ppt_h"/>
                                          </p:val>
                                        </p:tav>
                                      </p:tavLst>
                                    </p:anim>
                                    <p:animEffect transition="in" filter="fade">
                                      <p:cBhvr>
                                        <p:cTn id="50" dur="500"/>
                                        <p:tgtEl>
                                          <p:spTgt spid="28"/>
                                        </p:tgtEl>
                                      </p:cBhvr>
                                    </p:animEffect>
                                    <p:anim calcmode="lin" valueType="num">
                                      <p:cBhvr>
                                        <p:cTn id="51" dur="500" fill="hold"/>
                                        <p:tgtEl>
                                          <p:spTgt spid="28"/>
                                        </p:tgtEl>
                                        <p:attrNameLst>
                                          <p:attrName>ppt_x</p:attrName>
                                        </p:attrNameLst>
                                      </p:cBhvr>
                                      <p:tavLst>
                                        <p:tav tm="0">
                                          <p:val>
                                            <p:fltVal val="0.5"/>
                                          </p:val>
                                        </p:tav>
                                        <p:tav tm="100000">
                                          <p:val>
                                            <p:strVal val="#ppt_x"/>
                                          </p:val>
                                        </p:tav>
                                      </p:tavLst>
                                    </p:anim>
                                    <p:anim calcmode="lin" valueType="num">
                                      <p:cBhvr>
                                        <p:cTn id="52" dur="500" fill="hold"/>
                                        <p:tgtEl>
                                          <p:spTgt spid="28"/>
                                        </p:tgtEl>
                                        <p:attrNameLst>
                                          <p:attrName>ppt_y</p:attrName>
                                        </p:attrNameLst>
                                      </p:cBhvr>
                                      <p:tavLst>
                                        <p:tav tm="0">
                                          <p:val>
                                            <p:fltVal val="0.5"/>
                                          </p:val>
                                        </p:tav>
                                        <p:tav tm="100000">
                                          <p:val>
                                            <p:strVal val="#ppt_y"/>
                                          </p:val>
                                        </p:tav>
                                      </p:tavLst>
                                    </p:anim>
                                  </p:childTnLst>
                                </p:cTn>
                              </p:par>
                              <p:par>
                                <p:cTn id="53" presetID="31"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p:cTn id="55" dur="1000" fill="hold"/>
                                        <p:tgtEl>
                                          <p:spTgt spid="33"/>
                                        </p:tgtEl>
                                        <p:attrNameLst>
                                          <p:attrName>ppt_w</p:attrName>
                                        </p:attrNameLst>
                                      </p:cBhvr>
                                      <p:tavLst>
                                        <p:tav tm="0">
                                          <p:val>
                                            <p:fltVal val="0"/>
                                          </p:val>
                                        </p:tav>
                                        <p:tav tm="100000">
                                          <p:val>
                                            <p:strVal val="#ppt_w"/>
                                          </p:val>
                                        </p:tav>
                                      </p:tavLst>
                                    </p:anim>
                                    <p:anim calcmode="lin" valueType="num">
                                      <p:cBhvr>
                                        <p:cTn id="56" dur="1000" fill="hold"/>
                                        <p:tgtEl>
                                          <p:spTgt spid="33"/>
                                        </p:tgtEl>
                                        <p:attrNameLst>
                                          <p:attrName>ppt_h</p:attrName>
                                        </p:attrNameLst>
                                      </p:cBhvr>
                                      <p:tavLst>
                                        <p:tav tm="0">
                                          <p:val>
                                            <p:fltVal val="0"/>
                                          </p:val>
                                        </p:tav>
                                        <p:tav tm="100000">
                                          <p:val>
                                            <p:strVal val="#ppt_h"/>
                                          </p:val>
                                        </p:tav>
                                      </p:tavLst>
                                    </p:anim>
                                    <p:anim calcmode="lin" valueType="num">
                                      <p:cBhvr>
                                        <p:cTn id="57" dur="1000" fill="hold"/>
                                        <p:tgtEl>
                                          <p:spTgt spid="33"/>
                                        </p:tgtEl>
                                        <p:attrNameLst>
                                          <p:attrName>style.rotation</p:attrName>
                                        </p:attrNameLst>
                                      </p:cBhvr>
                                      <p:tavLst>
                                        <p:tav tm="0">
                                          <p:val>
                                            <p:fltVal val="90"/>
                                          </p:val>
                                        </p:tav>
                                        <p:tav tm="100000">
                                          <p:val>
                                            <p:fltVal val="0"/>
                                          </p:val>
                                        </p:tav>
                                      </p:tavLst>
                                    </p:anim>
                                    <p:animEffect transition="in" filter="fade">
                                      <p:cBhvr>
                                        <p:cTn id="58" dur="1000"/>
                                        <p:tgtEl>
                                          <p:spTgt spid="33"/>
                                        </p:tgtEl>
                                      </p:cBhvr>
                                    </p:animEffect>
                                  </p:childTnLst>
                                </p:cTn>
                              </p:par>
                              <p:par>
                                <p:cTn id="59" presetID="31"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p:cTn id="61" dur="1000" fill="hold"/>
                                        <p:tgtEl>
                                          <p:spTgt spid="37"/>
                                        </p:tgtEl>
                                        <p:attrNameLst>
                                          <p:attrName>ppt_w</p:attrName>
                                        </p:attrNameLst>
                                      </p:cBhvr>
                                      <p:tavLst>
                                        <p:tav tm="0">
                                          <p:val>
                                            <p:fltVal val="0"/>
                                          </p:val>
                                        </p:tav>
                                        <p:tav tm="100000">
                                          <p:val>
                                            <p:strVal val="#ppt_w"/>
                                          </p:val>
                                        </p:tav>
                                      </p:tavLst>
                                    </p:anim>
                                    <p:anim calcmode="lin" valueType="num">
                                      <p:cBhvr>
                                        <p:cTn id="62" dur="1000" fill="hold"/>
                                        <p:tgtEl>
                                          <p:spTgt spid="37"/>
                                        </p:tgtEl>
                                        <p:attrNameLst>
                                          <p:attrName>ppt_h</p:attrName>
                                        </p:attrNameLst>
                                      </p:cBhvr>
                                      <p:tavLst>
                                        <p:tav tm="0">
                                          <p:val>
                                            <p:fltVal val="0"/>
                                          </p:val>
                                        </p:tav>
                                        <p:tav tm="100000">
                                          <p:val>
                                            <p:strVal val="#ppt_h"/>
                                          </p:val>
                                        </p:tav>
                                      </p:tavLst>
                                    </p:anim>
                                    <p:anim calcmode="lin" valueType="num">
                                      <p:cBhvr>
                                        <p:cTn id="63" dur="1000" fill="hold"/>
                                        <p:tgtEl>
                                          <p:spTgt spid="37"/>
                                        </p:tgtEl>
                                        <p:attrNameLst>
                                          <p:attrName>style.rotation</p:attrName>
                                        </p:attrNameLst>
                                      </p:cBhvr>
                                      <p:tavLst>
                                        <p:tav tm="0">
                                          <p:val>
                                            <p:fltVal val="90"/>
                                          </p:val>
                                        </p:tav>
                                        <p:tav tm="100000">
                                          <p:val>
                                            <p:fltVal val="0"/>
                                          </p:val>
                                        </p:tav>
                                      </p:tavLst>
                                    </p:anim>
                                    <p:animEffect transition="in" filter="fade">
                                      <p:cBhvr>
                                        <p:cTn id="64" dur="1000"/>
                                        <p:tgtEl>
                                          <p:spTgt spid="37"/>
                                        </p:tgtEl>
                                      </p:cBhvr>
                                    </p:animEffect>
                                  </p:childTnLst>
                                </p:cTn>
                              </p:par>
                              <p:par>
                                <p:cTn id="65" presetID="31" presetClass="entr" presetSubtype="0" fill="hold"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p:cTn id="67" dur="1000" fill="hold"/>
                                        <p:tgtEl>
                                          <p:spTgt spid="36"/>
                                        </p:tgtEl>
                                        <p:attrNameLst>
                                          <p:attrName>ppt_w</p:attrName>
                                        </p:attrNameLst>
                                      </p:cBhvr>
                                      <p:tavLst>
                                        <p:tav tm="0">
                                          <p:val>
                                            <p:fltVal val="0"/>
                                          </p:val>
                                        </p:tav>
                                        <p:tav tm="100000">
                                          <p:val>
                                            <p:strVal val="#ppt_w"/>
                                          </p:val>
                                        </p:tav>
                                      </p:tavLst>
                                    </p:anim>
                                    <p:anim calcmode="lin" valueType="num">
                                      <p:cBhvr>
                                        <p:cTn id="68" dur="1000" fill="hold"/>
                                        <p:tgtEl>
                                          <p:spTgt spid="36"/>
                                        </p:tgtEl>
                                        <p:attrNameLst>
                                          <p:attrName>ppt_h</p:attrName>
                                        </p:attrNameLst>
                                      </p:cBhvr>
                                      <p:tavLst>
                                        <p:tav tm="0">
                                          <p:val>
                                            <p:fltVal val="0"/>
                                          </p:val>
                                        </p:tav>
                                        <p:tav tm="100000">
                                          <p:val>
                                            <p:strVal val="#ppt_h"/>
                                          </p:val>
                                        </p:tav>
                                      </p:tavLst>
                                    </p:anim>
                                    <p:anim calcmode="lin" valueType="num">
                                      <p:cBhvr>
                                        <p:cTn id="69" dur="1000" fill="hold"/>
                                        <p:tgtEl>
                                          <p:spTgt spid="36"/>
                                        </p:tgtEl>
                                        <p:attrNameLst>
                                          <p:attrName>style.rotation</p:attrName>
                                        </p:attrNameLst>
                                      </p:cBhvr>
                                      <p:tavLst>
                                        <p:tav tm="0">
                                          <p:val>
                                            <p:fltVal val="90"/>
                                          </p:val>
                                        </p:tav>
                                        <p:tav tm="100000">
                                          <p:val>
                                            <p:fltVal val="0"/>
                                          </p:val>
                                        </p:tav>
                                      </p:tavLst>
                                    </p:anim>
                                    <p:animEffect transition="in" filter="fade">
                                      <p:cBhvr>
                                        <p:cTn id="70" dur="1000"/>
                                        <p:tgtEl>
                                          <p:spTgt spid="36"/>
                                        </p:tgtEl>
                                      </p:cBhvr>
                                    </p:animEffect>
                                  </p:childTnLst>
                                </p:cTn>
                              </p:par>
                              <p:par>
                                <p:cTn id="71" presetID="31" presetClass="entr" presetSubtype="0" fill="hold" nodeType="with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p:cTn id="73" dur="1000" fill="hold"/>
                                        <p:tgtEl>
                                          <p:spTgt spid="34"/>
                                        </p:tgtEl>
                                        <p:attrNameLst>
                                          <p:attrName>ppt_w</p:attrName>
                                        </p:attrNameLst>
                                      </p:cBhvr>
                                      <p:tavLst>
                                        <p:tav tm="0">
                                          <p:val>
                                            <p:fltVal val="0"/>
                                          </p:val>
                                        </p:tav>
                                        <p:tav tm="100000">
                                          <p:val>
                                            <p:strVal val="#ppt_w"/>
                                          </p:val>
                                        </p:tav>
                                      </p:tavLst>
                                    </p:anim>
                                    <p:anim calcmode="lin" valueType="num">
                                      <p:cBhvr>
                                        <p:cTn id="74" dur="1000" fill="hold"/>
                                        <p:tgtEl>
                                          <p:spTgt spid="34"/>
                                        </p:tgtEl>
                                        <p:attrNameLst>
                                          <p:attrName>ppt_h</p:attrName>
                                        </p:attrNameLst>
                                      </p:cBhvr>
                                      <p:tavLst>
                                        <p:tav tm="0">
                                          <p:val>
                                            <p:fltVal val="0"/>
                                          </p:val>
                                        </p:tav>
                                        <p:tav tm="100000">
                                          <p:val>
                                            <p:strVal val="#ppt_h"/>
                                          </p:val>
                                        </p:tav>
                                      </p:tavLst>
                                    </p:anim>
                                    <p:anim calcmode="lin" valueType="num">
                                      <p:cBhvr>
                                        <p:cTn id="75" dur="1000" fill="hold"/>
                                        <p:tgtEl>
                                          <p:spTgt spid="34"/>
                                        </p:tgtEl>
                                        <p:attrNameLst>
                                          <p:attrName>style.rotation</p:attrName>
                                        </p:attrNameLst>
                                      </p:cBhvr>
                                      <p:tavLst>
                                        <p:tav tm="0">
                                          <p:val>
                                            <p:fltVal val="90"/>
                                          </p:val>
                                        </p:tav>
                                        <p:tav tm="100000">
                                          <p:val>
                                            <p:fltVal val="0"/>
                                          </p:val>
                                        </p:tav>
                                      </p:tavLst>
                                    </p:anim>
                                    <p:animEffect transition="in" filter="fade">
                                      <p:cBhvr>
                                        <p:cTn id="76"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13" grpId="0" animBg="1"/>
      <p:bldP spid="14" grpId="0" animBg="1"/>
      <p:bldP spid="15" grpId="0" animBg="1"/>
      <p:bldP spid="16" grpId="0" animBg="1"/>
      <p:bldP spid="17" grpId="0"/>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flipH="1">
            <a:off x="11639822" y="296059"/>
            <a:ext cx="777432" cy="871309"/>
            <a:chOff x="8415343" y="292006"/>
            <a:chExt cx="777432" cy="871309"/>
          </a:xfrm>
        </p:grpSpPr>
        <p:cxnSp>
          <p:nvCxnSpPr>
            <p:cNvPr id="2" name="直接连接符 1"/>
            <p:cNvCxnSpPr/>
            <p:nvPr/>
          </p:nvCxnSpPr>
          <p:spPr>
            <a:xfrm flipH="1">
              <a:off x="8415343" y="292006"/>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8551644" y="836459"/>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9188956" y="678052"/>
            <a:ext cx="2311595" cy="369332"/>
          </a:xfrm>
          <a:prstGeom prst="rect">
            <a:avLst/>
          </a:prstGeom>
        </p:spPr>
        <p:txBody>
          <a:bodyPr wrap="none">
            <a:spAutoFit/>
          </a:bodyPr>
          <a:lstStyle/>
          <a:p>
            <a:r>
              <a:rPr lang="en-US" altLang="zh-CN" spc="300" dirty="0">
                <a:latin typeface="+mn-ea"/>
              </a:rPr>
              <a:t>sum of power </a:t>
            </a:r>
            <a:r>
              <a:rPr lang="en-US" altLang="zh-CN" b="1" dirty="0">
                <a:solidFill>
                  <a:srgbClr val="C00000"/>
                </a:solidFill>
              </a:rPr>
              <a:t>2</a:t>
            </a:r>
            <a:endParaRPr lang="zh-CN" altLang="en-US" b="1" dirty="0">
              <a:solidFill>
                <a:srgbClr val="C00000"/>
              </a:solidFill>
            </a:endParaRPr>
          </a:p>
        </p:txBody>
      </p:sp>
      <p:sp>
        <p:nvSpPr>
          <p:cNvPr id="5" name="左中括号 4"/>
          <p:cNvSpPr/>
          <p:nvPr/>
        </p:nvSpPr>
        <p:spPr>
          <a:xfrm flipH="1">
            <a:off x="11464547" y="610690"/>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TextBox 15"/>
          <p:cNvSpPr txBox="1"/>
          <p:nvPr/>
        </p:nvSpPr>
        <p:spPr>
          <a:xfrm>
            <a:off x="1054646" y="3773939"/>
            <a:ext cx="2916711" cy="1025217"/>
          </a:xfrm>
          <a:prstGeom prst="rect">
            <a:avLst/>
          </a:prstGeom>
          <a:noFill/>
        </p:spPr>
        <p:txBody>
          <a:bodyPr wrap="square" rtlCol="0">
            <a:spAutoFit/>
          </a:bodyPr>
          <a:lstStyle/>
          <a:p>
            <a:pPr>
              <a:lnSpc>
                <a:spcPct val="150000"/>
              </a:lnSpc>
            </a:pPr>
            <a:r>
              <a:rPr lang="zh-CN" altLang="en-US"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对于每一个</a:t>
            </a:r>
            <a:r>
              <a:rPr lang="en-US" altLang="zh-CN" sz="1400" spc="300" dirty="0" err="1">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i</a:t>
            </a:r>
            <a:r>
              <a:rPr lang="zh-CN" altLang="en-US"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，暴力循环</a:t>
            </a:r>
            <a:r>
              <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m</a:t>
            </a:r>
            <a:r>
              <a:rPr lang="zh-CN" altLang="en-US"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次乘法运算，边取模边运算，防止溢出</a:t>
            </a: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sp>
        <p:nvSpPr>
          <p:cNvPr id="17" name="TextBox 16"/>
          <p:cNvSpPr txBox="1"/>
          <p:nvPr/>
        </p:nvSpPr>
        <p:spPr>
          <a:xfrm>
            <a:off x="1054646" y="3356992"/>
            <a:ext cx="723275" cy="369332"/>
          </a:xfrm>
          <a:prstGeom prst="rect">
            <a:avLst/>
          </a:prstGeom>
          <a:noFill/>
        </p:spPr>
        <p:txBody>
          <a:bodyPr wrap="none" rtlCol="0">
            <a:spAutoFit/>
          </a:bodyPr>
          <a:lstStyle/>
          <a:p>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暴力</a:t>
            </a:r>
            <a:endPar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20" name="直接连接符 19"/>
          <p:cNvCxnSpPr/>
          <p:nvPr/>
        </p:nvCxnSpPr>
        <p:spPr>
          <a:xfrm>
            <a:off x="1145089" y="3789040"/>
            <a:ext cx="2069797"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19637" y="6381328"/>
            <a:ext cx="1903085" cy="369332"/>
          </a:xfrm>
          <a:prstGeom prst="rect">
            <a:avLst/>
          </a:prstGeom>
          <a:noFill/>
        </p:spPr>
        <p:txBody>
          <a:bodyPr wrap="none" rtlCol="0">
            <a:spAutoFit/>
          </a:bodyPr>
          <a:lstStyle/>
          <a:p>
            <a:r>
              <a:rPr lang="en-US" altLang="zh-CN"/>
              <a:t>WFU acm</a:t>
            </a:r>
            <a:r>
              <a:rPr lang="zh-CN" altLang="en-US"/>
              <a:t>培训队</a:t>
            </a:r>
          </a:p>
        </p:txBody>
      </p:sp>
      <p:pic>
        <p:nvPicPr>
          <p:cNvPr id="19" name="图片 18">
            <a:extLst>
              <a:ext uri="{FF2B5EF4-FFF2-40B4-BE49-F238E27FC236}">
                <a16:creationId xmlns:a16="http://schemas.microsoft.com/office/drawing/2014/main" id="{26EAE6EA-8C7F-4C17-93A3-D80F0C806D55}"/>
              </a:ext>
            </a:extLst>
          </p:cNvPr>
          <p:cNvPicPr>
            <a:picLocks noChangeAspect="1"/>
          </p:cNvPicPr>
          <p:nvPr/>
        </p:nvPicPr>
        <p:blipFill>
          <a:blip r:embed="rId3"/>
          <a:stretch>
            <a:fillRect/>
          </a:stretch>
        </p:blipFill>
        <p:spPr>
          <a:xfrm>
            <a:off x="5159102" y="1191868"/>
            <a:ext cx="5352381" cy="3342857"/>
          </a:xfrm>
          <a:prstGeom prst="rect">
            <a:avLst/>
          </a:prstGeom>
        </p:spPr>
      </p:pic>
    </p:spTree>
    <p:extLst>
      <p:ext uri="{BB962C8B-B14F-4D97-AF65-F5344CB8AC3E}">
        <p14:creationId xmlns:p14="http://schemas.microsoft.com/office/powerpoint/2010/main" val="39746099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1639822" y="296059"/>
            <a:ext cx="777432" cy="871309"/>
            <a:chOff x="8415343" y="292006"/>
            <a:chExt cx="777432" cy="871309"/>
          </a:xfrm>
        </p:grpSpPr>
        <p:cxnSp>
          <p:nvCxnSpPr>
            <p:cNvPr id="3" name="直接连接符 2"/>
            <p:cNvCxnSpPr/>
            <p:nvPr/>
          </p:nvCxnSpPr>
          <p:spPr>
            <a:xfrm flipH="1">
              <a:off x="8415343" y="292006"/>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8551644" y="836459"/>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 name="矩形 4"/>
          <p:cNvSpPr/>
          <p:nvPr/>
        </p:nvSpPr>
        <p:spPr>
          <a:xfrm>
            <a:off x="9263558" y="692696"/>
            <a:ext cx="2311595" cy="369332"/>
          </a:xfrm>
          <a:prstGeom prst="rect">
            <a:avLst/>
          </a:prstGeom>
        </p:spPr>
        <p:txBody>
          <a:bodyPr wrap="none">
            <a:spAutoFit/>
          </a:bodyPr>
          <a:lstStyle/>
          <a:p>
            <a:r>
              <a:rPr lang="en-US" altLang="zh-CN" spc="300" dirty="0">
                <a:latin typeface="+mn-ea"/>
              </a:rPr>
              <a:t>sum of power </a:t>
            </a:r>
            <a:r>
              <a:rPr lang="en-US" altLang="zh-CN" b="1" dirty="0">
                <a:solidFill>
                  <a:srgbClr val="C00000"/>
                </a:solidFill>
              </a:rPr>
              <a:t>2</a:t>
            </a:r>
            <a:endParaRPr lang="zh-CN" altLang="en-US" b="1" dirty="0">
              <a:solidFill>
                <a:srgbClr val="C00000"/>
              </a:solidFill>
            </a:endParaRPr>
          </a:p>
        </p:txBody>
      </p:sp>
      <p:sp>
        <p:nvSpPr>
          <p:cNvPr id="6" name="左中括号 5"/>
          <p:cNvSpPr/>
          <p:nvPr/>
        </p:nvSpPr>
        <p:spPr>
          <a:xfrm flipH="1">
            <a:off x="11464547" y="610690"/>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椭圆 9"/>
          <p:cNvSpPr/>
          <p:nvPr/>
        </p:nvSpPr>
        <p:spPr>
          <a:xfrm>
            <a:off x="1414686" y="1340768"/>
            <a:ext cx="4680520" cy="4680520"/>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4655046" y="3068960"/>
            <a:ext cx="583814" cy="1107996"/>
          </a:xfrm>
          <a:prstGeom prst="rect">
            <a:avLst/>
          </a:prstGeom>
          <a:noFill/>
        </p:spPr>
        <p:txBody>
          <a:bodyPr wrap="none" rtlCol="0">
            <a:spAutoFit/>
          </a:bodyPr>
          <a:lstStyle/>
          <a:p>
            <a:r>
              <a:rPr lang="en-US" altLang="zh-CN" sz="6600" dirty="0">
                <a:solidFill>
                  <a:schemeClr val="bg1"/>
                </a:solidFill>
                <a:latin typeface="造字工房尚雅体演示版常规体" pitchFamily="50" charset="-122"/>
                <a:ea typeface="造字工房尚雅体演示版常规体" pitchFamily="50" charset="-122"/>
              </a:rPr>
              <a:t>1</a:t>
            </a:r>
            <a:endParaRPr lang="zh-CN" altLang="en-US" sz="6600" dirty="0">
              <a:solidFill>
                <a:schemeClr val="bg1"/>
              </a:solidFill>
              <a:latin typeface="造字工房尚雅体演示版常规体" pitchFamily="50" charset="-122"/>
              <a:ea typeface="造字工房尚雅体演示版常规体" pitchFamily="50" charset="-122"/>
            </a:endParaRPr>
          </a:p>
        </p:txBody>
      </p:sp>
      <p:sp>
        <p:nvSpPr>
          <p:cNvPr id="13" name="TextBox 12"/>
          <p:cNvSpPr txBox="1"/>
          <p:nvPr/>
        </p:nvSpPr>
        <p:spPr>
          <a:xfrm>
            <a:off x="6527254" y="2361654"/>
            <a:ext cx="510076" cy="923330"/>
          </a:xfrm>
          <a:prstGeom prst="rect">
            <a:avLst/>
          </a:prstGeom>
          <a:noFill/>
        </p:spPr>
        <p:txBody>
          <a:bodyPr wrap="none" rtlCol="0">
            <a:spAutoFit/>
          </a:bodyPr>
          <a:lstStyle/>
          <a:p>
            <a:r>
              <a:rPr lang="en-US" altLang="zh-CN" sz="5400" dirty="0">
                <a:solidFill>
                  <a:schemeClr val="bg1"/>
                </a:solidFill>
                <a:latin typeface="造字工房尚雅体演示版常规体" pitchFamily="50" charset="-122"/>
                <a:ea typeface="造字工房尚雅体演示版常规体" pitchFamily="50" charset="-122"/>
              </a:rPr>
              <a:t>2</a:t>
            </a:r>
            <a:endParaRPr lang="zh-CN" altLang="en-US" sz="5400" dirty="0">
              <a:solidFill>
                <a:schemeClr val="bg1"/>
              </a:solidFill>
              <a:latin typeface="造字工房尚雅体演示版常规体" pitchFamily="50" charset="-122"/>
              <a:ea typeface="造字工房尚雅体演示版常规体" pitchFamily="50" charset="-122"/>
            </a:endParaRPr>
          </a:p>
        </p:txBody>
      </p:sp>
      <p:sp>
        <p:nvSpPr>
          <p:cNvPr id="14" name="TextBox 13"/>
          <p:cNvSpPr txBox="1"/>
          <p:nvPr/>
        </p:nvSpPr>
        <p:spPr>
          <a:xfrm>
            <a:off x="5728556" y="5316393"/>
            <a:ext cx="5981381" cy="646331"/>
          </a:xfrm>
          <a:prstGeom prst="rect">
            <a:avLst/>
          </a:prstGeom>
          <a:noFill/>
        </p:spPr>
        <p:txBody>
          <a:bodyPr wrap="square" rtlCol="0">
            <a:spAutoFit/>
          </a:bodyPr>
          <a:lstStyle/>
          <a:p>
            <a:r>
              <a:rPr lang="it-IT" altLang="zh-CN" dirty="0"/>
              <a:t> base--&gt;base</a:t>
            </a:r>
            <a:r>
              <a:rPr lang="it-IT" altLang="zh-CN" baseline="30000" dirty="0"/>
              <a:t>2</a:t>
            </a:r>
            <a:r>
              <a:rPr lang="it-IT" altLang="zh-CN" dirty="0"/>
              <a:t>--&gt;base</a:t>
            </a:r>
            <a:r>
              <a:rPr lang="it-IT" altLang="zh-CN" baseline="30000" dirty="0"/>
              <a:t>4</a:t>
            </a:r>
            <a:r>
              <a:rPr lang="it-IT" altLang="zh-CN" dirty="0"/>
              <a:t>--&gt;base</a:t>
            </a:r>
            <a:r>
              <a:rPr lang="it-IT" altLang="zh-CN" baseline="30000" dirty="0"/>
              <a:t>8</a:t>
            </a:r>
            <a:r>
              <a:rPr lang="it-IT" altLang="zh-CN" dirty="0"/>
              <a:t>--&gt;base</a:t>
            </a:r>
            <a:r>
              <a:rPr lang="it-IT" altLang="zh-CN" baseline="30000" dirty="0"/>
              <a:t>16</a:t>
            </a:r>
            <a:r>
              <a:rPr lang="it-IT" altLang="zh-CN" dirty="0"/>
              <a:t>--&gt;base</a:t>
            </a:r>
            <a:r>
              <a:rPr lang="it-IT" altLang="zh-CN" baseline="30000" dirty="0"/>
              <a:t>32</a:t>
            </a:r>
          </a:p>
          <a:p>
            <a:r>
              <a:rPr lang="en-US" altLang="zh-CN" dirty="0"/>
              <a:t> a¹¹= a</a:t>
            </a:r>
            <a:r>
              <a:rPr lang="en-US" altLang="zh-CN" baseline="30000" dirty="0"/>
              <a:t>1</a:t>
            </a:r>
            <a:r>
              <a:rPr lang="en-US" altLang="zh-CN" dirty="0"/>
              <a:t>*a</a:t>
            </a:r>
            <a:r>
              <a:rPr lang="en-US" altLang="zh-CN" baseline="30000" dirty="0"/>
              <a:t>2</a:t>
            </a:r>
            <a:r>
              <a:rPr lang="en-US" altLang="zh-CN" dirty="0"/>
              <a:t>*a</a:t>
            </a:r>
            <a:r>
              <a:rPr lang="en-US" altLang="zh-CN" baseline="30000" dirty="0"/>
              <a:t>8</a:t>
            </a:r>
            <a:endParaRPr lang="zh-CN" altLang="en-US" sz="5400" dirty="0">
              <a:solidFill>
                <a:schemeClr val="bg1"/>
              </a:solidFill>
              <a:latin typeface="造字工房尚雅体演示版常规体" pitchFamily="50" charset="-122"/>
              <a:ea typeface="造字工房尚雅体演示版常规体" pitchFamily="50" charset="-122"/>
            </a:endParaRPr>
          </a:p>
        </p:txBody>
      </p:sp>
      <p:sp>
        <p:nvSpPr>
          <p:cNvPr id="15" name="TextBox 14"/>
          <p:cNvSpPr txBox="1"/>
          <p:nvPr/>
        </p:nvSpPr>
        <p:spPr>
          <a:xfrm>
            <a:off x="2342373" y="1864187"/>
            <a:ext cx="1597506" cy="836254"/>
          </a:xfrm>
          <a:prstGeom prst="rect">
            <a:avLst/>
          </a:prstGeom>
          <a:noFill/>
        </p:spPr>
        <p:txBody>
          <a:bodyPr wrap="square" rtlCol="0">
            <a:spAutoFit/>
          </a:bodyPr>
          <a:lstStyle/>
          <a:p>
            <a:pPr>
              <a:lnSpc>
                <a:spcPct val="150000"/>
              </a:lnSpc>
            </a:pPr>
            <a:r>
              <a:rPr lang="zh-CN" altLang="en-US" sz="3600" b="1" dirty="0"/>
              <a:t>快速幂</a:t>
            </a:r>
          </a:p>
        </p:txBody>
      </p:sp>
      <p:sp>
        <p:nvSpPr>
          <p:cNvPr id="17" name="直角三角形 16"/>
          <p:cNvSpPr/>
          <p:nvPr/>
        </p:nvSpPr>
        <p:spPr>
          <a:xfrm flipH="1" flipV="1">
            <a:off x="3718942" y="1916832"/>
            <a:ext cx="216024" cy="216024"/>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5965862" y="2255460"/>
            <a:ext cx="2933088" cy="1286634"/>
          </a:xfrm>
          <a:prstGeom prst="rect">
            <a:avLst/>
          </a:prstGeom>
          <a:noFill/>
        </p:spPr>
        <p:txBody>
          <a:bodyPr wrap="square" rtlCol="0">
            <a:spAutoFit/>
          </a:bodyPr>
          <a:lstStyle/>
          <a:p>
            <a:pPr>
              <a:lnSpc>
                <a:spcPct val="150000"/>
              </a:lnSpc>
            </a:pPr>
            <a:r>
              <a:rPr lang="en-US" altLang="zh-CN" dirty="0"/>
              <a:t>base *= base</a:t>
            </a:r>
          </a:p>
          <a:p>
            <a:pPr>
              <a:lnSpc>
                <a:spcPct val="150000"/>
              </a:lnSpc>
            </a:pPr>
            <a:r>
              <a:rPr lang="en-US" altLang="zh-CN" dirty="0"/>
              <a:t>base</a:t>
            </a:r>
            <a:r>
              <a:rPr lang="en-US" altLang="zh-CN" baseline="30000" dirty="0"/>
              <a:t>2 </a:t>
            </a:r>
            <a:r>
              <a:rPr lang="en-US" altLang="zh-CN" dirty="0"/>
              <a:t>=base</a:t>
            </a:r>
          </a:p>
          <a:p>
            <a:pPr>
              <a:lnSpc>
                <a:spcPct val="150000"/>
              </a:lnSpc>
            </a:pPr>
            <a:r>
              <a:rPr lang="en-US" altLang="zh-CN" dirty="0"/>
              <a:t>base</a:t>
            </a:r>
            <a:r>
              <a:rPr lang="en-US" altLang="zh-CN" baseline="30000" dirty="0"/>
              <a:t>4</a:t>
            </a:r>
            <a:r>
              <a:rPr lang="en-US" altLang="zh-CN" dirty="0"/>
              <a:t> =base</a:t>
            </a:r>
            <a:r>
              <a:rPr lang="en-US" altLang="zh-CN" baseline="30000" dirty="0"/>
              <a:t>2</a:t>
            </a:r>
            <a:endParaRPr lang="zh-CN" altLang="en-US" sz="1400" dirty="0"/>
          </a:p>
        </p:txBody>
      </p:sp>
      <p:sp>
        <p:nvSpPr>
          <p:cNvPr id="19" name="直角三角形 18"/>
          <p:cNvSpPr/>
          <p:nvPr/>
        </p:nvSpPr>
        <p:spPr>
          <a:xfrm flipV="1">
            <a:off x="5836568" y="2174302"/>
            <a:ext cx="216024" cy="216024"/>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p:cNvSpPr/>
          <p:nvPr/>
        </p:nvSpPr>
        <p:spPr>
          <a:xfrm>
            <a:off x="5447134" y="5746700"/>
            <a:ext cx="245418" cy="216024"/>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19637" y="6381328"/>
            <a:ext cx="1903085" cy="369332"/>
          </a:xfrm>
          <a:prstGeom prst="rect">
            <a:avLst/>
          </a:prstGeom>
          <a:noFill/>
        </p:spPr>
        <p:txBody>
          <a:bodyPr wrap="none" rtlCol="0">
            <a:spAutoFit/>
          </a:bodyPr>
          <a:lstStyle/>
          <a:p>
            <a:r>
              <a:rPr lang="en-US" altLang="zh-CN"/>
              <a:t>WFU acm</a:t>
            </a:r>
            <a:r>
              <a:rPr lang="zh-CN" altLang="en-US"/>
              <a:t>培训队</a:t>
            </a:r>
          </a:p>
        </p:txBody>
      </p:sp>
      <p:pic>
        <p:nvPicPr>
          <p:cNvPr id="16" name="图片 15">
            <a:extLst>
              <a:ext uri="{FF2B5EF4-FFF2-40B4-BE49-F238E27FC236}">
                <a16:creationId xmlns:a16="http://schemas.microsoft.com/office/drawing/2014/main" id="{42936340-F8D9-4FB6-A0E1-7C84829478BA}"/>
              </a:ext>
            </a:extLst>
          </p:cNvPr>
          <p:cNvPicPr>
            <a:picLocks noChangeAspect="1"/>
          </p:cNvPicPr>
          <p:nvPr/>
        </p:nvPicPr>
        <p:blipFill>
          <a:blip r:embed="rId3"/>
          <a:stretch>
            <a:fillRect/>
          </a:stretch>
        </p:blipFill>
        <p:spPr>
          <a:xfrm>
            <a:off x="1894099" y="3033896"/>
            <a:ext cx="2971845" cy="2267312"/>
          </a:xfrm>
          <a:prstGeom prst="rect">
            <a:avLst/>
          </a:prstGeom>
        </p:spPr>
      </p:pic>
    </p:spTree>
    <p:extLst>
      <p:ext uri="{BB962C8B-B14F-4D97-AF65-F5344CB8AC3E}">
        <p14:creationId xmlns:p14="http://schemas.microsoft.com/office/powerpoint/2010/main" val="13862980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animBg="1"/>
      <p:bldP spid="18" grpId="0"/>
      <p:bldP spid="19" grpId="0" animBg="1"/>
      <p:bldP spid="20"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rial"/>
        <a:ea typeface="微软雅黑 Light"/>
        <a:cs typeface=""/>
      </a:majorFont>
      <a:minorFont>
        <a:latin typeface="Arial"/>
        <a:ea typeface="微软雅黑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924</TotalTime>
  <Words>569</Words>
  <Application>Microsoft Office PowerPoint</Application>
  <PresentationFormat>自定义</PresentationFormat>
  <Paragraphs>119</Paragraphs>
  <Slides>18</Slides>
  <Notes>18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Arial Unicode MS</vt:lpstr>
      <vt:lpstr>Open Sans</vt:lpstr>
      <vt:lpstr>PingFang SC</vt:lpstr>
      <vt:lpstr>汉仪大圣体简</vt:lpstr>
      <vt:lpstr>宋体</vt:lpstr>
      <vt:lpstr>微软雅黑</vt:lpstr>
      <vt:lpstr>微软雅黑 Light</vt:lpstr>
      <vt:lpstr>造字工房尚雅体演示版常规体</vt:lpstr>
      <vt:lpstr>Aparajita</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486</cp:lastModifiedBy>
  <cp:revision>66</cp:revision>
  <dcterms:modified xsi:type="dcterms:W3CDTF">2018-04-04T04:03:11Z</dcterms:modified>
</cp:coreProperties>
</file>