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E4B7E-6DB9-4D08-8058-DF1F74961658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963FF-8A77-4E4F-8489-B2534FFED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30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76D3-22AC-47BC-A4F7-73D221575698}" type="datetime1">
              <a:rPr lang="es-ES" smtClean="0"/>
              <a:t>30/10/2024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62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691-0031-41A3-AE79-7BF7BED1CD64}" type="datetime1">
              <a:rPr lang="es-ES" smtClean="0"/>
              <a:t>30/10/2024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03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ECCD-74A3-4B88-812E-70E99DDF7F5E}" type="datetime1">
              <a:rPr lang="es-ES" smtClean="0"/>
              <a:t>30/10/2024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66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66EE-4040-40A2-A9CF-B8DEE94D23D5}" type="datetime1">
              <a:rPr lang="es-ES" smtClean="0"/>
              <a:t>30/10/2024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6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56F8-2A77-4F09-A59C-1F987A837443}" type="datetime1">
              <a:rPr lang="es-ES" smtClean="0"/>
              <a:t>30/10/2024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90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7EE-8D97-4F36-BE23-B3592A04D5C0}" type="datetime1">
              <a:rPr lang="es-ES" smtClean="0"/>
              <a:t>30/10/2024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32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977A-0A93-4CFE-86FE-650C7236B97F}" type="datetime1">
              <a:rPr lang="es-ES" smtClean="0"/>
              <a:t>30/10/2024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619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57DB-1E69-47FB-8D1D-88D1EAB23CC6}" type="datetime1">
              <a:rPr lang="es-ES" smtClean="0"/>
              <a:t>30/10/2024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057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4D63-6C0D-4EEA-9686-2E1DD9B15529}" type="datetime1">
              <a:rPr lang="es-ES" smtClean="0"/>
              <a:t>30/10/2024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67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35AF-D13A-4570-92AE-A874C97CBAF5}" type="datetime1">
              <a:rPr lang="es-ES" smtClean="0"/>
              <a:t>30/10/2024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1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B376-A433-4D3A-AEF8-67353FFECAF1}" type="datetime1">
              <a:rPr lang="es-ES" smtClean="0"/>
              <a:t>30/10/2024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65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BA5B-15F2-495F-AAC1-4B13B7B8A257}" type="datetime1">
              <a:rPr lang="es-ES" smtClean="0"/>
              <a:t>30/10/2024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82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372B-E898-4A88-9C3B-F32F9E39805E}" type="datetime1">
              <a:rPr lang="es-ES" smtClean="0"/>
              <a:t>30/10/2024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79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17DE-2467-4B17-98E3-B7D01C7EFCA8}" type="datetime1">
              <a:rPr lang="es-ES" smtClean="0"/>
              <a:t>30/10/2024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39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7330-DE06-40B0-8DDC-11C05A371DD6}" type="datetime1">
              <a:rPr lang="es-ES" smtClean="0"/>
              <a:t>30/10/2024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59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0A13-7DEF-452C-A7C7-88A9E2257769}" type="datetime1">
              <a:rPr lang="es-ES" smtClean="0"/>
              <a:t>30/10/2024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6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D0A85-5BF7-45BA-988A-69EBDB177B39}" type="datetime1">
              <a:rPr lang="es-ES" smtClean="0"/>
              <a:t>30/10/2024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es-es/topics/machine-learning-pipeline#:~:text=1%20Modularizaci%C3%B3n%3A%20las%20canalizaciones%20le%20permiten%20dividir%20el,y%20la%20evaluaci%C3%B3n%20de%20modelos.%20...%20More%20item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ntastic ML Pipelines and How to Build Them ? | by Praga SV | Medium">
            <a:extLst>
              <a:ext uri="{FF2B5EF4-FFF2-40B4-BE49-F238E27FC236}">
                <a16:creationId xmlns:a16="http://schemas.microsoft.com/office/drawing/2014/main" id="{07F77862-496B-93A2-5238-8BC1B2CC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602" y="1662047"/>
            <a:ext cx="8467711" cy="47441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069AB1-8D7F-6791-3C5A-1CED46637B87}"/>
              </a:ext>
            </a:extLst>
          </p:cNvPr>
          <p:cNvSpPr txBox="1"/>
          <p:nvPr/>
        </p:nvSpPr>
        <p:spPr>
          <a:xfrm>
            <a:off x="2109519" y="986483"/>
            <a:ext cx="8220329" cy="85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Automatización y Eficiencia en el Desarrollo de Modelos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3C47A39-E192-E483-7131-909811C827A4}"/>
              </a:ext>
            </a:extLst>
          </p:cNvPr>
          <p:cNvSpPr txBox="1">
            <a:spLocks/>
          </p:cNvSpPr>
          <p:nvPr/>
        </p:nvSpPr>
        <p:spPr>
          <a:xfrm>
            <a:off x="2071560" y="319668"/>
            <a:ext cx="8048879" cy="666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 de </a:t>
            </a:r>
            <a:r>
              <a:rPr lang="es-ES" sz="3600" i="1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Pipelines</a:t>
            </a:r>
            <a:r>
              <a:rPr lang="es-ES" sz="3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ES" sz="3600" i="1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Machine </a:t>
            </a:r>
            <a:r>
              <a:rPr lang="es-ES" sz="3600" i="1" kern="1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ES" sz="3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sz="3600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3725AC-F57D-9E1F-020F-32EAC07B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73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E1E98-A61D-B3F1-6E1B-84438753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987" y="432292"/>
            <a:ext cx="8911687" cy="1076103"/>
          </a:xfrm>
        </p:spPr>
        <p:txBody>
          <a:bodyPr>
            <a:normAutofit fontScale="90000"/>
          </a:bodyPr>
          <a:lstStyle/>
          <a:p>
            <a:r>
              <a:rPr lang="es-ES" kern="100" dirty="0">
                <a:ea typeface="Calibri" panose="020F0502020204030204" pitchFamily="34" charset="0"/>
                <a:cs typeface="Times New Roman" panose="02020603050405020304" pitchFamily="18" charset="0"/>
              </a:rPr>
              <a:t>¿Qué son y para qué se usan los pipelines en Machine </a:t>
            </a:r>
            <a:r>
              <a:rPr lang="es-ES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ES" kern="100" dirty="0">
                <a:ea typeface="Calibri" panose="020F0502020204030204" pitchFamily="34" charset="0"/>
                <a:cs typeface="Times New Roman" panose="02020603050405020304" pitchFamily="18" charset="0"/>
              </a:rPr>
              <a:t> (ML)?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8AB14C-E627-9A3D-DB8D-42845441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941" y="1754629"/>
            <a:ext cx="9586118" cy="3777622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>
                <a:ea typeface="Calibri" panose="020F0502020204030204" pitchFamily="34" charset="0"/>
                <a:cs typeface="Calibri" panose="020F0502020204030204" pitchFamily="34" charset="0"/>
              </a:rPr>
              <a:t>Según IBM (</a:t>
            </a:r>
            <a:r>
              <a:rPr lang="es-ES" sz="240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s-ES" sz="2400" dirty="0"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1" algn="just"/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 trata de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una serie de </a:t>
            </a:r>
            <a:r>
              <a:rPr lang="es-ES" sz="2000" b="1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pasos interconectados 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 procesamiento y modelado de datos diseñados </a:t>
            </a:r>
            <a:r>
              <a:rPr lang="es-ES" sz="2000" b="1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para automatizar, estandarizar y optimizar 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el proceso de creación, entrenamiento, evaluación e implementación de modelos de </a:t>
            </a:r>
            <a:r>
              <a:rPr lang="es-ES" sz="2000" b="0" i="1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machine </a:t>
            </a:r>
            <a:r>
              <a:rPr lang="es-ES" sz="2000" b="0" i="1" dirty="0" err="1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s-ES" sz="2000" b="0" i="1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/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Es un componente crucial en el desarrollo y la producción de sistemas de </a:t>
            </a:r>
            <a:r>
              <a:rPr lang="es-ES" sz="2000" b="0" i="0" u="none" strike="noStrike" dirty="0">
                <a:solidFill>
                  <a:srgbClr val="0062FE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ML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ayudando a </a:t>
            </a:r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científicos 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 ingenieros de datos a gestionar la complejidad del proceso de ML integral a través de soluciones precisas y escalables.</a:t>
            </a:r>
          </a:p>
          <a:p>
            <a:pPr lvl="1" algn="just"/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Entre otras tiene las </a:t>
            </a:r>
            <a:r>
              <a:rPr lang="es-ES" sz="2000" b="1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ventajas </a:t>
            </a:r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de: ser modular, eficiente, escalable, permite experimentar, facilita la implementación, mejora la colaboración de equipos al estar estructurado y documentado y facilita el control de versiones.</a:t>
            </a:r>
            <a:endParaRPr lang="es-ES" sz="20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AD8A9C-E261-7D98-E54E-4C59DC6F34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84" r="-309" b="17706"/>
          <a:stretch/>
        </p:blipFill>
        <p:spPr>
          <a:xfrm>
            <a:off x="6800849" y="5242579"/>
            <a:ext cx="3729037" cy="1183129"/>
          </a:xfrm>
          <a:prstGeom prst="rect">
            <a:avLst/>
          </a:prstGeom>
          <a:noFill/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F3BF6D-A610-AD97-DFBC-08E5E625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2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FAF0EB-4CA8-E3B5-3ACB-D7C09846B27B}"/>
              </a:ext>
            </a:extLst>
          </p:cNvPr>
          <p:cNvSpPr txBox="1"/>
          <p:nvPr/>
        </p:nvSpPr>
        <p:spPr>
          <a:xfrm>
            <a:off x="2054528" y="6010862"/>
            <a:ext cx="428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(*)¿Qué es una canalización de machine </a:t>
            </a:r>
            <a:r>
              <a:rPr lang="es-ES" sz="10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lang="es-ES" sz="1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 | IBM</a:t>
            </a:r>
            <a:endParaRPr lang="es-E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2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D8315-6BE4-F724-7FC0-A7F4BAB6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5533804"/>
          </a:xfrm>
        </p:spPr>
        <p:txBody>
          <a:bodyPr>
            <a:normAutofit fontScale="90000"/>
          </a:bodyPr>
          <a:lstStyle/>
          <a:p>
            <a:r>
              <a:rPr lang="es-ES" kern="100" dirty="0">
                <a:ea typeface="Calibri" panose="020F0502020204030204" pitchFamily="34" charset="0"/>
                <a:cs typeface="Times New Roman" panose="02020603050405020304" pitchFamily="18" charset="0"/>
              </a:rPr>
              <a:t>Nuestra aplicación práctica de pipelines:</a:t>
            </a:r>
            <a:br>
              <a:rPr lang="es-ES" dirty="0"/>
            </a:br>
            <a:r>
              <a:rPr lang="es-ES" dirty="0"/>
              <a:t> 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sobre un </a:t>
            </a:r>
            <a:r>
              <a:rPr lang="es-ES" sz="2700" b="1" i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27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7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nutrición</a:t>
            </a:r>
            <a:br>
              <a:rPr lang="es-ES" sz="27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para estimadores de </a:t>
            </a: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modelos de ML:</a:t>
            </a:r>
            <a:b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tanto</a:t>
            </a: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s-ES" sz="22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regresión supervisada,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	- como de </a:t>
            </a:r>
            <a:r>
              <a:rPr lang="es-ES" sz="22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clasificación supervisada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principales pasos del proceso:</a:t>
            </a:r>
            <a:br>
              <a:rPr lang="es-ES" sz="31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31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1. Carga de datos y visualización.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2. Separación de </a:t>
            </a:r>
            <a:r>
              <a:rPr lang="es-ES" sz="2200" i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train</a:t>
            </a:r>
            <a:r>
              <a:rPr lang="es-ES" sz="2200" i="1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 </a:t>
            </a:r>
            <a:r>
              <a:rPr lang="es-ES" sz="2200" i="1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test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 </a:t>
            </a:r>
            <a:r>
              <a:rPr lang="es-ES" sz="22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Minieda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3. Tratamiento columnas categóricas y numéricas.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4. Pipelines para el preprocesado.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5. Pipelines para el modelado.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6. Pipelines para la evaluación.</a:t>
            </a:r>
            <a:br>
              <a:rPr lang="es-E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br>
              <a:rPr lang="es-ES" sz="3100" dirty="0">
                <a:sym typeface="Wingdings" panose="05000000000000000000" pitchFamily="2" charset="2"/>
              </a:rPr>
            </a:br>
            <a:br>
              <a:rPr lang="es-ES" sz="3100" dirty="0">
                <a:sym typeface="Wingdings" panose="05000000000000000000" pitchFamily="2" charset="2"/>
              </a:rPr>
            </a:br>
            <a:r>
              <a:rPr lang="es-ES" sz="3100" dirty="0">
                <a:sym typeface="Wingdings" panose="05000000000000000000" pitchFamily="2" charset="2"/>
              </a:rPr>
              <a:t>	</a:t>
            </a:r>
            <a:br>
              <a:rPr lang="es-ES" sz="3100" dirty="0">
                <a:sym typeface="Wingdings" panose="05000000000000000000" pitchFamily="2" charset="2"/>
              </a:rPr>
            </a:br>
            <a:br>
              <a:rPr lang="es-ES" sz="3100" dirty="0">
                <a:sym typeface="Wingdings" panose="05000000000000000000" pitchFamily="2" charset="2"/>
              </a:rPr>
            </a:br>
            <a:r>
              <a:rPr lang="es-ES" sz="3100" dirty="0">
                <a:sym typeface="Wingdings" panose="05000000000000000000" pitchFamily="2" charset="2"/>
              </a:rPr>
              <a:t>	</a:t>
            </a:r>
            <a:br>
              <a:rPr lang="es-ES" sz="3100" dirty="0"/>
            </a:br>
            <a:endParaRPr lang="es-ES" sz="31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B3D0CA-9E7C-F114-D1CB-4A2BDA20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C3E6D5-1EE7-2C4A-BB7A-A4322BA7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0" y="2128838"/>
            <a:ext cx="2652711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1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9C19D-AB63-0038-A998-36BF39F3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00" y="624110"/>
            <a:ext cx="9767887" cy="1280890"/>
          </a:xfrm>
        </p:spPr>
        <p:txBody>
          <a:bodyPr/>
          <a:lstStyle/>
          <a:p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Principales aspectos de nuestra creación de pipelines: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A0C359-1F07-860A-F8E6-C15B1429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300" y="2133600"/>
            <a:ext cx="9612312" cy="1676400"/>
          </a:xfrm>
        </p:spPr>
        <p:txBody>
          <a:bodyPr/>
          <a:lstStyle/>
          <a:p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Pasos previos: Carga de datos, visualización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separación en </a:t>
            </a:r>
            <a:r>
              <a:rPr lang="es-ES" sz="1800" i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train</a:t>
            </a:r>
            <a:r>
              <a:rPr lang="es-ES" sz="1800" i="1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 </a:t>
            </a:r>
            <a:r>
              <a:rPr lang="es-ES" sz="1800" i="1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test</a:t>
            </a:r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 </a:t>
            </a:r>
            <a:r>
              <a:rPr lang="es-ES" sz="18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Minieda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PIPELINES:</a:t>
            </a:r>
          </a:p>
          <a:p>
            <a:pPr lvl="1"/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Transformación de las </a:t>
            </a:r>
            <a:r>
              <a:rPr lang="es-ES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features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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</a:rPr>
              <a:t>Exclusión de columnas, transformación logarítmica y escalado.</a:t>
            </a: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B2EE5D-A6A2-478E-C5FE-2C86BAA6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43FD9A-8D18-C2D9-1495-EA990CDA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90" y="3810000"/>
            <a:ext cx="5760010" cy="262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2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D6B8B-8478-F8CE-CE4A-53984DEE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AD2AB7-26DE-EEEE-1689-72A182B0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BCF233-C29F-8408-2713-7F281CDD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04519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324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Espiral</vt:lpstr>
      <vt:lpstr>Presentación de PowerPoint</vt:lpstr>
      <vt:lpstr>¿Qué son y para qué se usan los pipelines en Machine Learning (ML)? </vt:lpstr>
      <vt:lpstr>Nuestra aplicación práctica de pipelines:    sobre un dataset de nutrición   para estimadores de modelos de ML:  - tanto de regresión supervisada,  - como de clasificación supervisada.   principales pasos del proceso:  1. Carga de datos y visualización.  2. Separación de train y test y Minieda.  3. Tratamiento columnas categóricas y numéricas.  4. Pipelines para el preprocesado.  5. Pipelines para el modelado.  6. Pipelines para la evaluación.        </vt:lpstr>
      <vt:lpstr>Principales aspectos de nuestra creación de pipelines: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Cortés Martínez</dc:creator>
  <cp:lastModifiedBy>Ignacio Cortes Martinez</cp:lastModifiedBy>
  <cp:revision>7</cp:revision>
  <dcterms:created xsi:type="dcterms:W3CDTF">2024-10-30T18:14:21Z</dcterms:created>
  <dcterms:modified xsi:type="dcterms:W3CDTF">2024-10-30T19:33:07Z</dcterms:modified>
</cp:coreProperties>
</file>