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2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-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5E4B7E-6DB9-4D08-8058-DF1F74961658}" type="datetimeFigureOut">
              <a:rPr lang="es-ES" smtClean="0"/>
              <a:t>02/11/2024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8963FF-8A77-4E4F-8489-B2534FFED4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4300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E76D3-22AC-47BC-A4F7-73D221575698}" type="datetime1">
              <a:rPr lang="es-ES" smtClean="0"/>
              <a:t>02/11/2024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0B3F516-FD66-4690-BD52-36A5750E1A8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9629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B3691-0031-41A3-AE79-7BF7BED1CD64}" type="datetime1">
              <a:rPr lang="es-ES" smtClean="0"/>
              <a:t>02/11/2024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0B3F516-FD66-4690-BD52-36A5750E1A8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66037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FECCD-74A3-4B88-812E-70E99DDF7F5E}" type="datetime1">
              <a:rPr lang="es-ES" smtClean="0"/>
              <a:t>02/11/2024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0B3F516-FD66-4690-BD52-36A5750E1A8D}" type="slidenum">
              <a:rPr lang="es-ES" smtClean="0"/>
              <a:t>‹Nº›</a:t>
            </a:fld>
            <a:endParaRPr lang="es-E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276655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566EE-4040-40A2-A9CF-B8DEE94D23D5}" type="datetime1">
              <a:rPr lang="es-ES" smtClean="0"/>
              <a:t>02/11/2024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0B3F516-FD66-4690-BD52-36A5750E1A8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12638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E56F8-2A77-4F09-A59C-1F987A837443}" type="datetime1">
              <a:rPr lang="es-ES" smtClean="0"/>
              <a:t>02/11/2024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0B3F516-FD66-4690-BD52-36A5750E1A8D}" type="slidenum">
              <a:rPr lang="es-ES" smtClean="0"/>
              <a:t>‹Nº›</a:t>
            </a:fld>
            <a:endParaRPr lang="es-E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49053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347EE-8D97-4F36-BE23-B3592A04D5C0}" type="datetime1">
              <a:rPr lang="es-ES" smtClean="0"/>
              <a:t>02/11/2024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0B3F516-FD66-4690-BD52-36A5750E1A8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983233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F977A-0A93-4CFE-86FE-650C7236B97F}" type="datetime1">
              <a:rPr lang="es-ES" smtClean="0"/>
              <a:t>02/11/2024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3F516-FD66-4690-BD52-36A5750E1A8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56195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557DB-1E69-47FB-8D1D-88D1EAB23CC6}" type="datetime1">
              <a:rPr lang="es-ES" smtClean="0"/>
              <a:t>02/11/2024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3F516-FD66-4690-BD52-36A5750E1A8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0579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34D63-6C0D-4EEA-9686-2E1DD9B15529}" type="datetime1">
              <a:rPr lang="es-ES" smtClean="0"/>
              <a:t>02/11/2024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3F516-FD66-4690-BD52-36A5750E1A8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51679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035AF-D13A-4570-92AE-A874C97CBAF5}" type="datetime1">
              <a:rPr lang="es-ES" smtClean="0"/>
              <a:t>02/11/2024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0B3F516-FD66-4690-BD52-36A5750E1A8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216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7B376-A433-4D3A-AEF8-67353FFECAF1}" type="datetime1">
              <a:rPr lang="es-ES" smtClean="0"/>
              <a:t>02/11/2024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0B3F516-FD66-4690-BD52-36A5750E1A8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8657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ABA5B-15F2-495F-AAC1-4B13B7B8A257}" type="datetime1">
              <a:rPr lang="es-ES" smtClean="0"/>
              <a:t>02/11/2024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0B3F516-FD66-4690-BD52-36A5750E1A8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1829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5372B-E898-4A88-9C3B-F32F9E39805E}" type="datetime1">
              <a:rPr lang="es-ES" smtClean="0"/>
              <a:t>02/11/2024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3F516-FD66-4690-BD52-36A5750E1A8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9793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917DE-2467-4B17-98E3-B7D01C7EFCA8}" type="datetime1">
              <a:rPr lang="es-ES" smtClean="0"/>
              <a:t>02/11/2024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3F516-FD66-4690-BD52-36A5750E1A8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1398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77330-DE06-40B0-8DDC-11C05A371DD6}" type="datetime1">
              <a:rPr lang="es-ES" smtClean="0"/>
              <a:t>02/11/2024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3F516-FD66-4690-BD52-36A5750E1A8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6597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30A13-7DEF-452C-A7C7-88A9E2257769}" type="datetime1">
              <a:rPr lang="es-ES" smtClean="0"/>
              <a:t>02/11/2024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0B3F516-FD66-4690-BD52-36A5750E1A8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3065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AD0A85-5BF7-45BA-988A-69EBDB177B39}" type="datetime1">
              <a:rPr lang="es-ES" smtClean="0"/>
              <a:t>02/11/2024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0B3F516-FD66-4690-BD52-36A5750E1A8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44591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  <p:sldLayoutId id="2147483754" r:id="rId12"/>
    <p:sldLayoutId id="2147483755" r:id="rId13"/>
    <p:sldLayoutId id="2147483756" r:id="rId14"/>
    <p:sldLayoutId id="2147483757" r:id="rId15"/>
    <p:sldLayoutId id="2147483758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bm.com/es-es/topics/machine-learning-pipeline#:~:text=1%20Modularizaci%C3%B3n%3A%20las%20canalizaciones%20le%20permiten%20dividir%20el,y%20la%20evaluaci%C3%B3n%20de%20modelos.%20...%20More%20item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antastic ML Pipelines and How to Build Them ? | by Praga SV | Medium">
            <a:extLst>
              <a:ext uri="{FF2B5EF4-FFF2-40B4-BE49-F238E27FC236}">
                <a16:creationId xmlns:a16="http://schemas.microsoft.com/office/drawing/2014/main" id="{07F77862-496B-93A2-5238-8BC1B2CCE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ement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3602" y="1662047"/>
            <a:ext cx="8467711" cy="474410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5C069AB1-8D7F-6791-3C5A-1CED46637B87}"/>
              </a:ext>
            </a:extLst>
          </p:cNvPr>
          <p:cNvSpPr txBox="1"/>
          <p:nvPr/>
        </p:nvSpPr>
        <p:spPr>
          <a:xfrm>
            <a:off x="2109519" y="986483"/>
            <a:ext cx="8220329" cy="852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s-ES" sz="24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Automatización y Eficiencia en el Desarrollo de Modelos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C3C47A39-E192-E483-7131-909811C827A4}"/>
              </a:ext>
            </a:extLst>
          </p:cNvPr>
          <p:cNvSpPr txBox="1">
            <a:spLocks/>
          </p:cNvSpPr>
          <p:nvPr/>
        </p:nvSpPr>
        <p:spPr>
          <a:xfrm>
            <a:off x="2071560" y="319668"/>
            <a:ext cx="8048879" cy="66681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kern="100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Uso de </a:t>
            </a:r>
            <a:r>
              <a:rPr lang="es-ES" sz="3600" i="1" kern="100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Pipelines</a:t>
            </a:r>
            <a:r>
              <a:rPr lang="es-ES" sz="3600" kern="100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en </a:t>
            </a:r>
            <a:r>
              <a:rPr lang="es-ES" sz="3600" i="1" kern="100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Machine </a:t>
            </a:r>
            <a:r>
              <a:rPr lang="es-ES" sz="3600" i="1" kern="100" dirty="0" err="1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Learning</a:t>
            </a:r>
            <a:r>
              <a:rPr lang="es-ES" sz="3600" kern="100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s-ES" sz="3600" kern="1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endParaRPr lang="es-ES" dirty="0">
              <a:solidFill>
                <a:srgbClr val="002060"/>
              </a:solidFill>
            </a:endParaRP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23725AC-F57D-9E1F-020F-32EAC07B1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3F516-FD66-4690-BD52-36A5750E1A8D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52731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EE1E98-A61D-B3F1-6E1B-84438753B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4987" y="432292"/>
            <a:ext cx="8911687" cy="1076103"/>
          </a:xfrm>
        </p:spPr>
        <p:txBody>
          <a:bodyPr>
            <a:normAutofit fontScale="90000"/>
          </a:bodyPr>
          <a:lstStyle/>
          <a:p>
            <a:r>
              <a:rPr lang="es-ES" kern="100" dirty="0">
                <a:ea typeface="Calibri" panose="020F0502020204030204" pitchFamily="34" charset="0"/>
                <a:cs typeface="Times New Roman" panose="02020603050405020304" pitchFamily="18" charset="0"/>
              </a:rPr>
              <a:t>¿Qué son y para qué se usan los pipelines en Machine </a:t>
            </a:r>
            <a:r>
              <a:rPr lang="es-ES" kern="100" dirty="0" err="1">
                <a:ea typeface="Calibri" panose="020F0502020204030204" pitchFamily="34" charset="0"/>
                <a:cs typeface="Times New Roman" panose="02020603050405020304" pitchFamily="18" charset="0"/>
              </a:rPr>
              <a:t>Learning</a:t>
            </a:r>
            <a:r>
              <a:rPr lang="es-ES" kern="100" dirty="0">
                <a:ea typeface="Calibri" panose="020F0502020204030204" pitchFamily="34" charset="0"/>
                <a:cs typeface="Times New Roman" panose="02020603050405020304" pitchFamily="18" charset="0"/>
              </a:rPr>
              <a:t> (ML)?</a:t>
            </a:r>
            <a:br>
              <a:rPr lang="es-ES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E8AB14C-E627-9A3D-DB8D-42845441C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2941" y="1754629"/>
            <a:ext cx="9586118" cy="3777622"/>
          </a:xfrm>
        </p:spPr>
        <p:txBody>
          <a:bodyPr>
            <a:normAutofit fontScale="92500" lnSpcReduction="20000"/>
          </a:bodyPr>
          <a:lstStyle/>
          <a:p>
            <a:r>
              <a:rPr lang="es-ES" sz="2400" dirty="0">
                <a:ea typeface="Calibri" panose="020F0502020204030204" pitchFamily="34" charset="0"/>
                <a:cs typeface="Calibri" panose="020F0502020204030204" pitchFamily="34" charset="0"/>
              </a:rPr>
              <a:t>Según IBM (</a:t>
            </a:r>
            <a:r>
              <a:rPr lang="es-ES" sz="2400" dirty="0">
                <a:solidFill>
                  <a:srgbClr val="0070C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*</a:t>
            </a:r>
            <a:r>
              <a:rPr lang="es-ES" sz="2400" dirty="0">
                <a:ea typeface="Calibri" panose="020F0502020204030204" pitchFamily="34" charset="0"/>
                <a:cs typeface="Calibri" panose="020F0502020204030204" pitchFamily="34" charset="0"/>
              </a:rPr>
              <a:t>):</a:t>
            </a:r>
          </a:p>
          <a:p>
            <a:pPr lvl="1" algn="just"/>
            <a:r>
              <a:rPr lang="es-ES" sz="2000" dirty="0">
                <a:solidFill>
                  <a:srgbClr val="161616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Se trata de</a:t>
            </a:r>
            <a:r>
              <a:rPr lang="es-ES" sz="2000" b="0" i="0" dirty="0">
                <a:solidFill>
                  <a:srgbClr val="161616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una serie de </a:t>
            </a:r>
            <a:r>
              <a:rPr lang="es-ES" sz="2000" b="1" i="0" dirty="0">
                <a:solidFill>
                  <a:srgbClr val="161616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pasos interconectados </a:t>
            </a:r>
            <a:r>
              <a:rPr lang="es-ES" sz="2000" b="0" i="0" dirty="0">
                <a:solidFill>
                  <a:srgbClr val="161616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de procesamiento y modelado de datos diseñados </a:t>
            </a:r>
            <a:r>
              <a:rPr lang="es-ES" sz="2000" b="1" dirty="0">
                <a:solidFill>
                  <a:srgbClr val="161616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para automatizar, estandarizar y optimizar </a:t>
            </a:r>
            <a:r>
              <a:rPr lang="es-ES" sz="2000" b="0" i="0" dirty="0">
                <a:solidFill>
                  <a:srgbClr val="161616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el proceso de creación, entrenamiento, evaluación e implementación de modelos de </a:t>
            </a:r>
            <a:r>
              <a:rPr lang="es-ES" sz="2000" b="0" i="1" dirty="0">
                <a:solidFill>
                  <a:srgbClr val="161616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machine </a:t>
            </a:r>
            <a:r>
              <a:rPr lang="es-ES" sz="2000" b="0" i="1" dirty="0" err="1">
                <a:solidFill>
                  <a:srgbClr val="161616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learning</a:t>
            </a:r>
            <a:r>
              <a:rPr lang="es-ES" sz="2000" b="0" i="1" dirty="0">
                <a:solidFill>
                  <a:srgbClr val="161616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 algn="just"/>
            <a:r>
              <a:rPr lang="es-ES" sz="2000" b="0" i="0" dirty="0">
                <a:solidFill>
                  <a:srgbClr val="161616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Es un componente crucial en el desarrollo y la producción de sistemas de </a:t>
            </a:r>
            <a:r>
              <a:rPr lang="es-ES" sz="2000" b="0" i="0" u="none" strike="noStrike" dirty="0">
                <a:solidFill>
                  <a:srgbClr val="0062FE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ML</a:t>
            </a:r>
            <a:r>
              <a:rPr lang="es-ES" sz="2000" b="0" i="0" dirty="0">
                <a:solidFill>
                  <a:srgbClr val="161616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, ayudando a </a:t>
            </a:r>
            <a:r>
              <a:rPr lang="es-ES" sz="2000" dirty="0">
                <a:solidFill>
                  <a:srgbClr val="161616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científicos </a:t>
            </a:r>
            <a:r>
              <a:rPr lang="es-ES" sz="2000" b="0" i="0" dirty="0">
                <a:solidFill>
                  <a:srgbClr val="161616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e ingenieros de datos a gestionar la complejidad del proceso de ML integral a través de soluciones precisas y escalables.</a:t>
            </a:r>
          </a:p>
          <a:p>
            <a:pPr lvl="1" algn="just"/>
            <a:r>
              <a:rPr lang="es-ES" sz="2000" dirty="0">
                <a:solidFill>
                  <a:srgbClr val="161616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Entre otras tiene las </a:t>
            </a:r>
            <a:r>
              <a:rPr lang="es-ES" sz="2000" b="1" dirty="0">
                <a:solidFill>
                  <a:srgbClr val="161616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ventajas </a:t>
            </a:r>
            <a:r>
              <a:rPr lang="es-ES" sz="2000" dirty="0">
                <a:solidFill>
                  <a:srgbClr val="161616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de: ser modular, eficiente, escalable, permite experimentar, facilita la implementación, mejora la colaboración de equipos al estar estructurado y documentado y facilita el control de versiones.</a:t>
            </a:r>
            <a:endParaRPr lang="es-ES" sz="2000" dirty="0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0AD8A9C-E261-7D98-E54E-4C59DC6F34B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3884" r="-309" b="17706"/>
          <a:stretch/>
        </p:blipFill>
        <p:spPr>
          <a:xfrm>
            <a:off x="6800849" y="5242579"/>
            <a:ext cx="3729037" cy="1183129"/>
          </a:xfrm>
          <a:prstGeom prst="rect">
            <a:avLst/>
          </a:prstGeom>
          <a:noFill/>
        </p:spPr>
      </p:pic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DF3BF6D-A610-AD97-DFBC-08E5E625B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3F516-FD66-4690-BD52-36A5750E1A8D}" type="slidenum">
              <a:rPr lang="es-ES" smtClean="0"/>
              <a:t>2</a:t>
            </a:fld>
            <a:endParaRPr lang="es-ES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EFAF0EB-4CA8-E3B5-3ACB-D7C09846B27B}"/>
              </a:ext>
            </a:extLst>
          </p:cNvPr>
          <p:cNvSpPr txBox="1"/>
          <p:nvPr/>
        </p:nvSpPr>
        <p:spPr>
          <a:xfrm>
            <a:off x="2054528" y="6010862"/>
            <a:ext cx="42891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(*)¿Qué es una canalización de machine </a:t>
            </a:r>
            <a:r>
              <a:rPr lang="es-ES" sz="1000" dirty="0" err="1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learning</a:t>
            </a:r>
            <a:r>
              <a:rPr lang="es-ES" sz="1000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? | IBM</a:t>
            </a:r>
            <a:endParaRPr lang="es-ES" sz="1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8125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2D8315-6BE4-F724-7FC0-A7F4BAB6E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09"/>
            <a:ext cx="8911687" cy="5533804"/>
          </a:xfrm>
        </p:spPr>
        <p:txBody>
          <a:bodyPr>
            <a:normAutofit fontScale="90000"/>
          </a:bodyPr>
          <a:lstStyle/>
          <a:p>
            <a:r>
              <a:rPr lang="es-ES" kern="100" dirty="0">
                <a:ea typeface="Calibri" panose="020F0502020204030204" pitchFamily="34" charset="0"/>
                <a:cs typeface="Times New Roman" panose="02020603050405020304" pitchFamily="18" charset="0"/>
              </a:rPr>
              <a:t>Nuestra aplicación práctica de pipelines:</a:t>
            </a:r>
            <a:br>
              <a:rPr lang="es-ES" dirty="0"/>
            </a:br>
            <a:r>
              <a:rPr lang="es-ES" dirty="0"/>
              <a:t> </a:t>
            </a:r>
            <a:b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s-ES" sz="27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</a:t>
            </a:r>
            <a:r>
              <a:rPr lang="es-ES" sz="2700" dirty="0"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 sobre un </a:t>
            </a:r>
            <a:r>
              <a:rPr lang="es-ES" sz="2700" b="1" i="1" dirty="0" err="1"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dataset</a:t>
            </a:r>
            <a:r>
              <a:rPr lang="es-ES" sz="2700" b="1" dirty="0"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700" dirty="0"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de</a:t>
            </a:r>
            <a:r>
              <a:rPr lang="es-ES" sz="2700" b="1" dirty="0"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 nutrición</a:t>
            </a:r>
            <a:br>
              <a:rPr lang="es-ES" sz="2700" b="1" dirty="0"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s-ES" sz="2700" dirty="0"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s-ES" sz="27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para estimadores de </a:t>
            </a:r>
            <a:r>
              <a:rPr lang="es-ES" sz="2700" dirty="0"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modelos de ML:</a:t>
            </a:r>
            <a:br>
              <a:rPr lang="es-ES" sz="2700" dirty="0"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s-ES" sz="2700" dirty="0"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	- </a:t>
            </a:r>
            <a:r>
              <a:rPr lang="es-ES" sz="2200" dirty="0"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tanto</a:t>
            </a:r>
            <a:r>
              <a:rPr lang="es-ES" sz="2700" dirty="0"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200" dirty="0"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de </a:t>
            </a:r>
            <a:r>
              <a:rPr lang="es-ES" sz="2200" b="1" dirty="0"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regresión supervisada,</a:t>
            </a:r>
            <a:br>
              <a:rPr lang="es-ES" sz="2200" dirty="0"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s-ES" sz="2200" dirty="0"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	- como de </a:t>
            </a:r>
            <a:r>
              <a:rPr lang="es-ES" sz="2200" b="1" dirty="0"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clasificación supervisada</a:t>
            </a:r>
            <a:r>
              <a:rPr lang="es-ES" sz="2200" dirty="0"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br>
              <a:rPr lang="es-ES" sz="2200" dirty="0"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s-ES" sz="2700" dirty="0"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s-ES" sz="27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principales pasos del proceso:</a:t>
            </a:r>
            <a:br>
              <a:rPr lang="es-ES" sz="31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</a:br>
            <a:r>
              <a:rPr lang="es-ES" sz="31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	</a:t>
            </a:r>
            <a:r>
              <a:rPr lang="es-ES" sz="22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1. Carga de datos y visualización.</a:t>
            </a:r>
            <a:br>
              <a:rPr lang="es-ES" sz="22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</a:br>
            <a:r>
              <a:rPr lang="es-ES" sz="22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	2. Separación de </a:t>
            </a:r>
            <a:r>
              <a:rPr lang="es-ES" sz="2200" i="1" dirty="0" err="1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train</a:t>
            </a:r>
            <a:r>
              <a:rPr lang="es-ES" sz="2200" i="1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s-ES" sz="22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y </a:t>
            </a:r>
            <a:r>
              <a:rPr lang="es-ES" sz="2200" i="1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test</a:t>
            </a:r>
            <a:r>
              <a:rPr lang="es-ES" sz="22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y </a:t>
            </a:r>
            <a:r>
              <a:rPr lang="es-ES" sz="2200" dirty="0" err="1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Minieda</a:t>
            </a:r>
            <a:r>
              <a:rPr lang="es-ES" sz="22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.</a:t>
            </a:r>
            <a:br>
              <a:rPr lang="es-ES" sz="22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</a:br>
            <a:r>
              <a:rPr lang="es-ES" sz="22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	3. Tratamiento columnas categóricas y numéricas.</a:t>
            </a:r>
            <a:br>
              <a:rPr lang="es-ES" sz="22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</a:br>
            <a:r>
              <a:rPr lang="es-ES" sz="22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	4. Pipelines para el preprocesado.</a:t>
            </a:r>
            <a:br>
              <a:rPr lang="es-ES" sz="22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</a:br>
            <a:r>
              <a:rPr lang="es-ES" sz="22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	5. Pipelines para el modelado.</a:t>
            </a:r>
            <a:br>
              <a:rPr lang="es-ES" sz="22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</a:br>
            <a:r>
              <a:rPr lang="es-ES" sz="22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	6. Pipelines para la evaluación.</a:t>
            </a:r>
            <a:br>
              <a:rPr lang="es-ES" sz="3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</a:br>
            <a:br>
              <a:rPr lang="es-ES" sz="3100" dirty="0">
                <a:sym typeface="Wingdings" panose="05000000000000000000" pitchFamily="2" charset="2"/>
              </a:rPr>
            </a:br>
            <a:br>
              <a:rPr lang="es-ES" sz="3100" dirty="0">
                <a:sym typeface="Wingdings" panose="05000000000000000000" pitchFamily="2" charset="2"/>
              </a:rPr>
            </a:br>
            <a:r>
              <a:rPr lang="es-ES" sz="3100" dirty="0">
                <a:sym typeface="Wingdings" panose="05000000000000000000" pitchFamily="2" charset="2"/>
              </a:rPr>
              <a:t>	</a:t>
            </a:r>
            <a:br>
              <a:rPr lang="es-ES" sz="3100" dirty="0">
                <a:sym typeface="Wingdings" panose="05000000000000000000" pitchFamily="2" charset="2"/>
              </a:rPr>
            </a:br>
            <a:br>
              <a:rPr lang="es-ES" sz="3100" dirty="0">
                <a:sym typeface="Wingdings" panose="05000000000000000000" pitchFamily="2" charset="2"/>
              </a:rPr>
            </a:br>
            <a:r>
              <a:rPr lang="es-ES" sz="3100" dirty="0">
                <a:sym typeface="Wingdings" panose="05000000000000000000" pitchFamily="2" charset="2"/>
              </a:rPr>
              <a:t>	</a:t>
            </a:r>
            <a:br>
              <a:rPr lang="es-ES" sz="3100" dirty="0"/>
            </a:br>
            <a:endParaRPr lang="es-ES" sz="31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8B3D0CA-9E7C-F114-D1CB-4A2BDA203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3F516-FD66-4690-BD52-36A5750E1A8D}" type="slidenum">
              <a:rPr lang="es-ES" smtClean="0"/>
              <a:t>3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3C3E6D5-1EE7-2C4A-BB7A-A4322BA7F8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2550" y="2128838"/>
            <a:ext cx="2652711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713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F9C19D-AB63-0038-A998-36BF39F32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2300" y="624110"/>
            <a:ext cx="9767887" cy="834576"/>
          </a:xfrm>
        </p:spPr>
        <p:txBody>
          <a:bodyPr/>
          <a:lstStyle/>
          <a:p>
            <a:r>
              <a:rPr lang="es-E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Pasos en la creación y uso de pipelines 1: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4A0C359-1F07-860A-F8E6-C15B1429EB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6262" y="1752600"/>
            <a:ext cx="9612312" cy="1676400"/>
          </a:xfrm>
        </p:spPr>
        <p:txBody>
          <a:bodyPr/>
          <a:lstStyle/>
          <a:p>
            <a:r>
              <a:rPr lang="es-ES" sz="18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Pasos previos: Carga de datos, visualización</a:t>
            </a:r>
            <a:r>
              <a:rPr lang="es-ES" dirty="0"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, separación en </a:t>
            </a:r>
            <a:r>
              <a:rPr lang="es-ES" sz="1800" b="1" i="1" dirty="0" err="1">
                <a:solidFill>
                  <a:srgbClr val="0070C0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train</a:t>
            </a:r>
            <a:r>
              <a:rPr lang="es-ES" sz="1800" b="1" i="1" dirty="0">
                <a:solidFill>
                  <a:srgbClr val="0070C0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y test </a:t>
            </a:r>
            <a:r>
              <a:rPr lang="es-ES" sz="18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y </a:t>
            </a:r>
            <a:r>
              <a:rPr lang="es-ES" sz="1800" dirty="0" err="1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Minieda</a:t>
            </a:r>
            <a:r>
              <a:rPr lang="es-ES" dirty="0"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.</a:t>
            </a:r>
          </a:p>
          <a:p>
            <a:r>
              <a:rPr lang="es-ES" sz="1800" i="1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Pasos usando </a:t>
            </a:r>
            <a:r>
              <a:rPr lang="es-ES" sz="1800" i="1" dirty="0">
                <a:solidFill>
                  <a:srgbClr val="00B050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PIPELINES</a:t>
            </a:r>
            <a:r>
              <a:rPr lang="es-ES" sz="18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:</a:t>
            </a:r>
          </a:p>
          <a:p>
            <a:pPr lvl="1"/>
            <a:r>
              <a:rPr lang="es-ES" dirty="0"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1.Transformación de las </a:t>
            </a:r>
            <a:r>
              <a:rPr lang="es-ES" i="1" dirty="0" err="1"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features</a:t>
            </a:r>
            <a:r>
              <a:rPr lang="es-ES" dirty="0"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</a:t>
            </a:r>
            <a:r>
              <a:rPr lang="es-ES" dirty="0">
                <a:ea typeface="Calibri" panose="020F0502020204030204" pitchFamily="34" charset="0"/>
                <a:cs typeface="Calibri" panose="020F0502020204030204" pitchFamily="34" charset="0"/>
              </a:rPr>
              <a:t>Exclusión de columnas, transformación logarítmica y escalado. </a:t>
            </a:r>
            <a:endParaRPr lang="es-ES" dirty="0">
              <a:ea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lvl="1"/>
            <a:endParaRPr lang="es-ES" dirty="0">
              <a:latin typeface="+mn-lt"/>
              <a:ea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lvl="1"/>
            <a:endParaRPr lang="es-ES" dirty="0">
              <a:latin typeface="+mn-lt"/>
              <a:ea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AB2EE5D-A6A2-478E-C5FE-2C86BAA6E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3F516-FD66-4690-BD52-36A5750E1A8D}" type="slidenum">
              <a:rPr lang="es-ES" smtClean="0"/>
              <a:t>4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F43FD9A-8D18-C2D9-1495-EA990CDA03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7038" y="3292404"/>
            <a:ext cx="5029902" cy="229363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8A4468B8-172F-2F1B-FC41-4DEDD4C0F4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3364" y="5722636"/>
            <a:ext cx="5029902" cy="1057423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31E58841-74AA-3F1D-B3CD-89D278D6E98F}"/>
              </a:ext>
            </a:extLst>
          </p:cNvPr>
          <p:cNvSpPr txBox="1"/>
          <p:nvPr/>
        </p:nvSpPr>
        <p:spPr>
          <a:xfrm>
            <a:off x="9030916" y="4126304"/>
            <a:ext cx="22419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ea typeface="Calibri" panose="020F0502020204030204" pitchFamily="34" charset="0"/>
                <a:cs typeface="Calibri" panose="020F0502020204030204" pitchFamily="34" charset="0"/>
              </a:rPr>
              <a:t>Se instancian los </a:t>
            </a:r>
            <a:r>
              <a:rPr lang="es-ES" sz="1600" b="1" dirty="0">
                <a:solidFill>
                  <a:srgbClr val="00B05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Pipelines </a:t>
            </a:r>
            <a:r>
              <a:rPr lang="es-ES" sz="1600" dirty="0">
                <a:ea typeface="Calibri" panose="020F0502020204030204" pitchFamily="34" charset="0"/>
                <a:cs typeface="Calibri" panose="020F0502020204030204" pitchFamily="34" charset="0"/>
              </a:rPr>
              <a:t>para el preprocesado</a:t>
            </a:r>
            <a:endParaRPr lang="es-ES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C17CA89-3FC1-11B8-B16A-95EEFE913E82}"/>
              </a:ext>
            </a:extLst>
          </p:cNvPr>
          <p:cNvSpPr txBox="1"/>
          <p:nvPr/>
        </p:nvSpPr>
        <p:spPr>
          <a:xfrm>
            <a:off x="9089654" y="5654605"/>
            <a:ext cx="257053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ea typeface="Calibri" panose="020F0502020204030204" pitchFamily="34" charset="0"/>
                <a:cs typeface="Calibri" panose="020F0502020204030204" pitchFamily="34" charset="0"/>
              </a:rPr>
              <a:t>y se entrena generando un </a:t>
            </a:r>
            <a:r>
              <a:rPr lang="es-ES" sz="1600" i="1" dirty="0" err="1">
                <a:ea typeface="Calibri" panose="020F0502020204030204" pitchFamily="34" charset="0"/>
                <a:cs typeface="Calibri" panose="020F0502020204030204" pitchFamily="34" charset="0"/>
              </a:rPr>
              <a:t>dataframe</a:t>
            </a:r>
            <a:r>
              <a:rPr lang="es-ES" sz="1600" dirty="0">
                <a:ea typeface="Calibri" panose="020F0502020204030204" pitchFamily="34" charset="0"/>
                <a:cs typeface="Calibri" panose="020F0502020204030204" pitchFamily="34" charset="0"/>
              </a:rPr>
              <a:t> con los datos transformados.</a:t>
            </a:r>
          </a:p>
          <a:p>
            <a:endParaRPr lang="es-E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AEE8D7B-CDB9-A344-85FF-65886E84EB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226" y="3429000"/>
            <a:ext cx="3073780" cy="3299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lecha: hacia abajo 9">
            <a:extLst>
              <a:ext uri="{FF2B5EF4-FFF2-40B4-BE49-F238E27FC236}">
                <a16:creationId xmlns:a16="http://schemas.microsoft.com/office/drawing/2014/main" id="{70C8D845-8486-A01A-16C4-34F3B95256B4}"/>
              </a:ext>
            </a:extLst>
          </p:cNvPr>
          <p:cNvSpPr/>
          <p:nvPr/>
        </p:nvSpPr>
        <p:spPr>
          <a:xfrm rot="5400000">
            <a:off x="8531891" y="4381169"/>
            <a:ext cx="714375" cy="32126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Flecha: hacia abajo 10">
            <a:extLst>
              <a:ext uri="{FF2B5EF4-FFF2-40B4-BE49-F238E27FC236}">
                <a16:creationId xmlns:a16="http://schemas.microsoft.com/office/drawing/2014/main" id="{02595DF6-08D7-ECDA-96AC-ED28C96B769F}"/>
              </a:ext>
            </a:extLst>
          </p:cNvPr>
          <p:cNvSpPr/>
          <p:nvPr/>
        </p:nvSpPr>
        <p:spPr>
          <a:xfrm rot="5400000">
            <a:off x="8557586" y="5997131"/>
            <a:ext cx="714375" cy="32126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0522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DBCF233-C29F-8408-2713-7F281CDDA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3F516-FD66-4690-BD52-36A5750E1A8D}" type="slidenum">
              <a:rPr lang="es-ES" smtClean="0"/>
              <a:t>5</a:t>
            </a:fld>
            <a:endParaRPr lang="es-ES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818D55A8-3133-DA8D-A115-2636E4E14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2299" y="1539875"/>
            <a:ext cx="9407071" cy="3778250"/>
          </a:xfrm>
        </p:spPr>
        <p:txBody>
          <a:bodyPr/>
          <a:lstStyle/>
          <a:p>
            <a:r>
              <a:rPr lang="es-ES" sz="18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PIPELINES:</a:t>
            </a:r>
          </a:p>
          <a:p>
            <a:pPr lvl="1"/>
            <a:r>
              <a:rPr lang="es-ES" dirty="0"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2.</a:t>
            </a:r>
            <a:r>
              <a:rPr lang="es-ES" b="1" dirty="0">
                <a:solidFill>
                  <a:srgbClr val="00B050"/>
                </a:solidFill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PCA</a:t>
            </a:r>
            <a:r>
              <a:rPr lang="es-ES" dirty="0"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, </a:t>
            </a:r>
            <a:r>
              <a:rPr lang="es-ES" dirty="0">
                <a:ea typeface="Calibri" panose="020F0502020204030204" pitchFamily="34" charset="0"/>
                <a:cs typeface="Calibri" panose="020F0502020204030204" pitchFamily="34" charset="0"/>
              </a:rPr>
              <a:t>para reducir número de </a:t>
            </a:r>
            <a:r>
              <a:rPr lang="es-ES" i="1" dirty="0" err="1">
                <a:ea typeface="Calibri" panose="020F0502020204030204" pitchFamily="34" charset="0"/>
                <a:cs typeface="Calibri" panose="020F0502020204030204" pitchFamily="34" charset="0"/>
              </a:rPr>
              <a:t>features</a:t>
            </a:r>
            <a:r>
              <a:rPr lang="es-ES" i="1" dirty="0"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dirty="0">
                <a:ea typeface="Calibri" panose="020F0502020204030204" pitchFamily="34" charset="0"/>
                <a:cs typeface="Calibri" panose="020F0502020204030204" pitchFamily="34" charset="0"/>
              </a:rPr>
              <a:t>con varianza acumulada explicada: 90%</a:t>
            </a:r>
          </a:p>
          <a:p>
            <a:pPr lvl="1"/>
            <a:endParaRPr lang="es-ES" dirty="0"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s-ES" dirty="0">
              <a:ea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lvl="1"/>
            <a:endParaRPr lang="es-ES" dirty="0">
              <a:latin typeface="+mn-lt"/>
              <a:ea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lvl="1"/>
            <a:r>
              <a:rPr lang="es-ES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3. </a:t>
            </a:r>
            <a:r>
              <a:rPr lang="es-ES" dirty="0" err="1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Intanciamos</a:t>
            </a:r>
            <a:r>
              <a:rPr lang="es-ES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s-ES" b="1" i="1" dirty="0">
                <a:solidFill>
                  <a:srgbClr val="00B050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Pipelines</a:t>
            </a:r>
            <a:r>
              <a:rPr lang="es-ES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para  4 modelos y obtenemos el que de mejores resultados:</a:t>
            </a:r>
          </a:p>
          <a:p>
            <a:endParaRPr lang="es-ES" dirty="0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294FFB22-BF3E-A209-8B3F-050CCCC2B399}"/>
              </a:ext>
            </a:extLst>
          </p:cNvPr>
          <p:cNvSpPr txBox="1">
            <a:spLocks/>
          </p:cNvSpPr>
          <p:nvPr/>
        </p:nvSpPr>
        <p:spPr>
          <a:xfrm>
            <a:off x="1892300" y="624110"/>
            <a:ext cx="9767887" cy="8345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Pasos en la creación y uso de pipelines 2:</a:t>
            </a:r>
            <a:endParaRPr lang="es-ES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1E630B75-687A-2211-AB70-798B87586F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8022" y="2436303"/>
            <a:ext cx="5326984" cy="864110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4F2F043F-045F-A98D-3FF8-404A354B31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0728" y="2436303"/>
            <a:ext cx="3402694" cy="509298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C95950A4-C17E-F50D-E715-C0B216C6DC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6822" y="4046360"/>
            <a:ext cx="2686425" cy="2543530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CCD2C378-85BC-F8A6-98A8-26D10C0FB4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6030" y="5962105"/>
            <a:ext cx="6392167" cy="627785"/>
          </a:xfrm>
          <a:prstGeom prst="rect">
            <a:avLst/>
          </a:prstGeom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AA9A15EB-FA54-7ADA-BD26-E1EC521CD1D6}"/>
              </a:ext>
            </a:extLst>
          </p:cNvPr>
          <p:cNvSpPr txBox="1"/>
          <p:nvPr/>
        </p:nvSpPr>
        <p:spPr>
          <a:xfrm>
            <a:off x="5556030" y="4317398"/>
            <a:ext cx="6392167" cy="13234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  <a:ea typeface="Calibri" panose="020F0502020204030204" pitchFamily="34" charset="0"/>
                <a:cs typeface="Calibri" panose="020F0502020204030204" pitchFamily="34" charset="0"/>
              </a:rPr>
              <a:t>Los ejecutamos en un bucle </a:t>
            </a:r>
            <a:r>
              <a:rPr lang="es-ES" sz="1600" b="1" i="1" dirty="0" err="1">
                <a:solidFill>
                  <a:srgbClr val="7030A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es-ES" sz="1600" b="1" i="1" dirty="0">
                <a:solidFill>
                  <a:srgbClr val="7030A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  <a:ea typeface="Calibri" panose="020F0502020204030204" pitchFamily="34" charset="0"/>
                <a:cs typeface="Calibri" panose="020F0502020204030204" pitchFamily="34" charset="0"/>
              </a:rPr>
              <a:t>y realizamos el </a:t>
            </a:r>
            <a:r>
              <a:rPr lang="es-ES" sz="1600" b="1" i="1" dirty="0" err="1">
                <a:solidFill>
                  <a:srgbClr val="0070C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cross</a:t>
            </a:r>
            <a:r>
              <a:rPr lang="es-ES" sz="1600" b="1" i="1" dirty="0">
                <a:solidFill>
                  <a:srgbClr val="0070C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600" b="1" i="1" dirty="0" err="1">
                <a:solidFill>
                  <a:srgbClr val="0070C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validation</a:t>
            </a:r>
            <a:r>
              <a:rPr lang="es-ES" sz="1600" b="1" i="1" dirty="0">
                <a:solidFill>
                  <a:srgbClr val="0070C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endParaRPr lang="es-ES" sz="1600" b="1" i="1" dirty="0">
              <a:solidFill>
                <a:srgbClr val="0070C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1600" dirty="0">
                <a:ea typeface="Calibri" panose="020F0502020204030204" pitchFamily="34" charset="0"/>
                <a:cs typeface="Calibri" panose="020F0502020204030204" pitchFamily="34" charset="0"/>
              </a:rPr>
              <a:t>Nos quedamos con el de mejor métrica </a:t>
            </a:r>
            <a:r>
              <a:rPr lang="es-ES" sz="1600" b="1" dirty="0" err="1">
                <a:solidFill>
                  <a:schemeClr val="accent2">
                    <a:lumMod val="75000"/>
                  </a:schemeClr>
                </a:solidFill>
                <a:ea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s-ES" sz="1600" b="1" dirty="0" err="1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alanced_accuracy</a:t>
            </a:r>
            <a:endParaRPr lang="es-ES" sz="1600" b="1" dirty="0">
              <a:solidFill>
                <a:schemeClr val="accent2">
                  <a:lumMod val="75000"/>
                </a:schemeClr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600" dirty="0">
                <a:ea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s-ES" sz="1600" b="1" i="1" dirty="0" err="1">
                <a:solidFill>
                  <a:srgbClr val="00B05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RandomForestClassifier</a:t>
            </a:r>
            <a:r>
              <a:rPr lang="es-ES" sz="1600" dirty="0"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s-ES" sz="1600" b="1" i="1" dirty="0">
                <a:solidFill>
                  <a:srgbClr val="0070C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600" dirty="0">
                <a:ea typeface="Calibri" panose="020F0502020204030204" pitchFamily="34" charset="0"/>
                <a:cs typeface="Calibri" panose="020F0502020204030204" pitchFamily="34" charset="0"/>
              </a:rPr>
              <a:t>en este caso.</a:t>
            </a:r>
          </a:p>
        </p:txBody>
      </p:sp>
      <p:sp>
        <p:nvSpPr>
          <p:cNvPr id="19" name="Flecha: hacia abajo 18">
            <a:extLst>
              <a:ext uri="{FF2B5EF4-FFF2-40B4-BE49-F238E27FC236}">
                <a16:creationId xmlns:a16="http://schemas.microsoft.com/office/drawing/2014/main" id="{69A3D6C3-5E4B-CB56-BAA1-08806B111CCB}"/>
              </a:ext>
            </a:extLst>
          </p:cNvPr>
          <p:cNvSpPr/>
          <p:nvPr/>
        </p:nvSpPr>
        <p:spPr>
          <a:xfrm>
            <a:off x="8246221" y="5643679"/>
            <a:ext cx="714375" cy="32126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Flecha: hacia abajo 19">
            <a:extLst>
              <a:ext uri="{FF2B5EF4-FFF2-40B4-BE49-F238E27FC236}">
                <a16:creationId xmlns:a16="http://schemas.microsoft.com/office/drawing/2014/main" id="{C9FC05B0-17C9-FF8E-08BC-7AE4292658DD}"/>
              </a:ext>
            </a:extLst>
          </p:cNvPr>
          <p:cNvSpPr/>
          <p:nvPr/>
        </p:nvSpPr>
        <p:spPr>
          <a:xfrm>
            <a:off x="3622846" y="3726481"/>
            <a:ext cx="714375" cy="32126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9045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0B8D27-7C2F-19EE-F18A-AA2F92FEC4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5B372F6-14C8-AC49-7698-231238C7F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3F516-FD66-4690-BD52-36A5750E1A8D}" type="slidenum">
              <a:rPr lang="es-ES" smtClean="0"/>
              <a:t>6</a:t>
            </a:fld>
            <a:endParaRPr lang="es-ES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D11E5022-B4D2-A0FE-C94F-8B5E47D86A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9943" y="1539874"/>
            <a:ext cx="9940244" cy="5056869"/>
          </a:xfrm>
        </p:spPr>
        <p:txBody>
          <a:bodyPr/>
          <a:lstStyle/>
          <a:p>
            <a:r>
              <a:rPr lang="es-ES" sz="18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Como el </a:t>
            </a:r>
            <a:r>
              <a:rPr lang="es-ES" sz="1800" b="1" i="1" dirty="0">
                <a:solidFill>
                  <a:srgbClr val="0070C0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t</a:t>
            </a:r>
            <a:r>
              <a:rPr lang="es-ES" b="1" i="1" dirty="0">
                <a:solidFill>
                  <a:srgbClr val="0070C0"/>
                </a:solidFill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arget</a:t>
            </a:r>
            <a:r>
              <a:rPr lang="es-ES" dirty="0"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está desbalanceado usamos la librería </a:t>
            </a:r>
            <a:r>
              <a:rPr lang="es-ES" b="1" i="1" dirty="0" err="1"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imbalanced-learn</a:t>
            </a:r>
            <a:r>
              <a:rPr lang="es-ES" b="1" i="1" dirty="0"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s-ES" dirty="0"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para equilibrarlo</a:t>
            </a:r>
            <a:r>
              <a:rPr lang="es-ES" sz="18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:</a:t>
            </a:r>
          </a:p>
          <a:p>
            <a:pPr lvl="1"/>
            <a:r>
              <a:rPr lang="es-ES" dirty="0"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4. Instanciamos el modelo ya seleccionado con el preprocesado, el </a:t>
            </a:r>
            <a:r>
              <a:rPr lang="es-ES" b="1" dirty="0">
                <a:solidFill>
                  <a:srgbClr val="00B050"/>
                </a:solidFill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PCA</a:t>
            </a:r>
            <a:r>
              <a:rPr lang="es-ES" dirty="0"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y el </a:t>
            </a:r>
            <a:r>
              <a:rPr lang="es-ES" b="1" u="sng" dirty="0" err="1"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RandomUnderSampler</a:t>
            </a:r>
            <a:r>
              <a:rPr lang="es-ES" dirty="0"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de </a:t>
            </a:r>
            <a:r>
              <a:rPr lang="es-ES" dirty="0" err="1"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inbalanced-learn</a:t>
            </a:r>
            <a:endParaRPr lang="es-ES" dirty="0"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s-ES" dirty="0">
              <a:ea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lvl="1"/>
            <a:endParaRPr lang="es-ES" dirty="0">
              <a:latin typeface="+mn-lt"/>
              <a:ea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lvl="1"/>
            <a:endParaRPr lang="es-ES" dirty="0">
              <a:ea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lvl="1"/>
            <a:r>
              <a:rPr lang="es-ES" dirty="0"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5. Optimizamos los </a:t>
            </a:r>
            <a:r>
              <a:rPr lang="es-ES" dirty="0" err="1"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hiperparámetros</a:t>
            </a:r>
            <a:r>
              <a:rPr lang="es-ES" dirty="0"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con un </a:t>
            </a:r>
            <a:r>
              <a:rPr lang="es-ES" b="1" dirty="0" err="1">
                <a:solidFill>
                  <a:srgbClr val="00B050"/>
                </a:solidFill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RandomizedSearchCV</a:t>
            </a:r>
            <a:endParaRPr lang="es-ES" b="1" dirty="0">
              <a:solidFill>
                <a:srgbClr val="00B050"/>
              </a:solidFill>
              <a:ea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lvl="1"/>
            <a:endParaRPr lang="es-ES" b="1" dirty="0">
              <a:solidFill>
                <a:srgbClr val="00B050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lvl="1"/>
            <a:endParaRPr lang="es-ES" b="1" dirty="0">
              <a:solidFill>
                <a:srgbClr val="00B050"/>
              </a:solidFill>
              <a:ea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lvl="1"/>
            <a:r>
              <a:rPr lang="es-ES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6. </a:t>
            </a:r>
            <a:r>
              <a:rPr lang="es-ES" dirty="0">
                <a:solidFill>
                  <a:schemeClr val="tx1"/>
                </a:solidFill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Instanciamos un </a:t>
            </a:r>
            <a:r>
              <a:rPr lang="es-ES" b="1" dirty="0">
                <a:solidFill>
                  <a:srgbClr val="00B050"/>
                </a:solidFill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Pipeline </a:t>
            </a:r>
            <a:r>
              <a:rPr lang="es-ES" dirty="0">
                <a:solidFill>
                  <a:schemeClr val="tx1"/>
                </a:solidFill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para</a:t>
            </a:r>
          </a:p>
          <a:p>
            <a:pPr marL="457200" lvl="1" indent="0">
              <a:buNone/>
            </a:pPr>
            <a:r>
              <a:rPr lang="es-ES" dirty="0">
                <a:solidFill>
                  <a:schemeClr val="tx1"/>
                </a:solidFill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	 mejorar el desempeño:</a:t>
            </a:r>
            <a:endParaRPr lang="es-ES" dirty="0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FC063E0E-8E83-6DB2-7839-670EB09E50F6}"/>
              </a:ext>
            </a:extLst>
          </p:cNvPr>
          <p:cNvSpPr txBox="1">
            <a:spLocks/>
          </p:cNvSpPr>
          <p:nvPr/>
        </p:nvSpPr>
        <p:spPr>
          <a:xfrm>
            <a:off x="1892300" y="624110"/>
            <a:ext cx="9767887" cy="8345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Pasos en la creación y uso de pipelines 3: modelado</a:t>
            </a:r>
            <a:endParaRPr lang="es-ES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D876FE2-ADE9-95B5-A3F3-2F69D8058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047" y="2933631"/>
            <a:ext cx="3600953" cy="99073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8C9F76E4-403D-85D2-6A61-D1DC431F1E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5521" y="4411668"/>
            <a:ext cx="7220958" cy="419158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F1377E24-40B7-54A5-0977-DFE4DC2086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1692" y="4920830"/>
            <a:ext cx="3774787" cy="1937169"/>
          </a:xfrm>
          <a:prstGeom prst="rect">
            <a:avLst/>
          </a:prstGeom>
        </p:spPr>
      </p:pic>
      <p:sp>
        <p:nvSpPr>
          <p:cNvPr id="12" name="Flecha: hacia abajo 11">
            <a:extLst>
              <a:ext uri="{FF2B5EF4-FFF2-40B4-BE49-F238E27FC236}">
                <a16:creationId xmlns:a16="http://schemas.microsoft.com/office/drawing/2014/main" id="{E7190815-70DA-7BC1-E964-FC9BD3CA93FD}"/>
              </a:ext>
            </a:extLst>
          </p:cNvPr>
          <p:cNvSpPr/>
          <p:nvPr/>
        </p:nvSpPr>
        <p:spPr>
          <a:xfrm rot="16200000">
            <a:off x="5230018" y="5514678"/>
            <a:ext cx="714375" cy="32126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2203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F3BE45-FCB4-7347-F716-4919D4AF8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6E06948-B825-CB9E-B7E9-A50C3F1C4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DA36DC2-AB1E-A81B-C099-53F45DEAF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3F516-FD66-4690-BD52-36A5750E1A8D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2267118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134</TotalTime>
  <Words>484</Words>
  <Application>Microsoft Office PowerPoint</Application>
  <PresentationFormat>Panorámica</PresentationFormat>
  <Paragraphs>45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4" baseType="lpstr">
      <vt:lpstr>Arial</vt:lpstr>
      <vt:lpstr>Calibri</vt:lpstr>
      <vt:lpstr>Century Gothic</vt:lpstr>
      <vt:lpstr>Consolas</vt:lpstr>
      <vt:lpstr>Wingdings</vt:lpstr>
      <vt:lpstr>Wingdings 3</vt:lpstr>
      <vt:lpstr>Espiral</vt:lpstr>
      <vt:lpstr>Presentación de PowerPoint</vt:lpstr>
      <vt:lpstr>¿Qué son y para qué se usan los pipelines en Machine Learning (ML)? </vt:lpstr>
      <vt:lpstr>Nuestra aplicación práctica de pipelines:    sobre un dataset de nutrición   para estimadores de modelos de ML:  - tanto de regresión supervisada,  - como de clasificación supervisada.   principales pasos del proceso:  1. Carga de datos y visualización.  2. Separación de train y test y Minieda.  3. Tratamiento columnas categóricas y numéricas.  4. Pipelines para el preprocesado.  5. Pipelines para el modelado.  6. Pipelines para la evaluación.        </vt:lpstr>
      <vt:lpstr>Pasos en la creación y uso de pipelines 1: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Ignacio Cortés Martínez</dc:creator>
  <cp:lastModifiedBy>Ignacio Cortés Martínez</cp:lastModifiedBy>
  <cp:revision>9</cp:revision>
  <dcterms:created xsi:type="dcterms:W3CDTF">2024-10-30T18:14:21Z</dcterms:created>
  <dcterms:modified xsi:type="dcterms:W3CDTF">2024-11-02T19:02:26Z</dcterms:modified>
</cp:coreProperties>
</file>