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686" autoAdjust="0"/>
  </p:normalViewPr>
  <p:slideViewPr>
    <p:cSldViewPr snapToGrid="0">
      <p:cViewPr>
        <p:scale>
          <a:sx n="100" d="100"/>
          <a:sy n="100" d="100"/>
        </p:scale>
        <p:origin x="9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E4B7E-6DB9-4D08-8058-DF1F74961658}" type="datetimeFigureOut">
              <a:rPr lang="es-ES" smtClean="0"/>
              <a:t>03/11/2024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963FF-8A77-4E4F-8489-B2534FFED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300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76D3-22AC-47BC-A4F7-73D221575698}" type="datetime1">
              <a:rPr lang="es-ES" smtClean="0"/>
              <a:t>03/11/2024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962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691-0031-41A3-AE79-7BF7BED1CD64}" type="datetime1">
              <a:rPr lang="es-ES" smtClean="0"/>
              <a:t>03/11/2024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03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ECCD-74A3-4B88-812E-70E99DDF7F5E}" type="datetime1">
              <a:rPr lang="es-ES" smtClean="0"/>
              <a:t>03/11/2024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766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66EE-4040-40A2-A9CF-B8DEE94D23D5}" type="datetime1">
              <a:rPr lang="es-ES" smtClean="0"/>
              <a:t>03/11/2024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63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56F8-2A77-4F09-A59C-1F987A837443}" type="datetime1">
              <a:rPr lang="es-ES" smtClean="0"/>
              <a:t>03/11/2024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905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7EE-8D97-4F36-BE23-B3592A04D5C0}" type="datetime1">
              <a:rPr lang="es-ES" smtClean="0"/>
              <a:t>03/11/2024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323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977A-0A93-4CFE-86FE-650C7236B97F}" type="datetime1">
              <a:rPr lang="es-ES" smtClean="0"/>
              <a:t>03/11/2024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619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57DB-1E69-47FB-8D1D-88D1EAB23CC6}" type="datetime1">
              <a:rPr lang="es-ES" smtClean="0"/>
              <a:t>03/11/2024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057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4D63-6C0D-4EEA-9686-2E1DD9B15529}" type="datetime1">
              <a:rPr lang="es-ES" smtClean="0"/>
              <a:t>03/11/2024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67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35AF-D13A-4570-92AE-A874C97CBAF5}" type="datetime1">
              <a:rPr lang="es-ES" smtClean="0"/>
              <a:t>03/11/2024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1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B376-A433-4D3A-AEF8-67353FFECAF1}" type="datetime1">
              <a:rPr lang="es-ES" smtClean="0"/>
              <a:t>03/11/2024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65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BA5B-15F2-495F-AAC1-4B13B7B8A257}" type="datetime1">
              <a:rPr lang="es-ES" smtClean="0"/>
              <a:t>03/11/2024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82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372B-E898-4A88-9C3B-F32F9E39805E}" type="datetime1">
              <a:rPr lang="es-ES" smtClean="0"/>
              <a:t>03/11/2024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79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17DE-2467-4B17-98E3-B7D01C7EFCA8}" type="datetime1">
              <a:rPr lang="es-ES" smtClean="0"/>
              <a:t>03/11/2024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39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7330-DE06-40B0-8DDC-11C05A371DD6}" type="datetime1">
              <a:rPr lang="es-ES" smtClean="0"/>
              <a:t>03/11/2024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59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0A13-7DEF-452C-A7C7-88A9E2257769}" type="datetime1">
              <a:rPr lang="es-ES" smtClean="0"/>
              <a:t>03/11/2024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06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D0A85-5BF7-45BA-988A-69EBDB177B39}" type="datetime1">
              <a:rPr lang="es-ES" smtClean="0"/>
              <a:t>03/11/2024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5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es-es/topics/machine-learning-pipeline#:~:text=1%20Modularizaci%C3%B3n%3A%20las%20canalizaciones%20le%20permiten%20dividir%20el,y%20la%20evaluaci%C3%B3n%20de%20modelos.%20...%20More%20item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ntastic ML Pipelines and How to Build Them ? | by Praga SV | Medium">
            <a:extLst>
              <a:ext uri="{FF2B5EF4-FFF2-40B4-BE49-F238E27FC236}">
                <a16:creationId xmlns:a16="http://schemas.microsoft.com/office/drawing/2014/main" id="{07F77862-496B-93A2-5238-8BC1B2CC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602" y="1662047"/>
            <a:ext cx="8467711" cy="47441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069AB1-8D7F-6791-3C5A-1CED46637B87}"/>
              </a:ext>
            </a:extLst>
          </p:cNvPr>
          <p:cNvSpPr txBox="1"/>
          <p:nvPr/>
        </p:nvSpPr>
        <p:spPr>
          <a:xfrm>
            <a:off x="2109519" y="986483"/>
            <a:ext cx="8863281" cy="45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" sz="2400" kern="1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Automatización y Eficiencia en el Desarrollo de Modelos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3C47A39-E192-E483-7131-909811C827A4}"/>
              </a:ext>
            </a:extLst>
          </p:cNvPr>
          <p:cNvSpPr txBox="1">
            <a:spLocks/>
          </p:cNvSpPr>
          <p:nvPr/>
        </p:nvSpPr>
        <p:spPr>
          <a:xfrm>
            <a:off x="2071560" y="319668"/>
            <a:ext cx="8048879" cy="666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Uso de </a:t>
            </a:r>
            <a:r>
              <a:rPr lang="es-ES" sz="3600" i="1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Pipelines</a:t>
            </a:r>
            <a:r>
              <a:rPr lang="es-ES" sz="3600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ES" sz="3600" i="1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Machine </a:t>
            </a:r>
            <a:r>
              <a:rPr lang="es-ES" sz="3600" i="1" kern="100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s-ES" sz="3600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sz="3600" kern="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3725AC-F57D-9E1F-020F-32EAC07B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73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E1E98-A61D-B3F1-6E1B-84438753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987" y="432292"/>
            <a:ext cx="8911687" cy="1076103"/>
          </a:xfrm>
        </p:spPr>
        <p:txBody>
          <a:bodyPr>
            <a:normAutofit fontScale="90000"/>
          </a:bodyPr>
          <a:lstStyle/>
          <a:p>
            <a:r>
              <a:rPr lang="es-ES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¿Qué son y para qué se usan los pipelines en Machine </a:t>
            </a:r>
            <a:r>
              <a:rPr lang="es-ES" kern="100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s-ES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(ML)?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8AB14C-E627-9A3D-DB8D-42845441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941" y="1754629"/>
            <a:ext cx="9586118" cy="3777622"/>
          </a:xfrm>
        </p:spPr>
        <p:txBody>
          <a:bodyPr>
            <a:normAutofit fontScale="92500" lnSpcReduction="20000"/>
          </a:bodyPr>
          <a:lstStyle/>
          <a:p>
            <a:r>
              <a:rPr lang="es-ES" sz="2400" dirty="0">
                <a:ea typeface="Calibri" panose="020F0502020204030204" pitchFamily="34" charset="0"/>
                <a:cs typeface="Calibri" panose="020F0502020204030204" pitchFamily="34" charset="0"/>
              </a:rPr>
              <a:t>Lo que nos explica IBM (</a:t>
            </a:r>
            <a:r>
              <a:rPr lang="es-ES" sz="240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s-ES" sz="2400" dirty="0"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1" algn="just"/>
            <a:r>
              <a:rPr lang="es-ES" sz="2000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 trata de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una serie de </a:t>
            </a:r>
            <a:r>
              <a:rPr lang="es-ES" sz="2000" b="1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pasos interconectados 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 procesamiento y modelado de datos diseñados </a:t>
            </a:r>
            <a:r>
              <a:rPr lang="es-ES" sz="2000" b="1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para automatizar, estandarizar y optimizar 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el proceso de creación, entrenamiento, evaluación e implementación de modelos de </a:t>
            </a:r>
            <a:r>
              <a:rPr lang="es-ES" sz="2000" b="0" i="1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machine </a:t>
            </a:r>
            <a:r>
              <a:rPr lang="es-ES" sz="2000" b="0" i="1" dirty="0" err="1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s-ES" sz="2000" b="0" i="1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algn="just"/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Es un componente crucial en el desarrollo y la producción de sistemas de </a:t>
            </a:r>
            <a:r>
              <a:rPr lang="es-ES" sz="2000" b="0" i="0" u="none" strike="noStrike" dirty="0">
                <a:solidFill>
                  <a:srgbClr val="0062FE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ML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ayudando a </a:t>
            </a:r>
            <a:r>
              <a:rPr lang="es-ES" sz="2000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científicos 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 ingenieros de datos a gestionar la complejidad del proceso de ML integral a través de soluciones precisas y escalables.</a:t>
            </a:r>
          </a:p>
          <a:p>
            <a:pPr lvl="1" algn="just"/>
            <a:r>
              <a:rPr lang="es-ES" sz="2000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Entre otras tiene las </a:t>
            </a:r>
            <a:r>
              <a:rPr lang="es-ES" sz="2000" b="1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ventajas </a:t>
            </a:r>
            <a:r>
              <a:rPr lang="es-ES" sz="2000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de: ser modular, eficiente, escalable, permite experimentar, facilita la implementación, mejora la colaboración de equipos al estar estructurado y documentado y facilita el control de versiones.</a:t>
            </a:r>
            <a:endParaRPr lang="es-ES" sz="20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AD8A9C-E261-7D98-E54E-4C59DC6F34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84" r="-309" b="17706"/>
          <a:stretch/>
        </p:blipFill>
        <p:spPr>
          <a:xfrm>
            <a:off x="6800849" y="5242579"/>
            <a:ext cx="3729037" cy="1183129"/>
          </a:xfrm>
          <a:prstGeom prst="rect">
            <a:avLst/>
          </a:prstGeom>
          <a:noFill/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F3BF6D-A610-AD97-DFBC-08E5E625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2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FAF0EB-4CA8-E3B5-3ACB-D7C09846B27B}"/>
              </a:ext>
            </a:extLst>
          </p:cNvPr>
          <p:cNvSpPr txBox="1"/>
          <p:nvPr/>
        </p:nvSpPr>
        <p:spPr>
          <a:xfrm>
            <a:off x="2054528" y="6010862"/>
            <a:ext cx="428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(*)¿Qué es una canalización de machine </a:t>
            </a:r>
            <a:r>
              <a:rPr lang="es-ES" sz="1000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</a:t>
            </a:r>
            <a:r>
              <a:rPr lang="es-ES" sz="1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 | IBM</a:t>
            </a:r>
            <a:endParaRPr lang="es-E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2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D8315-6BE4-F724-7FC0-A7F4BAB6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450" y="576373"/>
            <a:ext cx="9803863" cy="6281627"/>
          </a:xfrm>
        </p:spPr>
        <p:txBody>
          <a:bodyPr>
            <a:normAutofit fontScale="90000"/>
          </a:bodyPr>
          <a:lstStyle/>
          <a:p>
            <a:r>
              <a:rPr lang="es-ES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Nuestra aplicación práctica de pipelines</a:t>
            </a:r>
            <a:r>
              <a:rPr lang="es-ES" kern="100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s-ES" dirty="0"/>
            </a:br>
            <a:r>
              <a:rPr lang="es-ES" dirty="0"/>
              <a:t> 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Sobre un </a:t>
            </a:r>
            <a:r>
              <a:rPr lang="es-ES" sz="2700" b="1" i="1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" sz="27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7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nutrición.</a:t>
            </a:r>
            <a:br>
              <a:rPr lang="es-ES" sz="16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s-ES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Para estimadores de </a:t>
            </a: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modelos de ML:</a:t>
            </a:r>
            <a:b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tanto</a:t>
            </a: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s-ES" sz="22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regresión supervisada,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	- como de </a:t>
            </a:r>
            <a:r>
              <a:rPr lang="es-ES" sz="22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clasificación supervisada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s-ES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Principales pasos del proceso, similares pero </a:t>
            </a:r>
            <a:b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 algunas variaciones según se trate del modelo de  regresión o de clasificación:</a:t>
            </a:r>
            <a:br>
              <a:rPr lang="es-ES" sz="31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31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1. Carga de datos y visualización.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2. Separación de </a:t>
            </a:r>
            <a:r>
              <a:rPr lang="es-ES" sz="2200" i="1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train</a:t>
            </a:r>
            <a:r>
              <a:rPr lang="es-ES" sz="2200" i="1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y </a:t>
            </a:r>
            <a:r>
              <a:rPr lang="es-ES" sz="2200" i="1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test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 </a:t>
            </a:r>
            <a:r>
              <a:rPr lang="es-ES" sz="22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Minieda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3. Tratamiento columnas categóricas y numéricas.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4. Pipelines para el preprocesado.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5. Pipelines para el modelado.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6. Evaluación.</a:t>
            </a:r>
            <a:br>
              <a:rPr lang="es-E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br>
              <a:rPr lang="es-ES" sz="3100" dirty="0">
                <a:sym typeface="Wingdings" panose="05000000000000000000" pitchFamily="2" charset="2"/>
              </a:rPr>
            </a:br>
            <a:br>
              <a:rPr lang="es-ES" sz="3100" dirty="0">
                <a:sym typeface="Wingdings" panose="05000000000000000000" pitchFamily="2" charset="2"/>
              </a:rPr>
            </a:br>
            <a:r>
              <a:rPr lang="es-ES" sz="3100" dirty="0">
                <a:sym typeface="Wingdings" panose="05000000000000000000" pitchFamily="2" charset="2"/>
              </a:rPr>
              <a:t>	</a:t>
            </a:r>
            <a:br>
              <a:rPr lang="es-ES" sz="3100" dirty="0">
                <a:sym typeface="Wingdings" panose="05000000000000000000" pitchFamily="2" charset="2"/>
              </a:rPr>
            </a:br>
            <a:br>
              <a:rPr lang="es-ES" sz="3100" dirty="0">
                <a:sym typeface="Wingdings" panose="05000000000000000000" pitchFamily="2" charset="2"/>
              </a:rPr>
            </a:br>
            <a:r>
              <a:rPr lang="es-ES" sz="3100" dirty="0">
                <a:sym typeface="Wingdings" panose="05000000000000000000" pitchFamily="2" charset="2"/>
              </a:rPr>
              <a:t>	</a:t>
            </a:r>
            <a:br>
              <a:rPr lang="es-ES" sz="3100" dirty="0"/>
            </a:br>
            <a:endParaRPr lang="es-ES" sz="31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B3D0CA-9E7C-F114-D1CB-4A2BDA20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C3E6D5-1EE7-2C4A-BB7A-A4322BA7F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319" y="4264480"/>
            <a:ext cx="2652711" cy="2428875"/>
          </a:xfrm>
          <a:prstGeom prst="rect">
            <a:avLst/>
          </a:prstGeom>
        </p:spPr>
      </p:pic>
      <p:pic>
        <p:nvPicPr>
          <p:cNvPr id="4098" name="Picture 2" descr="food nutrition dataset | Kaggle">
            <a:extLst>
              <a:ext uri="{FF2B5EF4-FFF2-40B4-BE49-F238E27FC236}">
                <a16:creationId xmlns:a16="http://schemas.microsoft.com/office/drawing/2014/main" id="{1045FA2B-3FE8-FDB7-AA18-ABA919515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2" t="1190" r="20708" b="-1190"/>
          <a:stretch/>
        </p:blipFill>
        <p:spPr bwMode="auto">
          <a:xfrm>
            <a:off x="7475792" y="1345141"/>
            <a:ext cx="4186238" cy="192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71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9C19D-AB63-0038-A998-36BF39F3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644832"/>
            <a:ext cx="9767887" cy="834576"/>
          </a:xfrm>
        </p:spPr>
        <p:txBody>
          <a:bodyPr/>
          <a:lstStyle/>
          <a:p>
            <a:r>
              <a:rPr lang="es-ES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Pasos 1,2,3 y 4 en la creación y uso de pipelines: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A0C359-1F07-860A-F8E6-C15B1429E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300" y="1479408"/>
            <a:ext cx="9612312" cy="1258398"/>
          </a:xfrm>
        </p:spPr>
        <p:txBody>
          <a:bodyPr>
            <a:normAutofit lnSpcReduction="10000"/>
          </a:bodyPr>
          <a:lstStyle/>
          <a:p>
            <a:r>
              <a:rPr lang="es-ES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1, 2, 3: Pasos previos: Carga de datos, visualización</a:t>
            </a:r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separación en </a:t>
            </a:r>
            <a:r>
              <a:rPr lang="es-ES" sz="1600" b="1" i="1" dirty="0" err="1">
                <a:solidFill>
                  <a:srgbClr val="0070C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train</a:t>
            </a:r>
            <a:r>
              <a:rPr lang="es-ES" sz="1600" b="1" i="1" dirty="0">
                <a:solidFill>
                  <a:srgbClr val="0070C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 test </a:t>
            </a:r>
            <a:r>
              <a:rPr lang="es-ES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y </a:t>
            </a:r>
            <a:r>
              <a:rPr lang="es-ES" sz="16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Minieda</a:t>
            </a:r>
            <a:r>
              <a:rPr lang="es-ES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 seleccionar las variables que vamos a usar en el preprocesado.</a:t>
            </a:r>
          </a:p>
          <a:p>
            <a:r>
              <a:rPr lang="es-E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4.1</a:t>
            </a:r>
            <a:r>
              <a:rPr lang="es-ES" sz="1600" i="1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PIPELINES </a:t>
            </a:r>
            <a:r>
              <a:rPr lang="es-ES" sz="16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 el preprocesado</a:t>
            </a:r>
            <a:r>
              <a:rPr lang="es-ES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Transformación de las </a:t>
            </a:r>
            <a:r>
              <a:rPr lang="es-ES" sz="1400" i="1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features</a:t>
            </a:r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</a:t>
            </a:r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</a:rPr>
              <a:t>Exclusión de columnas, transformación logarítmica y escalado. </a:t>
            </a:r>
            <a:endParaRPr lang="es-ES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B2EE5D-A6A2-478E-C5FE-2C86BAA6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43FD9A-8D18-C2D9-1495-EA990CDA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01" y="3215486"/>
            <a:ext cx="4021062" cy="22936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A4468B8-172F-2F1B-FC41-4DEDD4C0F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01" y="5449445"/>
            <a:ext cx="4021062" cy="12583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E58841-74AA-3F1D-B3CD-89D278D6E98F}"/>
              </a:ext>
            </a:extLst>
          </p:cNvPr>
          <p:cNvSpPr txBox="1"/>
          <p:nvPr/>
        </p:nvSpPr>
        <p:spPr>
          <a:xfrm>
            <a:off x="5992514" y="3907298"/>
            <a:ext cx="1751312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</a:rPr>
              <a:t>Se instancian los </a:t>
            </a:r>
            <a:r>
              <a:rPr lang="es-ES" sz="14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Pipelines </a:t>
            </a:r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</a:rPr>
              <a:t>para el preprocesado</a:t>
            </a:r>
            <a:endParaRPr lang="es-ES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C17CA89-3FC1-11B8-B16A-95EEFE913E82}"/>
              </a:ext>
            </a:extLst>
          </p:cNvPr>
          <p:cNvSpPr txBox="1"/>
          <p:nvPr/>
        </p:nvSpPr>
        <p:spPr>
          <a:xfrm>
            <a:off x="5954413" y="5522421"/>
            <a:ext cx="1825285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</a:rPr>
              <a:t>Se entrena generando un </a:t>
            </a:r>
            <a:r>
              <a:rPr lang="es-ES" sz="1400" i="1" dirty="0" err="1">
                <a:ea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</a:rPr>
              <a:t> con los datos transformados.</a:t>
            </a:r>
            <a:endParaRPr lang="es-E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EE8D7B-CDB9-A344-85FF-65886E84E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947" y="1739633"/>
            <a:ext cx="2387682" cy="256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A33D8C5-BF46-6B7B-5822-BDC1ED5D6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178" y="3155808"/>
            <a:ext cx="4116815" cy="229363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E041BFB-FA91-46DC-8473-9B27273E9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0178" y="5199515"/>
            <a:ext cx="4116815" cy="156439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CA34655-24C8-B51A-7D33-2B664CAFC203}"/>
              </a:ext>
            </a:extLst>
          </p:cNvPr>
          <p:cNvSpPr txBox="1"/>
          <p:nvPr/>
        </p:nvSpPr>
        <p:spPr>
          <a:xfrm>
            <a:off x="2967316" y="2807616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clasificación: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D2B2B5A-702A-0464-0499-8D3FADC438B5}"/>
              </a:ext>
            </a:extLst>
          </p:cNvPr>
          <p:cNvSpPr txBox="1"/>
          <p:nvPr/>
        </p:nvSpPr>
        <p:spPr>
          <a:xfrm>
            <a:off x="8662183" y="2773760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regresión:</a:t>
            </a:r>
          </a:p>
        </p:txBody>
      </p:sp>
    </p:spTree>
    <p:extLst>
      <p:ext uri="{BB962C8B-B14F-4D97-AF65-F5344CB8AC3E}">
        <p14:creationId xmlns:p14="http://schemas.microsoft.com/office/powerpoint/2010/main" val="162052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BCF233-C29F-8408-2713-7F281CDD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5</a:t>
            </a:fld>
            <a:endParaRPr lang="es-E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18D55A8-3133-DA8D-A115-2636E4E14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199" y="1270000"/>
            <a:ext cx="9407071" cy="2922505"/>
          </a:xfrm>
        </p:spPr>
        <p:txBody>
          <a:bodyPr>
            <a:normAutofit fontScale="92500" lnSpcReduction="20000"/>
          </a:bodyPr>
          <a:lstStyle/>
          <a:p>
            <a:r>
              <a:rPr lang="es-ES" sz="17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4.2</a:t>
            </a:r>
            <a:r>
              <a:rPr lang="es-ES" sz="1700" i="1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PIPELINES </a:t>
            </a:r>
            <a:r>
              <a:rPr lang="es-ES" sz="17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 el preprocesado:</a:t>
            </a:r>
          </a:p>
          <a:p>
            <a:pPr lvl="1"/>
            <a:r>
              <a:rPr lang="es-ES" sz="17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PCA</a:t>
            </a:r>
            <a:r>
              <a:rPr lang="es-ES" sz="17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es-ES" sz="1700" dirty="0">
                <a:ea typeface="Calibri" panose="020F0502020204030204" pitchFamily="34" charset="0"/>
                <a:cs typeface="Calibri" panose="020F0502020204030204" pitchFamily="34" charset="0"/>
              </a:rPr>
              <a:t>para reducir número de </a:t>
            </a:r>
            <a:r>
              <a:rPr lang="es-ES" sz="1700" i="1" dirty="0" err="1"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s-ES" sz="1700" i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dirty="0">
                <a:ea typeface="Calibri" panose="020F0502020204030204" pitchFamily="34" charset="0"/>
                <a:cs typeface="Calibri" panose="020F0502020204030204" pitchFamily="34" charset="0"/>
              </a:rPr>
              <a:t>con varianza acumulada explicada: 90% y 98% </a:t>
            </a:r>
          </a:p>
          <a:p>
            <a:pPr lvl="1"/>
            <a:endParaRPr lang="es-E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s-ES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s-ES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s-ES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s-ES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s-ES" sz="17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5. 1 </a:t>
            </a:r>
            <a:r>
              <a:rPr lang="es-ES" sz="1700" i="1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PIPELINES </a:t>
            </a:r>
            <a:r>
              <a:rPr lang="es-ES" sz="17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 el modelado:</a:t>
            </a:r>
          </a:p>
          <a:p>
            <a:pPr lvl="1"/>
            <a:r>
              <a:rPr lang="es-ES" sz="17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Instanciamos </a:t>
            </a:r>
            <a:r>
              <a:rPr lang="es-ES" sz="1700" b="1" i="1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Pipelines</a:t>
            </a:r>
            <a:r>
              <a:rPr lang="es-ES" sz="17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para  4 modelos y obtenemos el que de mejores resultados:</a:t>
            </a:r>
            <a:endParaRPr lang="es-ES" sz="17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94FFB22-BF3E-A209-8B3F-050CCCC2B399}"/>
              </a:ext>
            </a:extLst>
          </p:cNvPr>
          <p:cNvSpPr txBox="1">
            <a:spLocks/>
          </p:cNvSpPr>
          <p:nvPr/>
        </p:nvSpPr>
        <p:spPr>
          <a:xfrm>
            <a:off x="1892300" y="624110"/>
            <a:ext cx="9767887" cy="83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Pasos 4 y 5.1 en la creación y uso de pipelines: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E630B75-687A-2211-AB70-798B8758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555" t="12842" r="1555" b="4475"/>
          <a:stretch/>
        </p:blipFill>
        <p:spPr>
          <a:xfrm>
            <a:off x="2512167" y="2171748"/>
            <a:ext cx="4340276" cy="71447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F2F043F-045F-A98D-3FF8-404A354B3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965" y="2972157"/>
            <a:ext cx="4291478" cy="37813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95950A4-C17E-F50D-E715-C0B216C6D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349" y="4458712"/>
            <a:ext cx="2528590" cy="214445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62E9692-6D14-C122-A513-3B0977152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646" y="4495109"/>
            <a:ext cx="2452805" cy="214445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2BA52C6-815E-6BE2-C224-6ADC7942E7BE}"/>
              </a:ext>
            </a:extLst>
          </p:cNvPr>
          <p:cNvSpPr txBox="1"/>
          <p:nvPr/>
        </p:nvSpPr>
        <p:spPr>
          <a:xfrm>
            <a:off x="2581783" y="4123333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clasificación: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E53566-C251-4C58-8527-C7976881CB81}"/>
              </a:ext>
            </a:extLst>
          </p:cNvPr>
          <p:cNvSpPr txBox="1"/>
          <p:nvPr/>
        </p:nvSpPr>
        <p:spPr>
          <a:xfrm>
            <a:off x="7148346" y="4148832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regresión: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26B0E15-6BC2-956A-4641-3FB3AA39C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2646" y="2978379"/>
            <a:ext cx="3871624" cy="37191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A397A96-28AE-FE43-B6EE-C40D39E610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2646" y="2171748"/>
            <a:ext cx="3871624" cy="71447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2716752-8D7A-945D-C297-7F32B6E17D3A}"/>
              </a:ext>
            </a:extLst>
          </p:cNvPr>
          <p:cNvSpPr txBox="1"/>
          <p:nvPr/>
        </p:nvSpPr>
        <p:spPr>
          <a:xfrm>
            <a:off x="2479209" y="1876867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clasificación: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572A5B6-8735-BBD0-F725-D08749732E7D}"/>
              </a:ext>
            </a:extLst>
          </p:cNvPr>
          <p:cNvSpPr txBox="1"/>
          <p:nvPr/>
        </p:nvSpPr>
        <p:spPr>
          <a:xfrm>
            <a:off x="7148346" y="1876867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regresión:</a:t>
            </a:r>
          </a:p>
        </p:txBody>
      </p:sp>
    </p:spTree>
    <p:extLst>
      <p:ext uri="{BB962C8B-B14F-4D97-AF65-F5344CB8AC3E}">
        <p14:creationId xmlns:p14="http://schemas.microsoft.com/office/powerpoint/2010/main" val="423904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C9221-C3A6-7553-7AAD-5560AFB03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0E3D81-5E6B-6183-F09A-9F366FE5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6</a:t>
            </a:fld>
            <a:endParaRPr lang="es-E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B02AB44-FD26-1C43-B341-4558ABE54AEE}"/>
              </a:ext>
            </a:extLst>
          </p:cNvPr>
          <p:cNvSpPr txBox="1">
            <a:spLocks/>
          </p:cNvSpPr>
          <p:nvPr/>
        </p:nvSpPr>
        <p:spPr>
          <a:xfrm>
            <a:off x="1892300" y="624110"/>
            <a:ext cx="9767887" cy="83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5.1 en la creación y uso de pipelines: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BCBA499-0D66-ED9B-196A-AFEE991E5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269" y="3868542"/>
            <a:ext cx="5963482" cy="62778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062C80CB-0133-8D8E-218A-B0051CEDC625}"/>
              </a:ext>
            </a:extLst>
          </p:cNvPr>
          <p:cNvSpPr txBox="1"/>
          <p:nvPr/>
        </p:nvSpPr>
        <p:spPr>
          <a:xfrm>
            <a:off x="1676269" y="1367271"/>
            <a:ext cx="9884263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Los ejecutamos en un bucle </a:t>
            </a:r>
            <a:r>
              <a:rPr lang="es-ES" sz="1600" b="1" i="1" dirty="0" err="1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600" b="1" i="1" dirty="0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y realizamos el </a:t>
            </a:r>
            <a:r>
              <a:rPr lang="es-ES" sz="1600" b="1" i="1" dirty="0" err="1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cross</a:t>
            </a:r>
            <a:r>
              <a:rPr lang="es-ES" sz="1600" b="1" i="1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1" i="1" dirty="0" err="1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es-ES" sz="1600" b="1" i="1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(CV). </a:t>
            </a:r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La gran ventaja de usar </a:t>
            </a:r>
            <a:r>
              <a:rPr lang="es-ES" sz="16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pipelines</a:t>
            </a:r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 en este paso es que se integra directamente el preprocesado y que la propia función</a:t>
            </a:r>
            <a:r>
              <a:rPr lang="es-ES" sz="1600" i="1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CV </a:t>
            </a:r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no transforma el </a:t>
            </a:r>
            <a:r>
              <a:rPr lang="es-ES" sz="1600" i="1" dirty="0" err="1">
                <a:ea typeface="Calibri" panose="020F0502020204030204" pitchFamily="34" charset="0"/>
                <a:cs typeface="Calibri" panose="020F0502020204030204" pitchFamily="34" charset="0"/>
              </a:rPr>
              <a:t>fold</a:t>
            </a:r>
            <a:r>
              <a:rPr lang="es-ES" sz="1600" i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de validación.</a:t>
            </a:r>
            <a:r>
              <a:rPr lang="es-ES" sz="1600" i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S" sz="16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b="1" i="1" dirty="0">
              <a:solidFill>
                <a:srgbClr val="0070C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Nos quedamos con el de mejor métrica usando </a:t>
            </a:r>
            <a:r>
              <a:rPr lang="es-ES" sz="16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ba</a:t>
            </a:r>
            <a:r>
              <a:rPr lang="es-ES" sz="16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lanced_accuracy</a:t>
            </a:r>
            <a:r>
              <a:rPr lang="es-ES" sz="16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dirty="0">
                <a:effectLst/>
                <a:latin typeface="Consolas" panose="020B0609020204030204" pitchFamily="49" charset="0"/>
              </a:rPr>
              <a:t>y</a:t>
            </a:r>
            <a:r>
              <a:rPr lang="es-ES" sz="16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neg_mean_squared_error</a:t>
            </a:r>
            <a:r>
              <a:rPr lang="es-E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para clasificación y regresión respectivamente.</a:t>
            </a:r>
          </a:p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 El mejor modelo son el </a:t>
            </a:r>
            <a:r>
              <a:rPr lang="es-ES" sz="1600" b="1" i="1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RandomForestClassifier</a:t>
            </a:r>
            <a:r>
              <a:rPr lang="es-ES" sz="1600" b="1" i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s-ES" sz="1600" b="1" i="1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RandomForestRegressor</a:t>
            </a:r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5C9D62F-D6F1-32A3-86C6-4F0446A8BB6E}"/>
              </a:ext>
            </a:extLst>
          </p:cNvPr>
          <p:cNvSpPr txBox="1"/>
          <p:nvPr/>
        </p:nvSpPr>
        <p:spPr>
          <a:xfrm>
            <a:off x="1596537" y="3404713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clasificación: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0FB7218-656D-98F5-267D-A8E5A0FAB5DE}"/>
              </a:ext>
            </a:extLst>
          </p:cNvPr>
          <p:cNvSpPr txBox="1"/>
          <p:nvPr/>
        </p:nvSpPr>
        <p:spPr>
          <a:xfrm>
            <a:off x="1596536" y="4621602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regresión: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D87CF31-204E-93B4-16A1-12BD7ACC3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81" y="5046836"/>
            <a:ext cx="5963482" cy="685896"/>
          </a:xfrm>
          <a:prstGeom prst="rect">
            <a:avLst/>
          </a:prstGeom>
        </p:spPr>
      </p:pic>
      <p:pic>
        <p:nvPicPr>
          <p:cNvPr id="2050" name="Picture 2" descr="Understanding lstm and its diagrams ml review – Artofit">
            <a:extLst>
              <a:ext uri="{FF2B5EF4-FFF2-40B4-BE49-F238E27FC236}">
                <a16:creationId xmlns:a16="http://schemas.microsoft.com/office/drawing/2014/main" id="{95EF6562-26D3-42AA-DC5A-7624555E0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568" y="3967625"/>
            <a:ext cx="3715964" cy="164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98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B8D27-7C2F-19EE-F18A-AA2F92FEC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B372F6-14C8-AC49-7698-231238C7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7</a:t>
            </a:fld>
            <a:endParaRPr lang="es-E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11E5022-B4D2-A0FE-C94F-8B5E47D86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372344"/>
            <a:ext cx="10174287" cy="5294737"/>
          </a:xfrm>
          <a:ln>
            <a:noFill/>
          </a:ln>
        </p:spPr>
        <p:txBody>
          <a:bodyPr/>
          <a:lstStyle/>
          <a:p>
            <a:r>
              <a:rPr lang="es-E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5.2. Para 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Clasificación, c</a:t>
            </a:r>
            <a:r>
              <a:rPr lang="es-E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omo el </a:t>
            </a:r>
            <a:r>
              <a:rPr lang="es-ES" sz="1800" b="1" i="1" dirty="0">
                <a:solidFill>
                  <a:srgbClr val="0070C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</a:t>
            </a:r>
            <a:r>
              <a:rPr lang="es-ES" b="1" i="1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arget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está desbalanceado usamos la librería </a:t>
            </a:r>
            <a:r>
              <a:rPr lang="es-ES" b="1" i="1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imbalanced-learn</a:t>
            </a:r>
            <a:r>
              <a:rPr lang="es-ES" b="1" i="1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 equilibrarlo</a:t>
            </a:r>
            <a:r>
              <a:rPr lang="es-E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Instanciamos el modelo ya seleccionado con el preprocesado, el </a:t>
            </a:r>
            <a:r>
              <a:rPr lang="es-ES" sz="14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PCA</a:t>
            </a:r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 el muestreo en </a:t>
            </a:r>
            <a:r>
              <a:rPr lang="es-ES" sz="1400" b="1" dirty="0" err="1">
                <a:solidFill>
                  <a:srgbClr val="00B0F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None</a:t>
            </a:r>
            <a:r>
              <a:rPr lang="es-ES" sz="1400" b="1" dirty="0">
                <a:solidFill>
                  <a:srgbClr val="00B0F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sz="1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</a:t>
            </a:r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añadir opciones en el </a:t>
            </a:r>
            <a:r>
              <a:rPr lang="es-ES" sz="1400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Grid</a:t>
            </a:r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 (</a:t>
            </a:r>
            <a:r>
              <a:rPr lang="es-ES" sz="1400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desechanado</a:t>
            </a:r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tras probarlo el </a:t>
            </a:r>
            <a:r>
              <a:rPr lang="es-ES" sz="1400" b="1" u="sng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RandomUnderSampler</a:t>
            </a:r>
            <a:r>
              <a:rPr lang="es-ES" sz="1400" b="1" u="sng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).</a:t>
            </a:r>
            <a:endParaRPr lang="es-ES" sz="1400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sz="14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sz="1400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Inicialmente optimizamos los </a:t>
            </a:r>
            <a:r>
              <a:rPr lang="es-ES" sz="1400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hiperparámetros</a:t>
            </a:r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con un </a:t>
            </a:r>
            <a:r>
              <a:rPr lang="es-ES" sz="1400" b="1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RandomizedSearchCV</a:t>
            </a:r>
            <a:r>
              <a:rPr lang="es-ES" sz="14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es-ES" sz="1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y vamos probando formas mejorar la métrica.</a:t>
            </a:r>
            <a:r>
              <a:rPr lang="es-ES" sz="14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es-ES" sz="1400" b="1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r>
              <a:rPr lang="es-ES" sz="1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Instanciamos un </a:t>
            </a:r>
            <a:r>
              <a:rPr lang="es-ES" sz="14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Pipeline </a:t>
            </a:r>
            <a:r>
              <a:rPr lang="es-ES" sz="1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 mejorar el</a:t>
            </a:r>
          </a:p>
          <a:p>
            <a:pPr marL="457200" lvl="1" indent="0">
              <a:buNone/>
            </a:pPr>
            <a:r>
              <a:rPr lang="es-ES" sz="1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desempeño probamos </a:t>
            </a:r>
            <a:r>
              <a:rPr lang="es-ES" sz="1400" dirty="0" err="1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tb</a:t>
            </a:r>
            <a:r>
              <a:rPr lang="es-ES" sz="1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con  </a:t>
            </a:r>
            <a:r>
              <a:rPr lang="es-ES" sz="1400" b="1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GridSearchCV</a:t>
            </a:r>
            <a:r>
              <a:rPr lang="es-ES" sz="1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C063E0E-8E83-6DB2-7839-670EB09E50F6}"/>
              </a:ext>
            </a:extLst>
          </p:cNvPr>
          <p:cNvSpPr txBox="1">
            <a:spLocks/>
          </p:cNvSpPr>
          <p:nvPr/>
        </p:nvSpPr>
        <p:spPr>
          <a:xfrm>
            <a:off x="1892300" y="624110"/>
            <a:ext cx="9767887" cy="83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5.2 en la creación y uso de pipelines.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9F76E4-403D-85D2-6A61-D1DC431F1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490" y="3766824"/>
            <a:ext cx="7220958" cy="41915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1377E24-40B7-54A5-0977-DFE4DC208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266" y="5168879"/>
            <a:ext cx="3072457" cy="15767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0A1EEBD-7B52-C327-B7B7-7239D04E4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911" y="5168879"/>
            <a:ext cx="3176187" cy="149820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8694A3B-A439-AFE8-7BD4-C200D0D4E979}"/>
              </a:ext>
            </a:extLst>
          </p:cNvPr>
          <p:cNvSpPr txBox="1"/>
          <p:nvPr/>
        </p:nvSpPr>
        <p:spPr>
          <a:xfrm>
            <a:off x="6881570" y="4380137"/>
            <a:ext cx="515430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Obtenemos </a:t>
            </a:r>
            <a:r>
              <a:rPr lang="es-E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RandomOverSampler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como técnica de  muestreo para las clases minoritarias. Y lo guardamos.</a:t>
            </a:r>
            <a:endParaRPr lang="es-ES" sz="1400" dirty="0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2D48C8C2-406E-3ECF-1A79-9AD59761FE54}"/>
              </a:ext>
            </a:extLst>
          </p:cNvPr>
          <p:cNvSpPr/>
          <p:nvPr/>
        </p:nvSpPr>
        <p:spPr>
          <a:xfrm rot="16200000">
            <a:off x="5177432" y="5792182"/>
            <a:ext cx="576769" cy="2247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2A1152A5-CBEE-8DD6-2D41-77DDA07B4632}"/>
              </a:ext>
            </a:extLst>
          </p:cNvPr>
          <p:cNvSpPr/>
          <p:nvPr/>
        </p:nvSpPr>
        <p:spPr>
          <a:xfrm rot="16200000">
            <a:off x="8307972" y="5792182"/>
            <a:ext cx="576769" cy="2247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23B4B28-718D-9CA9-265B-1775F243B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287" y="5168879"/>
            <a:ext cx="2885168" cy="1498202"/>
          </a:xfrm>
          <a:prstGeom prst="rect">
            <a:avLst/>
          </a:prstGeom>
        </p:spPr>
      </p:pic>
      <p:pic>
        <p:nvPicPr>
          <p:cNvPr id="1030" name="Picture 6" descr="Conjunto de datos desbalanceado - Aprende IA">
            <a:extLst>
              <a:ext uri="{FF2B5EF4-FFF2-40B4-BE49-F238E27FC236}">
                <a16:creationId xmlns:a16="http://schemas.microsoft.com/office/drawing/2014/main" id="{3CF358CF-1489-B020-AFC9-83F3A1EE1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29276" b="38892"/>
          <a:stretch/>
        </p:blipFill>
        <p:spPr bwMode="auto">
          <a:xfrm>
            <a:off x="9684101" y="1799167"/>
            <a:ext cx="1976086" cy="122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933EB5F-F1BC-B5E9-35C5-7A9F2DE899D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086" t="7833"/>
          <a:stretch/>
        </p:blipFill>
        <p:spPr>
          <a:xfrm>
            <a:off x="2323490" y="2504663"/>
            <a:ext cx="4829680" cy="82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0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9F861-1E5C-18B9-D56C-4880AD6D3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F518B3-0286-5DA7-46D8-EA21485B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8</a:t>
            </a:fld>
            <a:endParaRPr lang="es-E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F09BED0-412B-A030-579F-073272238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372344"/>
            <a:ext cx="10174287" cy="5294737"/>
          </a:xfrm>
        </p:spPr>
        <p:txBody>
          <a:bodyPr/>
          <a:lstStyle/>
          <a:p>
            <a:r>
              <a:rPr lang="es-E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5.2. Para Regres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ión, se usa el </a:t>
            </a:r>
            <a:r>
              <a:rPr lang="es-ES" b="1" i="1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TransformedTargetRegressor</a:t>
            </a:r>
            <a:r>
              <a:rPr lang="es-ES" b="1" i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 paliar el que la variable </a:t>
            </a:r>
            <a:r>
              <a:rPr lang="es-ES" i="1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target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no tenga forma Gaussiana.</a:t>
            </a:r>
          </a:p>
          <a:p>
            <a:pPr lvl="1"/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Instanciamos el modelo ya seleccionado con el preprocesado, el </a:t>
            </a:r>
            <a:r>
              <a:rPr lang="es-ES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PCA.</a:t>
            </a:r>
          </a:p>
          <a:p>
            <a:pPr lvl="1"/>
            <a:endParaRPr lang="es-ES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Optimizamos los </a:t>
            </a:r>
            <a:r>
              <a:rPr lang="es-ES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hiperparámetros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con un </a:t>
            </a:r>
            <a:r>
              <a:rPr lang="es-ES" b="1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GridSearchCV</a:t>
            </a:r>
            <a:r>
              <a:rPr lang="es-ES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endParaRPr lang="es-ES" b="1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b="1" dirty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b="1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b="1" dirty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b="1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8B20BEB-2084-ECCE-F1D6-E2875390A3A2}"/>
              </a:ext>
            </a:extLst>
          </p:cNvPr>
          <p:cNvSpPr txBox="1">
            <a:spLocks/>
          </p:cNvSpPr>
          <p:nvPr/>
        </p:nvSpPr>
        <p:spPr>
          <a:xfrm>
            <a:off x="1892300" y="624110"/>
            <a:ext cx="9767887" cy="83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5.2 en la creación y uso de pipelines.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0CC3D06-6ED0-4AB6-E3BC-74CD20D78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82" y="2509558"/>
            <a:ext cx="5220429" cy="106694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91E6D66-0AA1-2090-6761-21AE6AB62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882" y="4324741"/>
            <a:ext cx="5220429" cy="1505160"/>
          </a:xfrm>
          <a:prstGeom prst="rect">
            <a:avLst/>
          </a:prstGeom>
        </p:spPr>
      </p:pic>
      <p:pic>
        <p:nvPicPr>
          <p:cNvPr id="3076" name="Picture 4" descr="Regresión lineal: una herramienta predictiva para estimaciones con ...">
            <a:extLst>
              <a:ext uri="{FF2B5EF4-FFF2-40B4-BE49-F238E27FC236}">
                <a16:creationId xmlns:a16="http://schemas.microsoft.com/office/drawing/2014/main" id="{B5A892B9-5893-8DDF-07CA-7AA348C08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8" r="45014"/>
          <a:stretch/>
        </p:blipFill>
        <p:spPr bwMode="auto">
          <a:xfrm>
            <a:off x="8160268" y="2548796"/>
            <a:ext cx="3299894" cy="290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52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A36DC2-AB1E-A81B-C099-53F45DEA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9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DA34344-583A-94C0-A560-8A6EE75A71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9900" y="623888"/>
            <a:ext cx="9920288" cy="1281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 en la creación y uso de pipelines: evaluación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3736A3D-A6F2-6653-1A5C-8335C4B7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2183250"/>
            <a:ext cx="3210373" cy="69542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714B76A-6A3D-73AC-04CD-94A46785F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3189666"/>
            <a:ext cx="3683000" cy="350507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4287A62-40A8-8DCC-F6AC-87EFF1C47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044" y="2488946"/>
            <a:ext cx="3429479" cy="122889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3B0555AA-DFB3-8585-A4BD-35FE696C75B8}"/>
              </a:ext>
            </a:extLst>
          </p:cNvPr>
          <p:cNvSpPr txBox="1"/>
          <p:nvPr/>
        </p:nvSpPr>
        <p:spPr>
          <a:xfrm>
            <a:off x="1563688" y="1283433"/>
            <a:ext cx="7751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 evaluamos contra test y vemos las métricas obtenidas.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8163790-CDAE-2035-1D51-297F0A4C8B05}"/>
              </a:ext>
            </a:extLst>
          </p:cNvPr>
          <p:cNvSpPr txBox="1"/>
          <p:nvPr/>
        </p:nvSpPr>
        <p:spPr>
          <a:xfrm>
            <a:off x="1650047" y="1702979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clasificación: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11CE604-27AE-5EAF-C9FB-DF137BDFBCE5}"/>
              </a:ext>
            </a:extLst>
          </p:cNvPr>
          <p:cNvSpPr txBox="1"/>
          <p:nvPr/>
        </p:nvSpPr>
        <p:spPr>
          <a:xfrm>
            <a:off x="6518709" y="1702979"/>
            <a:ext cx="5492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regresión (hablaríamos con “Negocio” para ver si la métrica les gusta y un </a:t>
            </a:r>
            <a:r>
              <a:rPr lang="es-ES" sz="1600" i="1" dirty="0"/>
              <a:t>score=</a:t>
            </a:r>
            <a:r>
              <a:rPr lang="es-ES" sz="1600" dirty="0"/>
              <a:t>6,95 es suficiente: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D8B6C36-20DB-A0FF-D816-329BB2B88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044" y="3663065"/>
            <a:ext cx="2152950" cy="33342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CD5DB006-BBCB-ADED-3FD1-79D414E41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102" y="4187693"/>
            <a:ext cx="2710326" cy="250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6711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277</TotalTime>
  <Words>754</Words>
  <Application>Microsoft Office PowerPoint</Application>
  <PresentationFormat>Panorámica</PresentationFormat>
  <Paragraphs>74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Wingdings</vt:lpstr>
      <vt:lpstr>Wingdings 3</vt:lpstr>
      <vt:lpstr>Espiral</vt:lpstr>
      <vt:lpstr>Presentación de PowerPoint</vt:lpstr>
      <vt:lpstr>¿Qué son y para qué se usan los pipelines en Machine Learning (ML)? </vt:lpstr>
      <vt:lpstr>Nuestra aplicación práctica de pipelines:    Sobre un dataset de nutrición.   Para estimadores de modelos de ML:  - tanto de regresión supervisada,  - como de clasificación supervisada.  Principales pasos del proceso, similares pero  con algunas variaciones según se trate del modelo de  regresión o de clasificación:  1. Carga de datos y visualización.  2. Separación de train y test y Minieda.  3. Tratamiento columnas categóricas y numéricas.  4. Pipelines para el preprocesado.  5. Pipelines para el modelado.  6. Evaluación.        </vt:lpstr>
      <vt:lpstr>Pasos 1,2,3 y 4 en la creación y uso de pipelines:</vt:lpstr>
      <vt:lpstr>Presentación de PowerPoint</vt:lpstr>
      <vt:lpstr>Presentación de PowerPoint</vt:lpstr>
      <vt:lpstr>Presentación de PowerPoint</vt:lpstr>
      <vt:lpstr>Presentación de PowerPoint</vt:lpstr>
      <vt:lpstr>Paso 6 en la creación y uso de pipelines: evaluación.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Ignacio Cortés Martínez</dc:creator>
  <cp:lastModifiedBy>Ignacio Cortés Martínez</cp:lastModifiedBy>
  <cp:revision>28</cp:revision>
  <dcterms:created xsi:type="dcterms:W3CDTF">2024-10-30T18:14:21Z</dcterms:created>
  <dcterms:modified xsi:type="dcterms:W3CDTF">2024-11-03T16:39:42Z</dcterms:modified>
</cp:coreProperties>
</file>