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88"/>
  </p:notesMasterIdLst>
  <p:sldIdLst>
    <p:sldId id="256" r:id="rId2"/>
    <p:sldId id="289" r:id="rId3"/>
    <p:sldId id="290" r:id="rId4"/>
    <p:sldId id="291" r:id="rId5"/>
    <p:sldId id="292" r:id="rId6"/>
    <p:sldId id="293" r:id="rId7"/>
    <p:sldId id="348" r:id="rId8"/>
    <p:sldId id="294" r:id="rId9"/>
    <p:sldId id="295" r:id="rId10"/>
    <p:sldId id="296" r:id="rId11"/>
    <p:sldId id="378" r:id="rId12"/>
    <p:sldId id="379" r:id="rId13"/>
    <p:sldId id="380" r:id="rId14"/>
    <p:sldId id="382" r:id="rId15"/>
    <p:sldId id="381" r:id="rId16"/>
    <p:sldId id="349" r:id="rId17"/>
    <p:sldId id="297" r:id="rId18"/>
    <p:sldId id="412" r:id="rId19"/>
    <p:sldId id="298" r:id="rId20"/>
    <p:sldId id="354" r:id="rId21"/>
    <p:sldId id="356" r:id="rId22"/>
    <p:sldId id="355" r:id="rId23"/>
    <p:sldId id="357" r:id="rId24"/>
    <p:sldId id="299" r:id="rId25"/>
    <p:sldId id="358" r:id="rId26"/>
    <p:sldId id="300" r:id="rId27"/>
    <p:sldId id="301" r:id="rId28"/>
    <p:sldId id="359" r:id="rId29"/>
    <p:sldId id="360" r:id="rId30"/>
    <p:sldId id="302" r:id="rId31"/>
    <p:sldId id="303" r:id="rId32"/>
    <p:sldId id="304" r:id="rId33"/>
    <p:sldId id="361" r:id="rId34"/>
    <p:sldId id="305" r:id="rId35"/>
    <p:sldId id="362" r:id="rId36"/>
    <p:sldId id="306" r:id="rId37"/>
    <p:sldId id="307" r:id="rId38"/>
    <p:sldId id="363" r:id="rId39"/>
    <p:sldId id="308" r:id="rId40"/>
    <p:sldId id="364" r:id="rId41"/>
    <p:sldId id="413" r:id="rId42"/>
    <p:sldId id="414" r:id="rId43"/>
    <p:sldId id="309" r:id="rId44"/>
    <p:sldId id="366" r:id="rId45"/>
    <p:sldId id="365" r:id="rId46"/>
    <p:sldId id="367" r:id="rId47"/>
    <p:sldId id="310" r:id="rId48"/>
    <p:sldId id="368" r:id="rId49"/>
    <p:sldId id="311" r:id="rId50"/>
    <p:sldId id="369" r:id="rId51"/>
    <p:sldId id="312" r:id="rId52"/>
    <p:sldId id="313" r:id="rId53"/>
    <p:sldId id="314" r:id="rId54"/>
    <p:sldId id="315" r:id="rId55"/>
    <p:sldId id="316" r:id="rId56"/>
    <p:sldId id="317" r:id="rId57"/>
    <p:sldId id="370" r:id="rId58"/>
    <p:sldId id="318" r:id="rId59"/>
    <p:sldId id="371" r:id="rId60"/>
    <p:sldId id="372" r:id="rId61"/>
    <p:sldId id="373" r:id="rId62"/>
    <p:sldId id="374" r:id="rId63"/>
    <p:sldId id="319" r:id="rId64"/>
    <p:sldId id="376" r:id="rId65"/>
    <p:sldId id="375" r:id="rId66"/>
    <p:sldId id="377" r:id="rId67"/>
    <p:sldId id="320" r:id="rId68"/>
    <p:sldId id="321" r:id="rId69"/>
    <p:sldId id="322" r:id="rId70"/>
    <p:sldId id="323" r:id="rId71"/>
    <p:sldId id="397" r:id="rId72"/>
    <p:sldId id="398" r:id="rId73"/>
    <p:sldId id="399" r:id="rId74"/>
    <p:sldId id="400" r:id="rId75"/>
    <p:sldId id="401" r:id="rId76"/>
    <p:sldId id="402" r:id="rId77"/>
    <p:sldId id="403" r:id="rId78"/>
    <p:sldId id="404" r:id="rId79"/>
    <p:sldId id="405" r:id="rId80"/>
    <p:sldId id="406" r:id="rId81"/>
    <p:sldId id="407" r:id="rId82"/>
    <p:sldId id="408" r:id="rId83"/>
    <p:sldId id="409" r:id="rId84"/>
    <p:sldId id="410" r:id="rId85"/>
    <p:sldId id="411" r:id="rId86"/>
    <p:sldId id="347" r:id="rId8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E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42"/>
    <p:restoredTop sz="76327"/>
  </p:normalViewPr>
  <p:slideViewPr>
    <p:cSldViewPr snapToGrid="0" snapToObjects="1">
      <p:cViewPr varScale="1">
        <p:scale>
          <a:sx n="96" d="100"/>
          <a:sy n="96" d="100"/>
        </p:scale>
        <p:origin x="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EF40C-C47A-8F4C-A25E-A14EFDB2AC9C}" type="datetimeFigureOut">
              <a:rPr lang="en-US" smtClean="0"/>
              <a:t>7/23/20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90426-A31D-D444-BEEA-AF10495AB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01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Oval (</a:t>
            </a:r>
            <a:r>
              <a:rPr lang="th-TH" sz="1400" dirty="0"/>
              <a:t>สัญลักษณ์รูปไข่) เป็นจุดเริ่มต้นและสิ้นสุด</a:t>
            </a:r>
          </a:p>
          <a:p>
            <a:r>
              <a:rPr lang="en-US" sz="1400" dirty="0"/>
              <a:t>Parallelograms </a:t>
            </a:r>
            <a:r>
              <a:rPr lang="th-TH" sz="1400" dirty="0"/>
              <a:t> สี่เหลี่ยมด้านขนาน</a:t>
            </a:r>
          </a:p>
          <a:p>
            <a:r>
              <a:rPr lang="en-US" sz="1400" dirty="0"/>
              <a:t>Rectangles </a:t>
            </a:r>
            <a:r>
              <a:rPr lang="th-TH" sz="1400" dirty="0"/>
              <a:t>สี่เหลี่ยมผืนผ้า</a:t>
            </a:r>
          </a:p>
          <a:p>
            <a:r>
              <a:rPr lang="en-US" sz="1400" dirty="0"/>
              <a:t>Arrow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90426-A31D-D444-BEEA-AF10495ABE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06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H" dirty="0"/>
              <a:t>ord  stands for “ordinal”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90426-A31D-D444-BEEA-AF10495ABE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98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90426-A31D-D444-BEEA-AF10495ABE9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44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0" i="0" dirty="0">
                <a:latin typeface="Courier" pitchFamily="2" charset="0"/>
              </a:rPr>
              <a:t>print('The number is {0:.2f}'.format(1.234567))</a:t>
            </a:r>
          </a:p>
          <a:p>
            <a:endParaRPr lang="en-US" sz="1400" b="0" i="0" dirty="0">
              <a:latin typeface="Courier" pitchFamily="2" charset="0"/>
            </a:endParaRPr>
          </a:p>
          <a:p>
            <a:r>
              <a:rPr lang="en-US" sz="1400" b="0" i="0" dirty="0">
                <a:latin typeface="Courier" pitchFamily="2" charset="0"/>
              </a:rPr>
              <a:t>print('The number are {:.2f} and {:.3f}'.format(1.234567, 2.34567))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90426-A31D-D444-BEEA-AF10495ABE9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50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Reference</a:t>
            </a:r>
            <a:endParaRPr lang="th-TH" dirty="0"/>
          </a:p>
          <a:p>
            <a:r>
              <a:rPr lang="en-US" dirty="0"/>
              <a:t>https://</a:t>
            </a:r>
            <a:r>
              <a:rPr lang="en-US" dirty="0" err="1"/>
              <a:t>docs.python.org</a:t>
            </a:r>
            <a:r>
              <a:rPr lang="en-US" dirty="0"/>
              <a:t>/3/reference/</a:t>
            </a:r>
            <a:r>
              <a:rPr lang="en-US" dirty="0" err="1"/>
              <a:t>lexical_analysis.html#f-strings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realpython.com</a:t>
            </a:r>
            <a:r>
              <a:rPr lang="en-US" dirty="0"/>
              <a:t>/python-f-strings/</a:t>
            </a:r>
          </a:p>
          <a:p>
            <a:r>
              <a:rPr lang="en-US" dirty="0"/>
              <a:t>https://</a:t>
            </a:r>
            <a:r>
              <a:rPr lang="en-US" dirty="0" err="1"/>
              <a:t>realpython.com</a:t>
            </a:r>
            <a:r>
              <a:rPr lang="en-US" dirty="0"/>
              <a:t>/python-string-formatting/</a:t>
            </a:r>
          </a:p>
          <a:p>
            <a:r>
              <a:rPr lang="en-US" dirty="0"/>
              <a:t>http://</a:t>
            </a:r>
            <a:r>
              <a:rPr lang="en-US" dirty="0" err="1"/>
              <a:t>zetcode.com</a:t>
            </a:r>
            <a:r>
              <a:rPr lang="en-US" dirty="0"/>
              <a:t>/python/</a:t>
            </a:r>
            <a:r>
              <a:rPr lang="en-US" dirty="0" err="1"/>
              <a:t>fstring</a:t>
            </a:r>
            <a:r>
              <a:rPr lang="en-US" dirty="0"/>
              <a:t>/</a:t>
            </a:r>
          </a:p>
          <a:p>
            <a:endParaRPr lang="en-US" dirty="0"/>
          </a:p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90426-A31D-D444-BEEA-AF10495ABE9F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29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latinLnBrk="0" hangingPunct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would also be valid to use a capital letter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TH" dirty="0">
              <a:effectLst/>
            </a:endParaRPr>
          </a:p>
          <a:p>
            <a:pPr rtl="0" eaLnBrk="1" latinLnBrk="0" hangingPunct="1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F"Hello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{name}. You are {age}.”</a:t>
            </a:r>
            <a:endParaRPr lang="en-TH" dirty="0">
              <a:effectLst/>
            </a:endParaRPr>
          </a:p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90426-A31D-D444-BEEA-AF10495ABE9F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51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90426-A31D-D444-BEEA-AF10495ABE9F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34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C8D5-51B4-3F45-8185-2CA783A1CF36}" type="datetime1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9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0170-18D0-9142-84C9-FFCF32BE249E}" type="datetime1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2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3268-C49E-9246-859B-B720A37C5799}" type="datetime1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F9F-7183-1240-9EE4-93E066B498A2}" type="datetime1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8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703D-3643-494D-8282-6963123A798F}" type="datetime1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9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93D8-113F-6D45-B597-3F16C2EB8254}" type="datetime1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07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36B6-6F27-0F49-9E9B-7E5F28911D3B}" type="datetime1">
              <a:rPr lang="en-US" smtClean="0"/>
              <a:t>7/23/20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8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0146-AE4E-A94A-A12C-41701485DFA8}" type="datetime1">
              <a:rPr lang="en-US" smtClean="0"/>
              <a:t>7/23/20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2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8BDC-64FF-8D42-9E22-3C9293B8D0B4}" type="datetime1">
              <a:rPr lang="en-US" smtClean="0"/>
              <a:t>7/23/20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9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6135-F584-1140-A140-7C8DF4B3285B}" type="datetime1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3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9544-360D-7445-9C50-B84FEAED5062}" type="datetime1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1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F823C-4636-CB47-A754-DA716F571B44}" type="datetime1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89813" y="23019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13220-65A5-1E46-B176-53D5A1AEEC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6E399-B531-A14B-9EEA-BA5FF5FE19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CN101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FAEA8-CA51-7645-BE62-8991790B0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/>
              <a:t>Lecture 2-3</a:t>
            </a:r>
          </a:p>
          <a:p>
            <a:r>
              <a:rPr lang="en-US" sz="3600" dirty="0"/>
              <a:t>Input, Processing, and Output</a:t>
            </a:r>
          </a:p>
        </p:txBody>
      </p:sp>
    </p:spTree>
    <p:extLst>
      <p:ext uri="{BB962C8B-B14F-4D97-AF65-F5344CB8AC3E}">
        <p14:creationId xmlns:p14="http://schemas.microsoft.com/office/powerpoint/2010/main" val="302812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894B4EF9-8A49-8040-B424-B68F6B8B3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Input, Processing, and Output</a:t>
            </a:r>
            <a:endParaRPr lang="he-IL" altLang="en-US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44985643-034A-9146-AED9-8295A60F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Typically, computer performs three-step process</a:t>
            </a:r>
          </a:p>
          <a:p>
            <a:pPr lvl="1" eaLnBrk="1" hangingPunct="1"/>
            <a:r>
              <a:rPr lang="en-US" altLang="en-US"/>
              <a:t>Receive input</a:t>
            </a:r>
          </a:p>
          <a:p>
            <a:pPr lvl="2" eaLnBrk="1" hangingPunct="1"/>
            <a:r>
              <a:rPr lang="en-US" altLang="en-US"/>
              <a:t>Input: any data that the program receives while it is running</a:t>
            </a:r>
          </a:p>
          <a:p>
            <a:pPr lvl="1" eaLnBrk="1" hangingPunct="1"/>
            <a:r>
              <a:rPr lang="en-US" altLang="en-US"/>
              <a:t>Perform some process on the input</a:t>
            </a:r>
          </a:p>
          <a:p>
            <a:pPr lvl="2" eaLnBrk="1" hangingPunct="1"/>
            <a:r>
              <a:rPr lang="en-US" altLang="en-US"/>
              <a:t>Example: mathematical calculation</a:t>
            </a:r>
          </a:p>
          <a:p>
            <a:pPr lvl="1" eaLnBrk="1" hangingPunct="1"/>
            <a:r>
              <a:rPr lang="en-US" altLang="en-US"/>
              <a:t>Produce 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CA2B8A-82B1-2549-80B0-35D138BBE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853" y="4312582"/>
            <a:ext cx="6994293" cy="243855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37C24E-B5D8-1B40-B5D4-7A87CA2C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35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1A74-06E8-0645-B41A-49C0C65A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 and Characters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77629-85CD-3A4B-9B88-EEAF45DA9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character is coded as a byte</a:t>
            </a:r>
          </a:p>
          <a:p>
            <a:r>
              <a:rPr lang="en-US" dirty="0"/>
              <a:t>Most common coding system is ASCII (Pronounced </a:t>
            </a:r>
            <a:br>
              <a:rPr lang="en-US" dirty="0"/>
            </a:br>
            <a:r>
              <a:rPr lang="en-US" dirty="0"/>
              <a:t>as-key)</a:t>
            </a:r>
          </a:p>
          <a:p>
            <a:r>
              <a:rPr lang="en-US" dirty="0"/>
              <a:t>ASCII = American National Standard Code for Information Interchange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F5A48-C3C3-FE40-95FA-FB913A18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3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7721-BD9B-924A-9D7C-7915EAEC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H" dirty="0">
                <a:ea typeface="ＭＳ Ｐゴシック" panose="020B0600070205080204" pitchFamily="34" charset="-128"/>
              </a:rPr>
              <a:t>ASCII Features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E72F9-18A3-854F-99ED-856395371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7-bit code</a:t>
            </a:r>
          </a:p>
          <a:p>
            <a:r>
              <a:rPr lang="en-US" dirty="0"/>
              <a:t>8th bit is unused (or used for a parity bit)</a:t>
            </a:r>
          </a:p>
          <a:p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 codes</a:t>
            </a:r>
          </a:p>
          <a:p>
            <a:r>
              <a:rPr lang="en-US" dirty="0"/>
              <a:t>Two general types of codes: </a:t>
            </a:r>
          </a:p>
          <a:p>
            <a:pPr lvl="1"/>
            <a:r>
              <a:rPr lang="en-US" dirty="0"/>
              <a:t>95 are “Graphic” codes (displayable on a console)</a:t>
            </a:r>
          </a:p>
          <a:p>
            <a:pPr lvl="1"/>
            <a:r>
              <a:rPr lang="en-US" dirty="0"/>
              <a:t>33 are “Control” codes (control features of the console or communications channel)</a:t>
            </a:r>
          </a:p>
          <a:p>
            <a:endParaRPr lang="en-US" dirty="0"/>
          </a:p>
          <a:p>
            <a:pPr marL="0" indent="0">
              <a:buNone/>
            </a:pPr>
            <a:endParaRPr lang="en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67B66-1EAA-FA49-8292-E2CE11E7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809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4AB88-60E4-AB4C-BE01-AC3561CF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dirty="0"/>
              <a:t>Standard ASCII code (in decimal)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49900-7284-BB48-AE3E-A367D7D8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72E13220-65A5-1E46-B176-53D5A1AEECD9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 dirty="0"/>
          </a:p>
        </p:txBody>
      </p:sp>
      <p:pic>
        <p:nvPicPr>
          <p:cNvPr id="8" name="Picture 7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7A21D62B-985C-AB4D-8839-B7FAD2E78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56" y="925262"/>
            <a:ext cx="9369288" cy="5007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887E51D-FCA9-5D45-90CC-094FB8BF409B}"/>
              </a:ext>
            </a:extLst>
          </p:cNvPr>
          <p:cNvSpPr txBox="1">
            <a:spLocks/>
          </p:cNvSpPr>
          <p:nvPr/>
        </p:nvSpPr>
        <p:spPr>
          <a:xfrm>
            <a:off x="681037" y="365125"/>
            <a:ext cx="8543925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/>
              <a:t>Standard ASCII code (in decimal)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1721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7A21D62B-985C-AB4D-8839-B7FAD2E78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56" y="925262"/>
            <a:ext cx="9369288" cy="50074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34AB88-60E4-AB4C-BE01-AC3561CF0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365125"/>
            <a:ext cx="8543925" cy="31591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000" dirty="0"/>
              <a:t>Standard ASCII code (in decimal)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49900-7284-BB48-AE3E-A367D7D8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08794" y="241741"/>
            <a:ext cx="222885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72E13220-65A5-1E46-B176-53D5A1AEECD9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93D042-FBA9-7A46-BAEF-E1DF1BEC2139}"/>
              </a:ext>
            </a:extLst>
          </p:cNvPr>
          <p:cNvSpPr txBox="1"/>
          <p:nvPr/>
        </p:nvSpPr>
        <p:spPr>
          <a:xfrm>
            <a:off x="5194973" y="590000"/>
            <a:ext cx="179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>
                <a:solidFill>
                  <a:srgbClr val="FF0000"/>
                </a:solidFill>
              </a:rPr>
              <a:t>95 Graphic codes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FAD41A-4783-5E40-9680-EFD86659D89B}"/>
              </a:ext>
            </a:extLst>
          </p:cNvPr>
          <p:cNvCxnSpPr/>
          <p:nvPr/>
        </p:nvCxnSpPr>
        <p:spPr>
          <a:xfrm>
            <a:off x="2637184" y="959588"/>
            <a:ext cx="0" cy="46460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4C9496-5D6F-EE46-A6CD-9FB7694952E2}"/>
              </a:ext>
            </a:extLst>
          </p:cNvPr>
          <p:cNvCxnSpPr>
            <a:cxnSpLocks/>
          </p:cNvCxnSpPr>
          <p:nvPr/>
        </p:nvCxnSpPr>
        <p:spPr>
          <a:xfrm>
            <a:off x="9548191" y="959588"/>
            <a:ext cx="0" cy="43744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039D66-F96E-5C42-857D-E1D9BD6D739B}"/>
              </a:ext>
            </a:extLst>
          </p:cNvPr>
          <p:cNvCxnSpPr>
            <a:cxnSpLocks/>
          </p:cNvCxnSpPr>
          <p:nvPr/>
        </p:nvCxnSpPr>
        <p:spPr>
          <a:xfrm>
            <a:off x="2637184" y="5605670"/>
            <a:ext cx="57779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B62C45-FEA6-5D45-B286-DD72DBA47568}"/>
              </a:ext>
            </a:extLst>
          </p:cNvPr>
          <p:cNvCxnSpPr>
            <a:cxnSpLocks/>
          </p:cNvCxnSpPr>
          <p:nvPr/>
        </p:nvCxnSpPr>
        <p:spPr>
          <a:xfrm>
            <a:off x="2637184" y="959588"/>
            <a:ext cx="691100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91FF54-FA09-1942-B1A4-72C0CB000F65}"/>
              </a:ext>
            </a:extLst>
          </p:cNvPr>
          <p:cNvCxnSpPr>
            <a:cxnSpLocks/>
          </p:cNvCxnSpPr>
          <p:nvPr/>
        </p:nvCxnSpPr>
        <p:spPr>
          <a:xfrm>
            <a:off x="8415130" y="5327374"/>
            <a:ext cx="0" cy="2782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7ADA30-8D43-E449-9854-1FAEE1C749EE}"/>
              </a:ext>
            </a:extLst>
          </p:cNvPr>
          <p:cNvCxnSpPr>
            <a:cxnSpLocks/>
          </p:cNvCxnSpPr>
          <p:nvPr/>
        </p:nvCxnSpPr>
        <p:spPr>
          <a:xfrm>
            <a:off x="8415130" y="5334001"/>
            <a:ext cx="113306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274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7A21D62B-985C-AB4D-8839-B7FAD2E78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56" y="925262"/>
            <a:ext cx="9369288" cy="50074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34AB88-60E4-AB4C-BE01-AC3561CF0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365125"/>
            <a:ext cx="8543925" cy="31591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000" dirty="0"/>
              <a:t>Standard ASCII code (in decimal)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49900-7284-BB48-AE3E-A367D7D8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55789" y="255462"/>
            <a:ext cx="222885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72E13220-65A5-1E46-B176-53D5A1AEECD9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701F45F-FA07-B242-86B8-C148C1ECE0E8}"/>
              </a:ext>
            </a:extLst>
          </p:cNvPr>
          <p:cNvSpPr/>
          <p:nvPr/>
        </p:nvSpPr>
        <p:spPr>
          <a:xfrm>
            <a:off x="321364" y="993914"/>
            <a:ext cx="2315819" cy="4598504"/>
          </a:xfrm>
          <a:prstGeom prst="roundRect">
            <a:avLst>
              <a:gd name="adj" fmla="val 2802"/>
            </a:avLst>
          </a:prstGeom>
          <a:noFill/>
          <a:ln w="381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FFD1966-37C8-C341-9F7A-A830C9F0FA7F}"/>
              </a:ext>
            </a:extLst>
          </p:cNvPr>
          <p:cNvSpPr/>
          <p:nvPr/>
        </p:nvSpPr>
        <p:spPr>
          <a:xfrm>
            <a:off x="8388627" y="5327374"/>
            <a:ext cx="1196012" cy="265045"/>
          </a:xfrm>
          <a:prstGeom prst="roundRect">
            <a:avLst>
              <a:gd name="adj" fmla="val 5663"/>
            </a:avLst>
          </a:prstGeom>
          <a:noFill/>
          <a:ln w="381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93D042-FBA9-7A46-BAEF-E1DF1BEC2139}"/>
              </a:ext>
            </a:extLst>
          </p:cNvPr>
          <p:cNvSpPr txBox="1"/>
          <p:nvPr/>
        </p:nvSpPr>
        <p:spPr>
          <a:xfrm>
            <a:off x="463826" y="590256"/>
            <a:ext cx="1762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>
                <a:solidFill>
                  <a:srgbClr val="FF0000"/>
                </a:solidFill>
              </a:rPr>
              <a:t>33 Control codes</a:t>
            </a:r>
          </a:p>
        </p:txBody>
      </p:sp>
    </p:spTree>
    <p:extLst>
      <p:ext uri="{BB962C8B-B14F-4D97-AF65-F5344CB8AC3E}">
        <p14:creationId xmlns:p14="http://schemas.microsoft.com/office/powerpoint/2010/main" val="506880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2AB77E5-68CF-B44D-A10F-6A6C01ED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Displaying Output with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/>
              <a:t> Function</a:t>
            </a:r>
            <a:endParaRPr lang="he-IL" altLang="en-US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C613610E-7032-A143-88D3-D54E0FEA4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Function</a:t>
            </a:r>
            <a:r>
              <a:rPr lang="en-US" altLang="en-US"/>
              <a:t>: piece of prewritten code that performs an operation</a:t>
            </a:r>
          </a:p>
          <a:p>
            <a:pPr eaLnBrk="1" hangingPunct="1"/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u="sng"/>
              <a:t> function</a:t>
            </a:r>
            <a:r>
              <a:rPr lang="en-US" altLang="en-US"/>
              <a:t>: displays output on the screen</a:t>
            </a:r>
          </a:p>
          <a:p>
            <a:pPr eaLnBrk="1" hangingPunct="1"/>
            <a:r>
              <a:rPr lang="en-US" altLang="en-US" u="sng"/>
              <a:t>Argument</a:t>
            </a:r>
            <a:r>
              <a:rPr lang="en-US" altLang="en-US"/>
              <a:t>: data given to a function</a:t>
            </a:r>
          </a:p>
          <a:p>
            <a:pPr lvl="1" eaLnBrk="1" hangingPunct="1"/>
            <a:r>
              <a:rPr lang="en-US" altLang="en-US"/>
              <a:t>Example: data that is printed to screen</a:t>
            </a:r>
          </a:p>
          <a:p>
            <a:pPr eaLnBrk="1" hangingPunct="1"/>
            <a:r>
              <a:rPr lang="en-US" altLang="en-US"/>
              <a:t>Statements in a program execute in the order that they appear</a:t>
            </a:r>
          </a:p>
          <a:p>
            <a:pPr lvl="1" eaLnBrk="1" hangingPunct="1"/>
            <a:r>
              <a:rPr lang="en-US" altLang="en-US"/>
              <a:t>From top to bottom</a:t>
            </a:r>
            <a:endParaRPr lang="he-IL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FC05C6-2A18-0348-A154-04E774D9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4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2AB77E5-68CF-B44D-A10F-6A6C01ED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Displaying Output with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/>
              <a:t> Function (cont’d)</a:t>
            </a:r>
            <a:endParaRPr lang="he-IL" altLang="en-US" dirty="0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C613610E-7032-A143-88D3-D54E0FEA4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In interactive mode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Script mode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F37BF2-E243-474B-96BA-84021DD41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984" y="2320847"/>
            <a:ext cx="4914900" cy="1257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B0A93B-02B8-7E48-BCBF-643882652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185" y="3690293"/>
            <a:ext cx="4083630" cy="30718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96DB5C-7E14-8F43-9821-78570BB9C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27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31ECD-3016-F645-83BC-D78ACBB9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lang="en-US" dirty="0"/>
              <a:t>  and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(str)</a:t>
            </a:r>
            <a:r>
              <a:rPr lang="th-TH" dirty="0"/>
              <a:t> </a:t>
            </a:r>
            <a:r>
              <a:rPr lang="en-US" dirty="0"/>
              <a:t>functions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4DA57-647E-FD41-99E4-90AB9F361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1764740"/>
          </a:xfrm>
        </p:spPr>
        <p:txBody>
          <a:bodyPr/>
          <a:lstStyle/>
          <a:p>
            <a:r>
              <a:rPr lang="en-US" dirty="0"/>
              <a:t>Functions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lang="en-US" dirty="0"/>
              <a:t>  and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(str) </a:t>
            </a:r>
            <a:r>
              <a:rPr lang="en-US" dirty="0"/>
              <a:t>access ASCII values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(65))</a:t>
            </a:r>
            <a:r>
              <a:rPr lang="en-US" dirty="0"/>
              <a:t> displays the letter </a:t>
            </a:r>
            <a:r>
              <a:rPr lang="en-US" i="1" dirty="0"/>
              <a:t>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/>
              <a:t>'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'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dirty="0"/>
              <a:t>displays the number 65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73375-ABC4-DA46-9013-DB555D1B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D3F93B-93D7-F34C-8DAE-0BF7025B2C6A}"/>
              </a:ext>
            </a:extLst>
          </p:cNvPr>
          <p:cNvSpPr txBox="1"/>
          <p:nvPr/>
        </p:nvSpPr>
        <p:spPr>
          <a:xfrm>
            <a:off x="2299448" y="3766106"/>
            <a:ext cx="4961964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(65))</a:t>
            </a: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('A'))</a:t>
            </a: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65</a:t>
            </a: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TH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9EAFDF4-DB18-2E4F-A88A-B129D0C8DBD3}"/>
              </a:ext>
            </a:extLst>
          </p:cNvPr>
          <p:cNvSpPr/>
          <p:nvPr/>
        </p:nvSpPr>
        <p:spPr>
          <a:xfrm>
            <a:off x="6000031" y="3863438"/>
            <a:ext cx="612804" cy="2712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FF73E9B-9CA0-CB40-A1E7-FEB2013712FF}"/>
              </a:ext>
            </a:extLst>
          </p:cNvPr>
          <p:cNvSpPr/>
          <p:nvPr/>
        </p:nvSpPr>
        <p:spPr>
          <a:xfrm>
            <a:off x="6165684" y="4676926"/>
            <a:ext cx="612804" cy="2712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Enter</a:t>
            </a:r>
          </a:p>
        </p:txBody>
      </p:sp>
    </p:spTree>
    <p:extLst>
      <p:ext uri="{BB962C8B-B14F-4D97-AF65-F5344CB8AC3E}">
        <p14:creationId xmlns:p14="http://schemas.microsoft.com/office/powerpoint/2010/main" val="238716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1A2DBE9C-2FF8-6B4A-A7C9-7DB652B6D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Strings and String Literals</a:t>
            </a:r>
            <a:endParaRPr lang="he-IL" altLang="en-US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19CE6C60-926E-3A49-9622-63AC95F1B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u="sng" dirty="0"/>
              <a:t>String</a:t>
            </a:r>
            <a:r>
              <a:rPr lang="en-US" dirty="0"/>
              <a:t>: sequence of characters that is used as data</a:t>
            </a:r>
          </a:p>
          <a:p>
            <a:pPr eaLnBrk="1" hangingPunct="1">
              <a:defRPr/>
            </a:pPr>
            <a:r>
              <a:rPr lang="en-US" u="sng" dirty="0"/>
              <a:t>String literal</a:t>
            </a:r>
            <a:r>
              <a:rPr lang="en-US" dirty="0"/>
              <a:t>: string that appears in actual code of a program</a:t>
            </a:r>
          </a:p>
          <a:p>
            <a:pPr lvl="1" eaLnBrk="1" hangingPunct="1">
              <a:defRPr/>
            </a:pPr>
            <a:r>
              <a:rPr lang="en-US" dirty="0"/>
              <a:t>Must be enclosed in single (') or double (") quote marks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A50918-719C-A242-81E1-5F5F1D905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3690293"/>
            <a:ext cx="4083630" cy="30718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7E7829BF-22B9-A845-817B-DA14A6C4A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335" y="3690293"/>
            <a:ext cx="4469780" cy="30882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9E3112-D6A1-5045-9AEC-FD85D6AD3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8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AFBC822A-356F-D24B-9591-723E7BAF2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  <a:endParaRPr lang="he-IL" altLang="en-US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8FAA344F-DB99-554E-B61F-FFE188E64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Designing a Program</a:t>
            </a:r>
          </a:p>
          <a:p>
            <a:pPr eaLnBrk="1" hangingPunct="1"/>
            <a:r>
              <a:rPr lang="en-US" altLang="en-US" sz="2400" dirty="0"/>
              <a:t>Input, Processing, and Output</a:t>
            </a:r>
          </a:p>
          <a:p>
            <a:pPr eaLnBrk="1" hangingPunct="1"/>
            <a:r>
              <a:rPr lang="en-US" altLang="en-US" sz="2400" dirty="0"/>
              <a:t>Displaying Output with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/>
              <a:t> Function</a:t>
            </a:r>
          </a:p>
          <a:p>
            <a:pPr eaLnBrk="1" hangingPunct="1"/>
            <a:r>
              <a:rPr lang="en-US" altLang="en-US" sz="2400" dirty="0"/>
              <a:t>Comments </a:t>
            </a:r>
          </a:p>
          <a:p>
            <a:pPr eaLnBrk="1" hangingPunct="1"/>
            <a:r>
              <a:rPr lang="en-US" altLang="en-US" sz="2400" dirty="0"/>
              <a:t>Variables</a:t>
            </a:r>
          </a:p>
          <a:p>
            <a:pPr eaLnBrk="1" hangingPunct="1"/>
            <a:r>
              <a:rPr lang="en-US" altLang="en-US" sz="2400" dirty="0"/>
              <a:t>Reading Input from the Keyboard</a:t>
            </a:r>
          </a:p>
          <a:p>
            <a:pPr eaLnBrk="1" hangingPunct="1"/>
            <a:r>
              <a:rPr lang="en-US" altLang="en-US" sz="2400" dirty="0"/>
              <a:t>Performing Calculations</a:t>
            </a:r>
          </a:p>
          <a:p>
            <a:pPr eaLnBrk="1" hangingPunct="1"/>
            <a:r>
              <a:rPr lang="en-US" altLang="en-US" sz="2400" dirty="0"/>
              <a:t>More About Data Output</a:t>
            </a:r>
          </a:p>
          <a:p>
            <a:pPr eaLnBrk="1" hangingPunct="1"/>
            <a:r>
              <a:rPr lang="en-US" altLang="en-US" sz="2400" dirty="0"/>
              <a:t>Named Constants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8C840E-43A6-4F45-A1B9-5B57B6B1B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4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1A2DBE9C-2FF8-6B4A-A7C9-7DB652B6D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Strings and String Literals (cont’d)</a:t>
            </a:r>
            <a:endParaRPr lang="he-IL" altLang="en-US" dirty="0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19CE6C60-926E-3A49-9622-63AC95F1B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dirty="0"/>
              <a:t>If you want a string literal to contain either a single-quote or an apostrophe as part of the string, you can enclose the string literal in double-quote marks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7CC55658-0DA1-A14D-A7B0-D9E43022C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411" y="2924173"/>
            <a:ext cx="5803900" cy="35687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9E2FD2-BDFD-064E-A6FB-AB4231B55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66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1A2DBE9C-2FF8-6B4A-A7C9-7DB652B6D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Strings and String Literals (cont’d)</a:t>
            </a:r>
            <a:endParaRPr lang="he-IL" altLang="en-US" dirty="0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19CE6C60-926E-3A49-9622-63AC95F1B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dirty="0"/>
              <a:t>Similarly if you want a string literal to contain a double-quote, you can enclose the string literal in single-quote marks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E5B88F78-4075-F949-8629-7C54C592B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8" y="2761410"/>
            <a:ext cx="8543925" cy="24797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1FB004-6DF0-3D4C-8FD1-EC2E9672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58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1A2DBE9C-2FF8-6B4A-A7C9-7DB652B6D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Strings and String Literals (cont’d)</a:t>
            </a:r>
            <a:endParaRPr lang="he-IL" altLang="en-US" dirty="0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19CE6C60-926E-3A49-9622-63AC95F1B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US" dirty="0"/>
              <a:t>String literal can be enclosed in triple quotes ('''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"""</a:t>
            </a:r>
            <a:r>
              <a:rPr lang="en-US" dirty="0">
                <a:latin typeface="+mj-lt"/>
                <a:cs typeface="Courier New" pitchFamily="49" charset="0"/>
              </a:rPr>
              <a:t>)</a:t>
            </a:r>
          </a:p>
          <a:p>
            <a:pPr lvl="2" eaLnBrk="1" hangingPunct="1">
              <a:defRPr/>
            </a:pPr>
            <a:r>
              <a:rPr lang="en-US" dirty="0"/>
              <a:t>Enclosed string can contain both single and double quotes and can have multiple lines</a:t>
            </a:r>
          </a:p>
          <a:p>
            <a:pPr lvl="2">
              <a:defRPr/>
            </a:pPr>
            <a:r>
              <a:rPr lang="en-US" dirty="0"/>
              <a:t>Here is an example:</a:t>
            </a:r>
          </a:p>
          <a:p>
            <a:pPr marL="914400" lvl="2" indent="0" eaLnBrk="1" hangingPunct="1">
              <a:buNone/>
              <a:defRPr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F300DE-9DCE-084B-A5D6-205264FC9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83" y="3429000"/>
            <a:ext cx="3302000" cy="2476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063762-1233-0446-BFA6-D6DD0D511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038" y="3429000"/>
            <a:ext cx="56388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00A0C-E5B4-004A-882A-AE3112AA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99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6BB499C1-F722-534C-8B6F-C595C0A0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Comments</a:t>
            </a:r>
            <a:endParaRPr lang="he-IL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BA60E846-8A91-0148-883B-143746C58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Comments</a:t>
            </a:r>
            <a:r>
              <a:rPr lang="en-US" altLang="en-US"/>
              <a:t>: notes of explanation within a program</a:t>
            </a:r>
          </a:p>
          <a:p>
            <a:pPr lvl="1" eaLnBrk="1" hangingPunct="1"/>
            <a:r>
              <a:rPr lang="en-US" altLang="en-US"/>
              <a:t>Ignored by Python interpreter</a:t>
            </a:r>
          </a:p>
          <a:p>
            <a:pPr lvl="2" eaLnBrk="1" hangingPunct="1"/>
            <a:r>
              <a:rPr lang="en-US" altLang="en-US"/>
              <a:t>Intended for a person reading the program’s code</a:t>
            </a:r>
          </a:p>
          <a:p>
            <a:pPr lvl="1" eaLnBrk="1" hangingPunct="1"/>
            <a:r>
              <a:rPr lang="en-US" altLang="en-US"/>
              <a:t>Begin with a # character</a:t>
            </a:r>
          </a:p>
          <a:p>
            <a:pPr eaLnBrk="1" hangingPunct="1"/>
            <a:r>
              <a:rPr lang="en-US" altLang="en-US" u="sng"/>
              <a:t>End-line comment</a:t>
            </a:r>
            <a:r>
              <a:rPr lang="en-US" altLang="en-US"/>
              <a:t>: appears at the end of a line of code</a:t>
            </a:r>
          </a:p>
          <a:p>
            <a:pPr lvl="1" eaLnBrk="1" hangingPunct="1"/>
            <a:r>
              <a:rPr lang="en-US" altLang="en-US"/>
              <a:t>Typically explains the purpose of that line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B78774-21A6-0047-9CE7-BB2AE8759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37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6BB499C1-F722-534C-8B6F-C595C0A0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Comments (cont’d)</a:t>
            </a:r>
            <a:endParaRPr lang="he-IL" alt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453A737-546C-6141-BB8C-916FA10FD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697" y="1825625"/>
            <a:ext cx="5422606" cy="435133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AB93A8-25E1-B54E-BEAB-EF8AAD30F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58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6BB499C1-F722-534C-8B6F-C595C0A0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Comments (cont’d)</a:t>
            </a:r>
            <a:endParaRPr lang="he-IL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7F5B2D-5C38-2F41-8240-5FA8625B8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2386284"/>
            <a:ext cx="8543925" cy="323002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2E23C1-CE72-294B-8340-3CE8AEF68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50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95D7DF52-C017-E84C-B26D-D89B761E1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Variables</a:t>
            </a:r>
            <a:endParaRPr lang="he-IL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9DB1A1D-8796-B246-B736-A3EE6C751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u="sng" dirty="0"/>
              <a:t>Variable</a:t>
            </a:r>
            <a:r>
              <a:rPr lang="en-US" dirty="0"/>
              <a:t>: name that represents a value stored in the computer memory</a:t>
            </a:r>
          </a:p>
          <a:p>
            <a:pPr lvl="1" eaLnBrk="1" hangingPunct="1">
              <a:defRPr/>
            </a:pPr>
            <a:r>
              <a:rPr lang="en-US" dirty="0"/>
              <a:t>Used to access and manipulate data stored in memory</a:t>
            </a:r>
          </a:p>
          <a:p>
            <a:pPr lvl="1" eaLnBrk="1" hangingPunct="1">
              <a:defRPr/>
            </a:pPr>
            <a:r>
              <a:rPr lang="en-US" dirty="0"/>
              <a:t>A variable references the value it represents</a:t>
            </a:r>
          </a:p>
          <a:p>
            <a:pPr eaLnBrk="1" hangingPunct="1">
              <a:defRPr/>
            </a:pPr>
            <a:r>
              <a:rPr lang="en-US" u="sng" dirty="0"/>
              <a:t>Assignment statement</a:t>
            </a:r>
            <a:r>
              <a:rPr lang="en-US" dirty="0"/>
              <a:t>: used to create a variable and make it reference data</a:t>
            </a:r>
          </a:p>
          <a:p>
            <a:pPr lvl="1" eaLnBrk="1" hangingPunct="1">
              <a:defRPr/>
            </a:pPr>
            <a:r>
              <a:rPr lang="en-US" dirty="0"/>
              <a:t>General format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variable = expression</a:t>
            </a:r>
          </a:p>
          <a:p>
            <a:pPr lvl="2" eaLnBrk="1" hangingPunct="1">
              <a:defRPr/>
            </a:pPr>
            <a:r>
              <a:rPr lang="en-US" dirty="0"/>
              <a:t>Example: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age = 25</a:t>
            </a:r>
          </a:p>
          <a:p>
            <a:pPr lvl="2" eaLnBrk="1" hangingPunct="1">
              <a:defRPr/>
            </a:pPr>
            <a:r>
              <a:rPr lang="en-US" u="sng" dirty="0">
                <a:latin typeface="+mj-lt"/>
                <a:cs typeface="Courier New" pitchFamily="49" charset="0"/>
              </a:rPr>
              <a:t>Assignment operator</a:t>
            </a:r>
            <a:r>
              <a:rPr lang="en-US" dirty="0">
                <a:latin typeface="+mj-lt"/>
                <a:cs typeface="Courier New" pitchFamily="49" charset="0"/>
              </a:rPr>
              <a:t>: the equal sign (=)</a:t>
            </a:r>
            <a:endParaRPr lang="he-IL" dirty="0">
              <a:latin typeface="+mj-lt"/>
              <a:cs typeface="Courier New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E87AE9-EB15-AA49-BAD7-7FC40AF80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589" y="5709424"/>
            <a:ext cx="3408822" cy="69725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1A6CAB-A615-654C-993A-D045954CD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81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9DBBE2BA-D5BB-3540-A1D7-04623D587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Variables (cont’d.)</a:t>
            </a:r>
            <a:endParaRPr lang="he-IL" altLang="en-US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E9FC40FA-C55E-0C48-9104-EE9D4B2FD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 assignment statement, variable receiving value must be on left side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A variable can be passed as an argument to a function</a:t>
            </a:r>
          </a:p>
          <a:p>
            <a:pPr lvl="1" eaLnBrk="1" hangingPunct="1"/>
            <a:r>
              <a:rPr lang="en-US" altLang="en-US" dirty="0"/>
              <a:t>Variable name should not be enclosed in quote marks</a:t>
            </a:r>
          </a:p>
          <a:p>
            <a:pPr eaLnBrk="1" hangingPunct="1"/>
            <a:r>
              <a:rPr lang="en-US" altLang="en-US" dirty="0"/>
              <a:t>You can only use a variable if a value is assigned to it</a:t>
            </a:r>
          </a:p>
          <a:p>
            <a:pPr eaLnBrk="1" hangingPunct="1"/>
            <a:endParaRPr lang="he-IL" altLang="en-US" dirty="0"/>
          </a:p>
          <a:p>
            <a:pPr lvl="1" eaLnBrk="1" hangingPunct="1"/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52E7F2-EBF7-2C49-A252-3F30418D0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95" y="4687693"/>
            <a:ext cx="3492500" cy="1219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489929-943A-4E4A-A652-77243ADB8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505" y="4677150"/>
            <a:ext cx="3937000" cy="1943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A46FAE-B5BD-DA40-AFFA-180326C44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9610" y="2256565"/>
            <a:ext cx="5352586" cy="10374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41277-402D-3741-903D-297CD6F79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1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FA6C6-72FA-A84A-86CA-C4F38883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D767C3E-08C3-624B-84D7-2ADEA6714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315" y="1226634"/>
            <a:ext cx="6791888" cy="54734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FA71A8-15E9-8A40-A374-BE8EEEF6C7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42" b="9372"/>
          <a:stretch/>
        </p:blipFill>
        <p:spPr>
          <a:xfrm>
            <a:off x="5648093" y="2285999"/>
            <a:ext cx="3962400" cy="9255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843646-4E42-034D-B65E-60D6655C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20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FA6C6-72FA-A84A-86CA-C4F38883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E92BEE-5F0C-C741-BBA3-060E3A01C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6183" y="1825625"/>
            <a:ext cx="6733634" cy="435133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406B1A-A97E-6644-9414-AE7017C4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5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BE5D2CE-DF75-EC4A-A63A-2DAED74B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Designing a Program</a:t>
            </a:r>
            <a:endParaRPr lang="he-IL" altLang="en-US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0F0D2EF8-5AB4-4D4E-800F-31AD74BF2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Programs must be designed before they are written</a:t>
            </a:r>
          </a:p>
          <a:p>
            <a:pPr eaLnBrk="1" hangingPunct="1"/>
            <a:r>
              <a:rPr lang="en-US" altLang="en-US"/>
              <a:t>Program development cycle:</a:t>
            </a:r>
          </a:p>
          <a:p>
            <a:pPr lvl="1" eaLnBrk="1" hangingPunct="1"/>
            <a:r>
              <a:rPr lang="en-US" altLang="en-US"/>
              <a:t>Design the program</a:t>
            </a:r>
          </a:p>
          <a:p>
            <a:pPr lvl="1" eaLnBrk="1" hangingPunct="1"/>
            <a:r>
              <a:rPr lang="en-US" altLang="en-US"/>
              <a:t>Write the code</a:t>
            </a:r>
          </a:p>
          <a:p>
            <a:pPr lvl="1" eaLnBrk="1" hangingPunct="1"/>
            <a:r>
              <a:rPr lang="en-US" altLang="en-US"/>
              <a:t>Correct syntax errors</a:t>
            </a:r>
          </a:p>
          <a:p>
            <a:pPr lvl="1" eaLnBrk="1" hangingPunct="1"/>
            <a:r>
              <a:rPr lang="en-US" altLang="en-US"/>
              <a:t>Test the program</a:t>
            </a:r>
          </a:p>
          <a:p>
            <a:pPr lvl="1" eaLnBrk="1" hangingPunct="1"/>
            <a:r>
              <a:rPr lang="en-US" altLang="en-US"/>
              <a:t>Correct logic errors</a:t>
            </a:r>
            <a:endParaRPr lang="he-IL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EE5D7A-1AF9-1E4C-8E18-D5C78627C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8" y="5102084"/>
            <a:ext cx="9671824" cy="139078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1C8F73-0FAF-844E-BC4D-9DA47D62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90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AAD0E5B9-37B4-A84C-98C3-D73C8FB0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 Naming Rules</a:t>
            </a:r>
            <a:endParaRPr lang="he-IL" altLang="en-US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85F51E23-1CBA-3D4D-8071-FDF90441F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Rules for naming variables in Python:</a:t>
            </a:r>
          </a:p>
          <a:p>
            <a:pPr lvl="1" eaLnBrk="1" hangingPunct="1"/>
            <a:r>
              <a:rPr lang="en-US" altLang="en-US"/>
              <a:t>Variable name cannot be a Python key word </a:t>
            </a:r>
          </a:p>
          <a:p>
            <a:pPr lvl="1" eaLnBrk="1" hangingPunct="1"/>
            <a:r>
              <a:rPr lang="en-US" altLang="en-US"/>
              <a:t>Variable name cannot contain spaces</a:t>
            </a:r>
          </a:p>
          <a:p>
            <a:pPr lvl="1" eaLnBrk="1" hangingPunct="1"/>
            <a:r>
              <a:rPr lang="en-US" altLang="en-US"/>
              <a:t>First character must be a letter or an underscore</a:t>
            </a:r>
          </a:p>
          <a:p>
            <a:pPr lvl="1" eaLnBrk="1" hangingPunct="1"/>
            <a:r>
              <a:rPr lang="en-US" altLang="en-US"/>
              <a:t>After first character may use letters, digits, or underscores</a:t>
            </a:r>
          </a:p>
          <a:p>
            <a:pPr lvl="1" eaLnBrk="1" hangingPunct="1"/>
            <a:r>
              <a:rPr lang="en-US" altLang="en-US"/>
              <a:t>Variable names are case sensitive</a:t>
            </a:r>
          </a:p>
          <a:p>
            <a:pPr eaLnBrk="1" hangingPunct="1"/>
            <a:r>
              <a:rPr lang="en-US" altLang="en-US"/>
              <a:t>Variable name should reflect its use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087BEC-DC02-9C4F-9770-5F6EF5FF2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78" y="4758291"/>
            <a:ext cx="7564244" cy="199612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2A2D82-F8B6-1645-864B-C915C4A4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6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5514B357-02FF-A74E-A703-113208A97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Displaying Multiple Items with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/>
              <a:t> Function</a:t>
            </a:r>
            <a:endParaRPr lang="he-IL" altLang="en-US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056AD412-F7A6-464F-B9DD-0AA7627AD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Python allows one to display multiple items with a single call to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  <a:p>
            <a:pPr lvl="1" eaLnBrk="1" hangingPunct="1"/>
            <a:r>
              <a:rPr lang="en-US" altLang="en-US"/>
              <a:t>Items are separated by commas when passed as arguments</a:t>
            </a:r>
          </a:p>
          <a:p>
            <a:pPr lvl="1" eaLnBrk="1" hangingPunct="1"/>
            <a:r>
              <a:rPr lang="en-US" altLang="en-US"/>
              <a:t>Arguments displayed in the order they are passed to the function</a:t>
            </a:r>
          </a:p>
          <a:p>
            <a:pPr lvl="1" eaLnBrk="1" hangingPunct="1"/>
            <a:r>
              <a:rPr lang="en-US" altLang="en-US"/>
              <a:t>Items are automatically separated by a space when displayed on screen</a:t>
            </a:r>
            <a:endParaRPr lang="he-IL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FBA4DD-0CF1-AB4A-9ED5-3FD331F4C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838" y="4148384"/>
            <a:ext cx="5721384" cy="270961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E83CD7-FEB7-C646-A54E-1DA1F2D1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27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1CB13741-4F27-C344-AA5D-7DB7EAEA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 Reassignment</a:t>
            </a:r>
            <a:endParaRPr lang="he-IL" altLang="en-US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C6463F29-ADDA-A54C-9D6E-606FE662E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Variables can reference different values while program is running</a:t>
            </a:r>
          </a:p>
          <a:p>
            <a:pPr eaLnBrk="1" hangingPunct="1"/>
            <a:r>
              <a:rPr lang="en-US" altLang="en-US" u="sng"/>
              <a:t>Garbage collection</a:t>
            </a:r>
            <a:r>
              <a:rPr lang="en-US" altLang="en-US"/>
              <a:t>: removal of values that are no longer referenced by variables</a:t>
            </a:r>
          </a:p>
          <a:p>
            <a:pPr lvl="1" eaLnBrk="1" hangingPunct="1"/>
            <a:r>
              <a:rPr lang="en-US" altLang="en-US"/>
              <a:t>Carried out by Python interpreter</a:t>
            </a:r>
          </a:p>
          <a:p>
            <a:pPr eaLnBrk="1" hangingPunct="1"/>
            <a:r>
              <a:rPr lang="en-US" altLang="en-US"/>
              <a:t>A variable can refer to item of any type</a:t>
            </a:r>
          </a:p>
          <a:p>
            <a:pPr lvl="1" eaLnBrk="1" hangingPunct="1"/>
            <a:r>
              <a:rPr lang="en-US" altLang="en-US"/>
              <a:t>Variable that has been assigned to one type can be reassigned to another type</a:t>
            </a:r>
            <a:endParaRPr lang="he-IL" altLang="en-US"/>
          </a:p>
          <a:p>
            <a:pPr lvl="1" eaLnBrk="1" hangingPunct="1"/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6DE386-BF53-2443-805F-DA03A6489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3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77C1-FBA4-AD47-80CB-D82D7223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3BA305-B1C9-C841-BDDD-EFBAC0E93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25" y="1365417"/>
            <a:ext cx="7490783" cy="18335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1274A5-11F0-0443-9E13-0482498FD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5" y="3229920"/>
            <a:ext cx="7296924" cy="33944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A1C62B-606A-BF42-83B5-D1D46AF6A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370" y="2627123"/>
            <a:ext cx="3037314" cy="7709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892B84-7701-6D48-88E3-7FBDF3BA81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0370" y="3429000"/>
            <a:ext cx="3037314" cy="13605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3F6DD4-8515-4441-A411-2FA19C866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42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2B41AE79-365A-9A45-AE25-95619B4F1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Numeric Data Types, Literals, and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dirty="0"/>
              <a:t> Data Type</a:t>
            </a:r>
            <a:endParaRPr lang="he-IL" altLang="en-US" dirty="0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3DCCA89F-D77C-6C40-8200-403E1B5E1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Data types</a:t>
            </a:r>
            <a:r>
              <a:rPr lang="en-US" altLang="en-US" dirty="0"/>
              <a:t>: categorize value in memory</a:t>
            </a:r>
          </a:p>
          <a:p>
            <a:pPr lvl="1" eaLnBrk="1" hangingPunct="1"/>
            <a:r>
              <a:rPr lang="en-US" altLang="en-US" dirty="0"/>
              <a:t>e.g.,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/>
              <a:t> for integer,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dirty="0"/>
              <a:t> for real number,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dirty="0"/>
              <a:t> used for storing strings in memory</a:t>
            </a:r>
          </a:p>
          <a:p>
            <a:pPr eaLnBrk="1" hangingPunct="1"/>
            <a:r>
              <a:rPr lang="en-US" altLang="en-US" u="sng" dirty="0"/>
              <a:t>Numeric literal</a:t>
            </a:r>
            <a:r>
              <a:rPr lang="en-US" altLang="en-US" dirty="0"/>
              <a:t>: number written in a program</a:t>
            </a:r>
          </a:p>
          <a:p>
            <a:pPr lvl="1" eaLnBrk="1" hangingPunct="1"/>
            <a:r>
              <a:rPr lang="en-US" altLang="en-US" dirty="0"/>
              <a:t>No decimal point considered int, otherwise, considered float</a:t>
            </a:r>
          </a:p>
          <a:p>
            <a:pPr eaLnBrk="1" hangingPunct="1"/>
            <a:r>
              <a:rPr lang="en-US" altLang="en-US" dirty="0"/>
              <a:t>Some operations behave differently depending on data type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AFC6E3-3D81-354C-B4FF-7F5E76DD2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943" y="4945063"/>
            <a:ext cx="2946400" cy="1231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04E4E8-2BC0-7147-B5F7-F07843637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994" y="4945063"/>
            <a:ext cx="3213100" cy="1231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D833A-CEA1-5047-8939-2B75E2AA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90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39CA-8374-634C-80F2-07D2F632D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Strings with the str Data Type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937B6C-9021-A040-AEA3-0B03CA347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276" y="1825625"/>
            <a:ext cx="7879449" cy="435133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40DAA5-3E01-8C48-BCD3-1D350AE3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555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85BCB36F-8414-D648-8DFC-A94A2576C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Reassigning a Variable to a Different Type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1B0375A9-3C57-C04B-98DD-9FBB1329A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0"/>
              <a:t>A variable in Python can refer to items of any type</a:t>
            </a:r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173A42-E010-0D4E-9B69-F69CD42CA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90" y="2350120"/>
            <a:ext cx="5134670" cy="21577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3933A4-CF44-0148-BB83-221D66DEE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020" y="3780192"/>
            <a:ext cx="5714690" cy="29838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78412-F04E-5643-AD62-F449FD8C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379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CD26B69B-361C-7841-93CD-698E908B1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Reading Input from the Keyboard</a:t>
            </a:r>
            <a:endParaRPr lang="he-IL" altLang="en-US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7C53B911-6597-EF4B-B997-7457FA72C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Most programs need to read input from the user</a:t>
            </a:r>
          </a:p>
          <a:p>
            <a:pPr eaLnBrk="1" hangingPunct="1">
              <a:defRPr/>
            </a:pPr>
            <a:r>
              <a:rPr lang="en-US" dirty="0"/>
              <a:t>Built-in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dirty="0"/>
              <a:t> function reads input from keyboard</a:t>
            </a:r>
          </a:p>
          <a:p>
            <a:pPr lvl="1" eaLnBrk="1" hangingPunct="1">
              <a:defRPr/>
            </a:pPr>
            <a:r>
              <a:rPr lang="en-US" dirty="0"/>
              <a:t>Returns the data as a string</a:t>
            </a:r>
          </a:p>
          <a:p>
            <a:pPr lvl="1" eaLnBrk="1" hangingPunct="1">
              <a:defRPr/>
            </a:pPr>
            <a:r>
              <a:rPr lang="en-US" dirty="0"/>
              <a:t>Format: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variable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input(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prompt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prompt </a:t>
            </a:r>
            <a:r>
              <a:rPr lang="en-US" dirty="0">
                <a:latin typeface="+mj-lt"/>
                <a:cs typeface="Courier New" pitchFamily="49" charset="0"/>
              </a:rPr>
              <a:t>is typically a string instructing user to enter a value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Does not automatically display a space after the prompt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F4980B-4307-854B-84D9-2DDEDE7DF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524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61CFD-1BC4-1346-B182-11BFF3F2F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014560-DBF7-144D-B53F-E5026295F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173" y="1315844"/>
            <a:ext cx="6999653" cy="539719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D974FA-F1AA-5C48-B1ED-26498530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1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FCFD7EE7-0092-164C-8861-B101DFDC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Reading Numbers with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en-US"/>
              <a:t> Function</a:t>
            </a:r>
            <a:endParaRPr lang="he-IL" alt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71392-0A3B-FF43-B607-A7CCF2E0B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input </a:t>
            </a:r>
            <a:r>
              <a:rPr lang="en-US" dirty="0"/>
              <a:t>function always returns a string</a:t>
            </a:r>
          </a:p>
          <a:p>
            <a:pPr eaLnBrk="1" hangingPunct="1">
              <a:defRPr/>
            </a:pPr>
            <a:r>
              <a:rPr lang="en-US" dirty="0"/>
              <a:t>Built-in functions convert between data types</a:t>
            </a:r>
          </a:p>
          <a:p>
            <a:pPr lvl="1"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int(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 converts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dirty="0"/>
              <a:t> to an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int</a:t>
            </a:r>
          </a:p>
          <a:p>
            <a:pPr lvl="1"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float(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 converts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dirty="0"/>
              <a:t> to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lvl="1" eaLnBrk="1" hangingPunct="1">
              <a:defRPr/>
            </a:pPr>
            <a:r>
              <a:rPr lang="en-US" u="sng" dirty="0">
                <a:latin typeface="+mj-lt"/>
                <a:cs typeface="Courier New" pitchFamily="49" charset="0"/>
              </a:rPr>
              <a:t>Nested function call</a:t>
            </a:r>
            <a:r>
              <a:rPr lang="en-US" dirty="0">
                <a:latin typeface="+mj-lt"/>
                <a:cs typeface="Courier New" pitchFamily="49" charset="0"/>
              </a:rPr>
              <a:t>: general format: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function1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function2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argument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lvl="2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value returned by function2 is passed to function1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Type conversion only works if item is valid numeric value, otherwise, throws exception</a:t>
            </a:r>
            <a:endParaRPr lang="he-I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8E8F17-F1E3-8D4A-A039-D33D3BE1F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4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3BD82588-41F9-6F4F-AEA6-84D3E9758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Designing a Program (cont’d.)</a:t>
            </a:r>
            <a:endParaRPr lang="he-IL" altLang="en-US" dirty="0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C304C470-7863-FE49-B683-5E2EAE674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 is the most important part of the program development cycle</a:t>
            </a:r>
          </a:p>
          <a:p>
            <a:pPr eaLnBrk="1" hangingPunct="1"/>
            <a:r>
              <a:rPr lang="en-US" altLang="en-US"/>
              <a:t>Understand the task that the program is to perform</a:t>
            </a:r>
          </a:p>
          <a:p>
            <a:pPr lvl="1" eaLnBrk="1" hangingPunct="1"/>
            <a:r>
              <a:rPr lang="en-US" altLang="en-US"/>
              <a:t>Work with customer to get a sense what the program is supposed to do</a:t>
            </a:r>
          </a:p>
          <a:p>
            <a:pPr lvl="1" eaLnBrk="1" hangingPunct="1"/>
            <a:r>
              <a:rPr lang="en-US" altLang="en-US"/>
              <a:t>Ask questions about program details</a:t>
            </a:r>
          </a:p>
          <a:p>
            <a:pPr lvl="1" eaLnBrk="1" hangingPunct="1"/>
            <a:r>
              <a:rPr lang="en-US" altLang="en-US"/>
              <a:t>Create one or more software requirements</a:t>
            </a:r>
            <a:endParaRPr lang="he-IL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F71631-E273-6040-8428-1C36FE8D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465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B0EBEE-88CA-1643-97F1-B3B1BD218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40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4B192E-9EDF-DD4D-9B32-EC8E7066E2EE}"/>
              </a:ext>
            </a:extLst>
          </p:cNvPr>
          <p:cNvGrpSpPr/>
          <p:nvPr/>
        </p:nvGrpSpPr>
        <p:grpSpPr>
          <a:xfrm>
            <a:off x="1741981" y="82728"/>
            <a:ext cx="6422037" cy="6692544"/>
            <a:chOff x="1741981" y="82728"/>
            <a:chExt cx="6422037" cy="66925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21E3409-AC23-DD4B-89B1-276F643CE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1981" y="82728"/>
              <a:ext cx="6422037" cy="6692544"/>
            </a:xfrm>
            <a:prstGeom prst="rect">
              <a:avLst/>
            </a:prstGeom>
          </p:spPr>
        </p:pic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BB92B84-F67C-8C42-9850-655780BC3551}"/>
                </a:ext>
              </a:extLst>
            </p:cNvPr>
            <p:cNvSpPr/>
            <p:nvPr/>
          </p:nvSpPr>
          <p:spPr>
            <a:xfrm>
              <a:off x="5503608" y="5141843"/>
              <a:ext cx="592392" cy="1987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91568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013DFE-93C7-ED4C-B2DE-86BE1FD54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41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F42BE6D-6631-C448-BD40-0F4C83A134EA}"/>
              </a:ext>
            </a:extLst>
          </p:cNvPr>
          <p:cNvSpPr txBox="1">
            <a:spLocks/>
          </p:cNvSpPr>
          <p:nvPr/>
        </p:nvSpPr>
        <p:spPr>
          <a:xfrm>
            <a:off x="838200" y="412754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eval()</a:t>
            </a:r>
            <a:r>
              <a:rPr lang="en-US" altLang="en-US" dirty="0"/>
              <a:t>function</a:t>
            </a:r>
            <a:endParaRPr lang="he-IL" alt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44F386-5D5B-2947-8FFA-EF27E240EC2B}"/>
              </a:ext>
            </a:extLst>
          </p:cNvPr>
          <p:cNvSpPr txBox="1">
            <a:spLocks/>
          </p:cNvSpPr>
          <p:nvPr/>
        </p:nvSpPr>
        <p:spPr>
          <a:xfrm>
            <a:off x="838199" y="1295401"/>
            <a:ext cx="8780463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eval()</a:t>
            </a:r>
            <a:r>
              <a:rPr lang="en-US" altLang="en-US" dirty="0"/>
              <a:t> function evaluates the specified expression, if the expression is a legal Python statement, it will be executed.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F11A08-4A1E-DE40-A2CE-EE3DED68427C}"/>
              </a:ext>
            </a:extLst>
          </p:cNvPr>
          <p:cNvGrpSpPr/>
          <p:nvPr/>
        </p:nvGrpSpPr>
        <p:grpSpPr>
          <a:xfrm>
            <a:off x="1586194" y="2835276"/>
            <a:ext cx="6733611" cy="3416320"/>
            <a:chOff x="1586194" y="2835276"/>
            <a:chExt cx="6733611" cy="34163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62A67BC-7604-F146-958B-043C99EEF48E}"/>
                </a:ext>
              </a:extLst>
            </p:cNvPr>
            <p:cNvSpPr/>
            <p:nvPr/>
          </p:nvSpPr>
          <p:spPr>
            <a:xfrm>
              <a:off x="1586194" y="2835276"/>
              <a:ext cx="6733611" cy="34163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TH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&gt;&gt;&gt; eval('1 + 2')</a:t>
              </a:r>
            </a:p>
            <a:p>
              <a:r>
                <a:rPr lang="en-TH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  <a:p>
              <a:r>
                <a:rPr lang="en-TH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&gt;&gt;&gt; eval(1 + 2)</a:t>
              </a:r>
            </a:p>
            <a:p>
              <a:r>
                <a:rPr lang="en-TH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Traceback (most recent call last):</a:t>
              </a:r>
            </a:p>
            <a:p>
              <a:r>
                <a:rPr lang="en-TH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File "&lt;stdin&gt;", line 1, in &lt;module&gt;</a:t>
              </a:r>
            </a:p>
            <a:p>
              <a:r>
                <a:rPr lang="en-TH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TypeError: eval() arg 1 must be a string, bytes or code object</a:t>
              </a:r>
            </a:p>
            <a:p>
              <a:r>
                <a:rPr lang="en-TH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&gt;&gt;&gt;</a:t>
              </a:r>
            </a:p>
          </p:txBody>
        </p:sp>
        <p:pic>
          <p:nvPicPr>
            <p:cNvPr id="9" name="Picture 8" descr="A picture containing food&#10;&#10;Description automatically generated">
              <a:extLst>
                <a:ext uri="{FF2B5EF4-FFF2-40B4-BE49-F238E27FC236}">
                  <a16:creationId xmlns:a16="http://schemas.microsoft.com/office/drawing/2014/main" id="{1524F48A-9CE8-4C4B-AE26-7527EFF10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4140" y="2876550"/>
              <a:ext cx="810751" cy="371239"/>
            </a:xfrm>
            <a:prstGeom prst="rect">
              <a:avLst/>
            </a:prstGeom>
          </p:spPr>
        </p:pic>
        <p:pic>
          <p:nvPicPr>
            <p:cNvPr id="10" name="Picture 9" descr="A picture containing food&#10;&#10;Description automatically generated">
              <a:extLst>
                <a:ext uri="{FF2B5EF4-FFF2-40B4-BE49-F238E27FC236}">
                  <a16:creationId xmlns:a16="http://schemas.microsoft.com/office/drawing/2014/main" id="{CECEE57B-91F0-CA4D-90A0-D139C5AAD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1512" y="3598456"/>
              <a:ext cx="810751" cy="3712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45038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B1663E-D24A-1F41-A45B-6E936FDD0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42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EA4DF1-7879-8145-B70C-F37AD9DA311E}"/>
              </a:ext>
            </a:extLst>
          </p:cNvPr>
          <p:cNvSpPr/>
          <p:nvPr/>
        </p:nvSpPr>
        <p:spPr>
          <a:xfrm>
            <a:off x="1368527" y="698560"/>
            <a:ext cx="696431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</a:rPr>
              <a:t> 1</a:t>
            </a:r>
            <a:r>
              <a:rPr lang="en-US" dirty="0">
                <a:solidFill>
                  <a:srgbClr val="008000"/>
                </a:solidFill>
                <a:latin typeface="Menlo" panose="020B0609030804020204" pitchFamily="49" charset="0"/>
              </a:rPr>
              <a:t>  # Get the user's name, age, and income.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</a:rPr>
              <a:t> 2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name = input(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'What is your name? ‘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</a:rPr>
              <a:t> 3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age = eval(input(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'What is your age? ‘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</a:rPr>
              <a:t> 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income = eval(input(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'What is your income? ‘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</a:rPr>
              <a:t> 5</a:t>
            </a:r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Menlo" panose="020B0609030804020204" pitchFamily="49" charset="0"/>
              </a:rPr>
              <a:t># Display the data.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</a:rPr>
              <a:t> 7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print(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'Here is the data you entered:’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</a:rPr>
              <a:t> 8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print(</a:t>
            </a:r>
            <a:r>
              <a:rPr lang="en-US">
                <a:solidFill>
                  <a:srgbClr val="A31515"/>
                </a:solidFill>
                <a:latin typeface="Menlo" panose="020B0609030804020204" pitchFamily="49" charset="0"/>
              </a:rPr>
              <a:t>'Name:'</a:t>
            </a:r>
            <a:r>
              <a:rPr lang="en-US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name)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</a:rPr>
              <a:t> 9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print(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'Age:'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age)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print(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'Income:'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income)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33916A-6B51-5248-A40C-5007FDC629FD}"/>
              </a:ext>
            </a:extLst>
          </p:cNvPr>
          <p:cNvSpPr txBox="1"/>
          <p:nvPr/>
        </p:nvSpPr>
        <p:spPr>
          <a:xfrm>
            <a:off x="1504335" y="180463"/>
            <a:ext cx="1334115" cy="414854"/>
          </a:xfrm>
          <a:prstGeom prst="rect">
            <a:avLst/>
          </a:prstGeom>
          <a:solidFill>
            <a:srgbClr val="C7EAFB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</a:t>
            </a:r>
            <a:r>
              <a:rPr lang="en-TH" sz="2000" dirty="0"/>
              <a:t>nput2.py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0C58E4-FDF0-3345-9468-9CFA16B9F62D}"/>
              </a:ext>
            </a:extLst>
          </p:cNvPr>
          <p:cNvSpPr/>
          <p:nvPr/>
        </p:nvSpPr>
        <p:spPr>
          <a:xfrm>
            <a:off x="1504335" y="4279678"/>
            <a:ext cx="6828504" cy="2246769"/>
          </a:xfrm>
          <a:prstGeom prst="rect">
            <a:avLst/>
          </a:prstGeom>
          <a:solidFill>
            <a:srgbClr val="C7EAFB"/>
          </a:solidFill>
        </p:spPr>
        <p:txBody>
          <a:bodyPr wrap="square">
            <a:spAutoFit/>
          </a:bodyPr>
          <a:lstStyle/>
          <a:p>
            <a:r>
              <a:rPr lang="en-T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What is your name? </a:t>
            </a:r>
            <a:r>
              <a:rPr lang="en-T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Peter</a:t>
            </a:r>
          </a:p>
          <a:p>
            <a:r>
              <a:rPr lang="en-T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What is your age? </a:t>
            </a:r>
            <a:r>
              <a:rPr lang="en-T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T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What is your income? </a:t>
            </a:r>
            <a:r>
              <a:rPr lang="en-T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10000.50</a:t>
            </a:r>
          </a:p>
          <a:p>
            <a:r>
              <a:rPr lang="en-T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Here is the data you entered:</a:t>
            </a:r>
          </a:p>
          <a:p>
            <a:r>
              <a:rPr lang="en-T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Name: Peter</a:t>
            </a:r>
          </a:p>
          <a:p>
            <a:r>
              <a:rPr lang="en-T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Age: 35</a:t>
            </a:r>
          </a:p>
          <a:p>
            <a:r>
              <a:rPr lang="en-T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Income: 10000.5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EB9293A-10F7-CD48-86DD-E671CE19A820}"/>
              </a:ext>
            </a:extLst>
          </p:cNvPr>
          <p:cNvSpPr/>
          <p:nvPr/>
        </p:nvSpPr>
        <p:spPr>
          <a:xfrm>
            <a:off x="5324170" y="4380272"/>
            <a:ext cx="545692" cy="1917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185913A-1B6C-9C4B-B310-E4ECCB70E64C}"/>
              </a:ext>
            </a:extLst>
          </p:cNvPr>
          <p:cNvSpPr/>
          <p:nvPr/>
        </p:nvSpPr>
        <p:spPr>
          <a:xfrm>
            <a:off x="4694902" y="4680153"/>
            <a:ext cx="545692" cy="1917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Enter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F5E32A1-180E-3A47-9AAB-2F703A7A50D5}"/>
              </a:ext>
            </a:extLst>
          </p:cNvPr>
          <p:cNvSpPr/>
          <p:nvPr/>
        </p:nvSpPr>
        <p:spPr>
          <a:xfrm>
            <a:off x="6076335" y="4989868"/>
            <a:ext cx="545692" cy="1917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Enter</a:t>
            </a:r>
          </a:p>
        </p:txBody>
      </p:sp>
    </p:spTree>
    <p:extLst>
      <p:ext uri="{BB962C8B-B14F-4D97-AF65-F5344CB8AC3E}">
        <p14:creationId xmlns:p14="http://schemas.microsoft.com/office/powerpoint/2010/main" val="42708291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71C37E70-393D-F042-8BB3-B10EE8C6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Performing Calculations</a:t>
            </a:r>
            <a:endParaRPr lang="he-IL" altLang="en-US" dirty="0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A857501D-9DAD-C74D-8E27-4C7CF17F4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1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dirty="0"/>
              <a:t>Math expression: performs calculation and gives a value</a:t>
            </a:r>
          </a:p>
          <a:p>
            <a:pPr lvl="1" eaLnBrk="1" hangingPunct="1"/>
            <a:r>
              <a:rPr lang="en-US" altLang="en-US" u="sng" dirty="0"/>
              <a:t>Math operator</a:t>
            </a:r>
            <a:r>
              <a:rPr lang="en-US" altLang="en-US" dirty="0"/>
              <a:t>: tool for performing calculation</a:t>
            </a:r>
          </a:p>
          <a:p>
            <a:pPr lvl="1" eaLnBrk="1" hangingPunct="1"/>
            <a:r>
              <a:rPr lang="en-US" altLang="en-US" u="sng" dirty="0"/>
              <a:t>Operands</a:t>
            </a:r>
            <a:r>
              <a:rPr lang="en-US" altLang="en-US" dirty="0"/>
              <a:t>: values surrounding operator</a:t>
            </a:r>
          </a:p>
          <a:p>
            <a:pPr lvl="2" eaLnBrk="1" hangingPunct="1"/>
            <a:r>
              <a:rPr lang="en-US" altLang="en-US" dirty="0"/>
              <a:t>Variables can be used as operands</a:t>
            </a:r>
          </a:p>
          <a:p>
            <a:pPr lvl="1" eaLnBrk="1" hangingPunct="1"/>
            <a:r>
              <a:rPr lang="en-US" altLang="en-US" dirty="0"/>
              <a:t>Resulting value typically assigned to variable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59EC71-4AFF-A14B-AB10-35A56F92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228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599AFE-AE2A-7B43-8F92-01B6BEB1F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39" y="2077101"/>
            <a:ext cx="9649522" cy="366280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48241C5-8BAF-0B48-A757-C156CEF12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Performing Calculations (cont’d)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3A3D91-05E2-C240-8795-A11ACBF1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817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71C37E70-393D-F042-8BB3-B10EE8C6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Performing Calculations (cont’d)</a:t>
            </a:r>
            <a:endParaRPr lang="he-IL" altLang="en-US" dirty="0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A857501D-9DAD-C74D-8E27-4C7CF17F4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1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dirty="0"/>
              <a:t>Two types of division:</a:t>
            </a:r>
          </a:p>
          <a:p>
            <a:pPr lvl="1"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dirty="0"/>
              <a:t> operator performs floating point division</a:t>
            </a:r>
          </a:p>
          <a:p>
            <a:pPr lvl="1"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dirty="0"/>
              <a:t> operator performs integer division</a:t>
            </a:r>
          </a:p>
          <a:p>
            <a:pPr lvl="2" eaLnBrk="1" hangingPunct="1"/>
            <a:r>
              <a:rPr lang="en-US" altLang="en-US" dirty="0"/>
              <a:t>Positive results truncated, negative rounded away from zero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4514B3-7415-724A-B8C7-C294821BC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3775307"/>
            <a:ext cx="2667000" cy="1231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FC38A5-7285-5C41-B36D-DDA3A2EAD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300" y="3775307"/>
            <a:ext cx="2895600" cy="1193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EFD9F7-8203-A84B-9865-0967C94E4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950" y="3762607"/>
            <a:ext cx="2997200" cy="1219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E8115D-6ACA-3943-A57C-CA927C63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541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254638-3916-6C4A-A91F-1434E84AB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438" y="61651"/>
            <a:ext cx="7425124" cy="673469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726DAA-6C0A-B34D-9EC3-6FE772EE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477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2FED55B5-1B75-E043-B98B-8908999F7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Operator  Precedence and Grouping with Parentheses</a:t>
            </a:r>
            <a:endParaRPr lang="he-IL" altLang="en-US"/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95C257C-FF6A-CC44-A787-1E41D75CC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2438"/>
            <a:ext cx="8229600" cy="45259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Python operator precedence:</a:t>
            </a:r>
          </a:p>
          <a:p>
            <a:pPr marL="971550" lvl="1" indent="-514350">
              <a:buFontTx/>
              <a:buAutoNum type="arabicPeriod"/>
              <a:defRPr/>
            </a:pPr>
            <a:r>
              <a:rPr lang="en-US" altLang="en-US" dirty="0"/>
              <a:t>Operations enclosed in parentheses</a:t>
            </a:r>
          </a:p>
          <a:p>
            <a:pPr marL="1371600" lvl="2" indent="-514350">
              <a:defRPr/>
            </a:pPr>
            <a:r>
              <a:rPr lang="en-US" altLang="en-US" dirty="0"/>
              <a:t>Forces operations to be performed before others</a:t>
            </a:r>
          </a:p>
          <a:p>
            <a:pPr marL="971550" lvl="1" indent="-514350">
              <a:buFontTx/>
              <a:buAutoNum type="arabicPeriod"/>
              <a:defRPr/>
            </a:pPr>
            <a:r>
              <a:rPr lang="en-US" altLang="en-US" dirty="0"/>
              <a:t>Exponentiation (**)</a:t>
            </a:r>
          </a:p>
          <a:p>
            <a:pPr marL="971550" lvl="1" indent="-514350">
              <a:buFontTx/>
              <a:buAutoNum type="arabicPeriod"/>
              <a:defRPr/>
            </a:pPr>
            <a:r>
              <a:rPr lang="en-US" altLang="en-US" dirty="0"/>
              <a:t>Multiplication (*), division (/ and //), and remainder (%)</a:t>
            </a:r>
          </a:p>
          <a:p>
            <a:pPr marL="971550" lvl="1" indent="-514350">
              <a:buFontTx/>
              <a:buAutoNum type="arabicPeriod"/>
              <a:defRPr/>
            </a:pPr>
            <a:r>
              <a:rPr lang="en-US" altLang="en-US" dirty="0"/>
              <a:t>Addition (+) and subtraction (-)</a:t>
            </a:r>
          </a:p>
          <a:p>
            <a:pPr eaLnBrk="1" hangingPunct="1">
              <a:defRPr/>
            </a:pPr>
            <a:r>
              <a:rPr lang="en-US" altLang="en-US" dirty="0"/>
              <a:t>Higher precedence performed first</a:t>
            </a:r>
          </a:p>
          <a:p>
            <a:pPr lvl="1" eaLnBrk="1" hangingPunct="1">
              <a:defRPr/>
            </a:pPr>
            <a:r>
              <a:rPr lang="en-US" altLang="en-US" dirty="0"/>
              <a:t>Same precedence operators execute from left to right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845F72-9433-AF42-8D4D-BFD0ED03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31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D6EB-560F-8B48-9090-93226D50B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577E7C-30F7-804A-9BC2-3CC8CF6D5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9093"/>
          <a:stretch/>
        </p:blipFill>
        <p:spPr>
          <a:xfrm>
            <a:off x="5631365" y="2300403"/>
            <a:ext cx="1361210" cy="21952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0ABC29-1D8A-8A4F-A122-9F4B569DFB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534"/>
          <a:stretch/>
        </p:blipFill>
        <p:spPr>
          <a:xfrm>
            <a:off x="2866462" y="2300403"/>
            <a:ext cx="2764903" cy="21952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518C63-D6BE-AD42-84F1-668150447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788" y="186938"/>
            <a:ext cx="3040424" cy="21134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3E2D35-9F7E-5247-A109-DCE6AF809B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518"/>
          <a:stretch/>
        </p:blipFill>
        <p:spPr>
          <a:xfrm>
            <a:off x="2597854" y="4497027"/>
            <a:ext cx="3501863" cy="21740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96449D-9BEE-474C-AA5A-EDAD862AC6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951"/>
          <a:stretch/>
        </p:blipFill>
        <p:spPr>
          <a:xfrm>
            <a:off x="6066862" y="4497026"/>
            <a:ext cx="1160107" cy="21740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EDEE91-2411-3348-95A8-48D4B15C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743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4B713B07-535F-1645-923F-5FC38DC0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Exponent Operator and the Remainder Operator</a:t>
            </a:r>
            <a:endParaRPr lang="he-IL" altLang="en-US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46C62E63-1D08-6F4C-8F75-0CD130ADF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u="sng" dirty="0"/>
              <a:t>Exponent operator (</a:t>
            </a:r>
            <a:r>
              <a:rPr lang="en-US" u="sng" dirty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u="sng" dirty="0"/>
              <a:t>)</a:t>
            </a:r>
            <a:r>
              <a:rPr lang="en-US" dirty="0"/>
              <a:t>: Raises a number to a power</a:t>
            </a:r>
          </a:p>
          <a:p>
            <a:pPr lvl="1"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x ** y = x</a:t>
            </a:r>
            <a:r>
              <a:rPr lang="en-US" baseline="30000" dirty="0">
                <a:latin typeface="Courier New" pitchFamily="49" charset="0"/>
                <a:cs typeface="Courier New" pitchFamily="49" charset="0"/>
              </a:rPr>
              <a:t>y</a:t>
            </a:r>
            <a:endParaRPr lang="en-US" baseline="30000" dirty="0"/>
          </a:p>
          <a:p>
            <a:pPr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Remainder operator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>
                <a:latin typeface="+mj-lt"/>
                <a:cs typeface="Courier New" pitchFamily="49" charset="0"/>
              </a:rPr>
              <a:t>): Performs division and returns the remainder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a.k.a. modulus operator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4%2=0, 5%2=1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Typically used to convert times and distances, and to detect odd or even numbers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24235D-7EB3-CD45-A270-52A07DB6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1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88F3EC32-595F-4548-8D73-5EC1F38B0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Designing a Program (cont’d.)</a:t>
            </a:r>
            <a:endParaRPr lang="he-IL" altLang="en-US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4F5E4872-7029-A249-B304-A7E7574BA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Determine the steps that must be taken to perform the task</a:t>
            </a:r>
          </a:p>
          <a:p>
            <a:pPr lvl="1" eaLnBrk="1" hangingPunct="1"/>
            <a:r>
              <a:rPr lang="en-US" altLang="en-US"/>
              <a:t>Break down required task into a series of steps</a:t>
            </a:r>
          </a:p>
          <a:p>
            <a:pPr lvl="1" eaLnBrk="1" hangingPunct="1"/>
            <a:r>
              <a:rPr lang="en-US" altLang="en-US"/>
              <a:t>Create an algorithm, listing logical steps that must be taken</a:t>
            </a:r>
          </a:p>
          <a:p>
            <a:pPr eaLnBrk="1" hangingPunct="1"/>
            <a:r>
              <a:rPr lang="en-US" altLang="en-US" u="sng"/>
              <a:t>Algorithm</a:t>
            </a:r>
            <a:r>
              <a:rPr lang="en-US" altLang="en-US"/>
              <a:t>: set of well-defined logical steps that must be taken to perform a task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FF57A-E166-C842-B138-B9F67DEF7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470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B0A5A7-A533-C14D-A35F-B21E55CF6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126" y="79292"/>
            <a:ext cx="6474810" cy="58977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4554F1-8F3F-1B47-AFD8-5BB280BCF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883" y="5871635"/>
            <a:ext cx="6435053" cy="90707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0546E4-C9EC-8246-AACE-463A8740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239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D0843632-CFA8-4D46-B74E-A0AC0981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Converting Math Formulas to Programming Statements</a:t>
            </a:r>
            <a:endParaRPr lang="he-IL" altLang="en-US"/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9F457122-FFE6-4F4D-840B-C5E7B3BAB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Operator required for any mathematical operation </a:t>
            </a:r>
          </a:p>
          <a:p>
            <a:pPr eaLnBrk="1" hangingPunct="1"/>
            <a:r>
              <a:rPr lang="en-US" altLang="en-US"/>
              <a:t>When converting mathematical expression to programming statement:</a:t>
            </a:r>
          </a:p>
          <a:p>
            <a:pPr lvl="1" eaLnBrk="1" hangingPunct="1"/>
            <a:r>
              <a:rPr lang="en-US" altLang="en-US"/>
              <a:t>May need to add multiplication operators</a:t>
            </a:r>
          </a:p>
          <a:p>
            <a:pPr lvl="1" eaLnBrk="1" hangingPunct="1"/>
            <a:r>
              <a:rPr lang="en-US" altLang="en-US"/>
              <a:t>May need to insert parentheses </a:t>
            </a:r>
            <a:endParaRPr lang="he-IL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B267CB-D416-2140-8719-41E14A550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3987800"/>
            <a:ext cx="9347200" cy="2870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777B68-F2F6-C94A-8922-35D47B5D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289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5716C70A-3F90-8F44-A5A4-84D8E7080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Mixed-Type Expressions and Data Type Conversion</a:t>
            </a:r>
            <a:endParaRPr lang="he-IL" altLang="en-US"/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A1605FE2-5698-BA4F-80DB-92603DE92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type resulting from math operation depends on data types of operands</a:t>
            </a:r>
          </a:p>
          <a:p>
            <a:pPr lvl="1" eaLnBrk="1" hangingPunct="1"/>
            <a:r>
              <a:rPr lang="en-US" altLang="en-US"/>
              <a:t>Two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/>
              <a:t> values: result is an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 lvl="1" eaLnBrk="1" hangingPunct="1"/>
            <a:r>
              <a:rPr lang="en-US" altLang="en-US"/>
              <a:t>Two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/>
              <a:t> values: result is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/>
              <a:t>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/>
              <a:t> temporarily converted to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/>
              <a:t>, result of the operation is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2" eaLnBrk="1" hangingPunct="1"/>
            <a:r>
              <a:rPr lang="en-US" altLang="en-US"/>
              <a:t>Mixed-type expression</a:t>
            </a:r>
          </a:p>
          <a:p>
            <a:pPr lvl="1" eaLnBrk="1" hangingPunct="1"/>
            <a:r>
              <a:rPr lang="en-US" altLang="en-US"/>
              <a:t>Type conversion of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/>
              <a:t> to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/>
              <a:t> causes truncation of fractional part</a:t>
            </a:r>
            <a:endParaRPr lang="he-IL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A042FC-B691-E844-AAC4-BBFA96A7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605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276D679B-B4E1-7B4A-9E11-9A5BBACD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Breaking Long Statements into Multiple Lines</a:t>
            </a:r>
            <a:endParaRPr lang="he-IL" altLang="en-US"/>
          </a:p>
        </p:txBody>
      </p:sp>
      <p:sp>
        <p:nvSpPr>
          <p:cNvPr id="28675" name="Content Placeholder 4">
            <a:extLst>
              <a:ext uri="{FF2B5EF4-FFF2-40B4-BE49-F238E27FC236}">
                <a16:creationId xmlns:a16="http://schemas.microsoft.com/office/drawing/2014/main" id="{34CCDDD3-1087-AF47-98B0-D6587855A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Long statements cannot be viewed on screen without scrolling and cannot be printed without cutting off</a:t>
            </a:r>
          </a:p>
          <a:p>
            <a:pPr eaLnBrk="1" hangingPunct="1"/>
            <a:r>
              <a:rPr lang="en-US" altLang="en-US" u="sng"/>
              <a:t>Multiline continuation character (</a:t>
            </a: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u="sng"/>
              <a:t>)</a:t>
            </a:r>
            <a:r>
              <a:rPr lang="en-US" altLang="en-US"/>
              <a:t>: Allows to break a statement into multiple lines</a:t>
            </a:r>
            <a:br>
              <a:rPr lang="en-US" altLang="en-US"/>
            </a:br>
            <a:endParaRPr lang="en-US" altLang="en-US"/>
          </a:p>
          <a:p>
            <a:pPr marL="1092200" lvl="2" indent="-177800"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result = var1 * 2 + var2 * 3 + \</a:t>
            </a:r>
          </a:p>
          <a:p>
            <a:pPr marL="1092200" lvl="2" indent="-177800"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var3 * 4 + var4 * 5</a:t>
            </a:r>
            <a:r>
              <a:rPr lang="en-US" altLang="en-US"/>
              <a:t>				</a:t>
            </a:r>
            <a:endParaRPr lang="he-IL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A721EC-1FC5-E745-AAFC-214E9D2E3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236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203F0407-F2BB-474F-8D97-B6C0E95AA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Breaking Long Statements into Multiple Lines</a:t>
            </a:r>
            <a:endParaRPr lang="he-IL" altLang="en-US"/>
          </a:p>
        </p:txBody>
      </p:sp>
      <p:sp>
        <p:nvSpPr>
          <p:cNvPr id="29699" name="Content Placeholder 4">
            <a:extLst>
              <a:ext uri="{FF2B5EF4-FFF2-40B4-BE49-F238E27FC236}">
                <a16:creationId xmlns:a16="http://schemas.microsoft.com/office/drawing/2014/main" id="{A898D7D0-EFA6-584D-BBD8-1FD93852E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Any part of a statement that is enclosed in parentheses can be broken without the line continuation character.</a:t>
            </a:r>
            <a:br>
              <a:rPr lang="en-US" altLang="en-US"/>
            </a:br>
            <a:endParaRPr lang="en-US" altLang="en-US"/>
          </a:p>
          <a:p>
            <a:pPr marL="1092200" lvl="2" indent="-177800"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print("Monday's sales are", monday,</a:t>
            </a:r>
          </a:p>
          <a:p>
            <a:pPr marL="1092200" lvl="2" indent="-177800"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  "and Tuesday's sales are", tuesday,</a:t>
            </a:r>
          </a:p>
          <a:p>
            <a:pPr marL="1092200" lvl="2" indent="-177800"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  "and Wednesday's sales are", Wednesday)</a:t>
            </a:r>
          </a:p>
          <a:p>
            <a:pPr marL="1092200" lvl="2" indent="-177800">
              <a:buNone/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2200" lvl="2" indent="-177800"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total = (value1 + value2 +</a:t>
            </a:r>
          </a:p>
          <a:p>
            <a:pPr marL="1092200" lvl="2" indent="-177800"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value3 + value4 +</a:t>
            </a:r>
          </a:p>
          <a:p>
            <a:pPr marL="1092200" lvl="2" indent="-177800"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value5 + value6)</a:t>
            </a:r>
            <a:r>
              <a:rPr lang="en-US" altLang="en-US"/>
              <a:t>				</a:t>
            </a:r>
            <a:endParaRPr lang="he-IL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84226D-9CD8-FC44-B818-AB5B6A7B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766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A703D816-5F95-6F41-9D21-534CD7D2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About Data Output</a:t>
            </a:r>
            <a:endParaRPr lang="he-IL" altLang="en-US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AC55A68F-A385-744D-8736-11859839B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altLang="en-US" dirty="0"/>
              <a:t>function displays line of output </a:t>
            </a:r>
          </a:p>
          <a:p>
            <a:pPr lvl="1" eaLnBrk="1" hangingPunct="1"/>
            <a:r>
              <a:rPr lang="en-US" altLang="en-US" dirty="0"/>
              <a:t>Newline character at end of printed data</a:t>
            </a:r>
          </a:p>
          <a:p>
            <a:pPr lvl="1" eaLnBrk="1" hangingPunct="1"/>
            <a:r>
              <a:rPr lang="en-US" altLang="en-US" dirty="0"/>
              <a:t>Special argument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end='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dirty="0"/>
              <a:t> causes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/>
              <a:t> to place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en-US" altLang="en-US" dirty="0"/>
              <a:t> at end of data instead of newline character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/>
              <a:t> function uses space as item separator</a:t>
            </a:r>
          </a:p>
          <a:p>
            <a:pPr lvl="1" eaLnBrk="1" hangingPunct="1"/>
            <a:r>
              <a:rPr lang="en-US" altLang="en-US" dirty="0"/>
              <a:t>Special argument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dirty="0"/>
              <a:t> causes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/>
              <a:t> to use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en-US" altLang="en-US" dirty="0"/>
              <a:t> as item separator</a:t>
            </a:r>
          </a:p>
          <a:p>
            <a:pPr lvl="1" eaLnBrk="1" hangingPunct="1"/>
            <a:endParaRPr lang="he-IL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BF8A75-57C5-424F-9178-4A7453F33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11" y="4932053"/>
            <a:ext cx="3556000" cy="1155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D35EF4-53F2-4544-99B5-76BA2D550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11" y="6176963"/>
            <a:ext cx="2476500" cy="571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4B9A76-E5AB-514B-B7D3-F3E60953A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863" y="5759159"/>
            <a:ext cx="5904726" cy="657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C2DF92-2B57-9341-B1D9-648680CDD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9863" y="4932053"/>
            <a:ext cx="5904726" cy="6097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F27FE5-899B-9049-8048-EE79C2E60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621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ED21A4DD-05E8-6D4E-947C-F43A2F7B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About Data Output (cont’d.)</a:t>
            </a:r>
            <a:endParaRPr lang="he-IL" altLang="en-US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2C486DED-BD97-3C44-962D-F219BF1C7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Special characters appearing in string literal </a:t>
            </a:r>
          </a:p>
          <a:p>
            <a:pPr lvl="1" eaLnBrk="1" hangingPunct="1"/>
            <a:r>
              <a:rPr lang="en-US" altLang="en-US" dirty="0"/>
              <a:t>Preceded by backslash 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dirty="0"/>
              <a:t>)</a:t>
            </a:r>
          </a:p>
          <a:p>
            <a:pPr lvl="2" eaLnBrk="1" hangingPunct="1"/>
            <a:r>
              <a:rPr lang="en-US" altLang="en-US" dirty="0"/>
              <a:t>Examples: newline 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dirty="0"/>
              <a:t>), horizontal tab 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lang="en-US" altLang="en-US" dirty="0"/>
              <a:t>)</a:t>
            </a:r>
          </a:p>
          <a:p>
            <a:pPr lvl="1" eaLnBrk="1" hangingPunct="1"/>
            <a:r>
              <a:rPr lang="en-US" altLang="en-US" dirty="0"/>
              <a:t>Treated as commands embedded in string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286C67-A011-AC46-B6A1-2E1CD1792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766" y="3429000"/>
            <a:ext cx="3974946" cy="11879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CF853A-A19E-F648-82F9-F6EB40745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39" y="4641080"/>
            <a:ext cx="8887522" cy="217332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DAA505-12DD-3F4B-B0A2-C719769D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062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ED21A4DD-05E8-6D4E-947C-F43A2F7B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About Data Output (cont’d.)</a:t>
            </a:r>
            <a:endParaRPr lang="he-IL" altLang="en-US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2C486DED-BD97-3C44-962D-F219BF1C7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When + operator used on two strings in performs string concatenation</a:t>
            </a:r>
          </a:p>
          <a:p>
            <a:pPr lvl="1" eaLnBrk="1" hangingPunct="1"/>
            <a:r>
              <a:rPr lang="en-US" altLang="en-US" dirty="0"/>
              <a:t>Useful for breaking up a long string literal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736984-658A-164E-8494-5CB9AF17B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10" y="3367668"/>
            <a:ext cx="9422780" cy="15326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1A4A11-576C-BF49-B25F-FD0D58EA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52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258B09CD-6CD5-D44E-B31C-4FE09C083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Formatting Numbers</a:t>
            </a:r>
            <a:endParaRPr lang="he-IL" altLang="en-US"/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0FF0A69E-E6B6-DC4F-B685-795617BFA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Can format display of numbers on screen using built-in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altLang="en-US" dirty="0"/>
              <a:t> function</a:t>
            </a:r>
          </a:p>
          <a:p>
            <a:pPr lvl="1" eaLnBrk="1" hangingPunct="1"/>
            <a:r>
              <a:rPr lang="en-US" altLang="en-US" dirty="0"/>
              <a:t>Two arguments:</a:t>
            </a:r>
          </a:p>
          <a:p>
            <a:pPr lvl="2" eaLnBrk="1" hangingPunct="1"/>
            <a:r>
              <a:rPr lang="en-US" altLang="en-US" dirty="0"/>
              <a:t>Numeric value to be formatted</a:t>
            </a:r>
          </a:p>
          <a:p>
            <a:pPr lvl="2" eaLnBrk="1" hangingPunct="1"/>
            <a:r>
              <a:rPr lang="en-US" altLang="en-US" dirty="0"/>
              <a:t>Format specifier</a:t>
            </a:r>
          </a:p>
          <a:p>
            <a:pPr lvl="1" eaLnBrk="1" hangingPunct="1"/>
            <a:r>
              <a:rPr lang="en-US" altLang="en-US" dirty="0"/>
              <a:t>Returns string containing formatted number</a:t>
            </a:r>
          </a:p>
          <a:p>
            <a:pPr lvl="1" eaLnBrk="1" hangingPunct="1"/>
            <a:r>
              <a:rPr lang="en-US" altLang="en-US" dirty="0"/>
              <a:t>Format specifier typically includes precision and data type</a:t>
            </a:r>
          </a:p>
          <a:p>
            <a:pPr lvl="2" eaLnBrk="1" hangingPunct="1"/>
            <a:r>
              <a:rPr lang="en-US" altLang="en-US" dirty="0"/>
              <a:t>Can be used to indicate comma separators and the minimum field width used to display the value</a:t>
            </a:r>
            <a:endParaRPr lang="he-IL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9211C4-7400-EC44-88A5-DA2E88269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411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BD907-229F-B248-8EF6-985D98CE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D18C7A-1109-D840-B159-E3C8594DD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600" y="1924844"/>
            <a:ext cx="8178800" cy="41529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BA98B3-9AC4-2245-9F9A-2B991A33B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88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10A2BF63-732E-4549-8769-F974548D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Pseudocode</a:t>
            </a:r>
            <a:endParaRPr lang="he-IL" altLang="en-US" dirty="0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F9D000BC-508E-CD44-ADF8-1919971A9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Pseudocode</a:t>
            </a:r>
            <a:r>
              <a:rPr lang="en-US" altLang="en-US"/>
              <a:t>: fake code</a:t>
            </a:r>
          </a:p>
          <a:p>
            <a:pPr lvl="1" eaLnBrk="1" hangingPunct="1"/>
            <a:r>
              <a:rPr lang="en-US" altLang="en-US"/>
              <a:t>Informal language that has no syntax rule </a:t>
            </a:r>
          </a:p>
          <a:p>
            <a:pPr lvl="1" eaLnBrk="1" hangingPunct="1"/>
            <a:r>
              <a:rPr lang="en-US" altLang="en-US"/>
              <a:t>Not meant to be compiled or executed</a:t>
            </a:r>
          </a:p>
          <a:p>
            <a:pPr lvl="1" eaLnBrk="1" hangingPunct="1"/>
            <a:r>
              <a:rPr lang="en-US" altLang="en-US"/>
              <a:t>Used to create model program</a:t>
            </a:r>
          </a:p>
          <a:p>
            <a:pPr lvl="2" eaLnBrk="1" hangingPunct="1"/>
            <a:r>
              <a:rPr lang="en-US" altLang="en-US"/>
              <a:t>No need to worry about syntax errors, can focus on program’s design</a:t>
            </a:r>
          </a:p>
          <a:p>
            <a:pPr lvl="2" eaLnBrk="1" hangingPunct="1"/>
            <a:r>
              <a:rPr lang="en-US" altLang="en-US"/>
              <a:t>Can be translated directly into actual code in any programming language</a:t>
            </a:r>
            <a:endParaRPr lang="he-IL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F6A5C8-07A7-AC4B-BD88-69F1C017A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276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D1BA-4A13-AB4E-AD42-B2EBA46B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7BDC8C-05AA-AE46-9008-0542AA0E1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3813" y="1812868"/>
            <a:ext cx="6781800" cy="76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102E4F-08F6-754A-B3C1-896E56352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13" y="2844800"/>
            <a:ext cx="6756400" cy="1168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34B6DC-680A-364E-98FB-2F7353417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813" y="4221047"/>
            <a:ext cx="9283700" cy="1092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A890A3-727D-3A44-9878-F3E4C8F86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813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48886E3C-6126-0F4C-871E-C14651116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Comma Separators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12861766-7845-7848-B4DF-7AAB15D1A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the number to be formatted with comma separators, you can insert a comma into the format specifier, as shown here: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7E38FD-5AE4-2542-82D5-2F34ADBFF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899" y="3255963"/>
            <a:ext cx="6921500" cy="825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322C39-CB65-EB45-838F-DD9814977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899" y="4367213"/>
            <a:ext cx="7366000" cy="76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CA9402-C93F-2240-9E3D-423CBCABF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899" y="5414963"/>
            <a:ext cx="6769100" cy="774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CE18A7-F29E-F94B-8990-7CC9FF69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579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8B6545-B4B8-6D4F-9CBD-BD893C012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016000"/>
            <a:ext cx="7975600" cy="4826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B7E424-3797-3E41-B7EB-B75A765AC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173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48886E3C-6126-0F4C-871E-C14651116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a Minimum Field Width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12861766-7845-7848-B4DF-7AAB15D1A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format specifier can also include a minimum field width, which is the minimum number of spaces that should be used to display the value. The following example prints a number in a field that is 12 spaces wide: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5B645B-39B4-3540-BFD9-2E3A6F6C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27" y="4127542"/>
            <a:ext cx="9440746" cy="8092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35AC88-0A87-3244-96FD-37D125C2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450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5A8F98-EF26-334D-8BEF-9B19F639A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1" y="312233"/>
            <a:ext cx="6200283" cy="50589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BF2098-E902-9144-A173-6DD3FC99E1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6" t="47998" b="3405"/>
          <a:stretch/>
        </p:blipFill>
        <p:spPr>
          <a:xfrm>
            <a:off x="5486400" y="1335546"/>
            <a:ext cx="4132263" cy="22690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2EC56B-9B49-9A41-AC8B-F37352A42A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885" b="55743"/>
          <a:stretch/>
        </p:blipFill>
        <p:spPr>
          <a:xfrm>
            <a:off x="114157" y="5232470"/>
            <a:ext cx="4006948" cy="131329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B4CA62-7E52-AB4B-9B2C-8A54A634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329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48886E3C-6126-0F4C-871E-C14651116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a Floating-Point Number as a Percentage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12861766-7845-7848-B4DF-7AAB15D1A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en-US" dirty="0"/>
              <a:t> symbol can be used in the format string of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altLang="en-US" dirty="0"/>
              <a:t> function to format number as percentage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EA21E4-D640-374D-99EE-883F4EA0F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59" y="2955005"/>
            <a:ext cx="5384800" cy="76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23ECA2-8B36-0643-A1E9-3551E602B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59" y="4001294"/>
            <a:ext cx="5549900" cy="774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2962A-7AD8-E440-8E4D-70DAC350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189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48886E3C-6126-0F4C-871E-C14651116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Integers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12861766-7845-7848-B4DF-7AAB15D1A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 format an integer using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altLang="en-US" dirty="0"/>
              <a:t> function:</a:t>
            </a:r>
          </a:p>
          <a:p>
            <a:pPr lvl="1" eaLnBrk="1" hangingPunct="1"/>
            <a:r>
              <a:rPr lang="en-US" altLang="en-US" dirty="0"/>
              <a:t>Use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dirty="0"/>
              <a:t> as the type designator</a:t>
            </a:r>
          </a:p>
          <a:p>
            <a:pPr lvl="1" eaLnBrk="1" hangingPunct="1"/>
            <a:r>
              <a:rPr lang="en-US" altLang="en-US" dirty="0"/>
              <a:t>Do not specify precision</a:t>
            </a:r>
          </a:p>
          <a:p>
            <a:pPr lvl="1" eaLnBrk="1" hangingPunct="1"/>
            <a:r>
              <a:rPr lang="en-US" altLang="en-US" dirty="0"/>
              <a:t>Can still use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altLang="en-US" dirty="0"/>
              <a:t> function to set field width or comma separator</a:t>
            </a:r>
            <a:endParaRPr lang="he-IL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326535-18E5-DC45-9CE6-C46A49485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3" y="3931423"/>
            <a:ext cx="5918200" cy="774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4AC151-375F-EB4A-9505-07401E82A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613" y="4883051"/>
            <a:ext cx="6083300" cy="825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414ECD-428F-0F49-A770-A8927E6B4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1613" y="5885479"/>
            <a:ext cx="6172200" cy="800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6007C-94C8-5C42-A0B8-F948394F8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342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E53BD31A-5C42-1C45-BCDB-48C866EC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Magic Numbers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98E9E60F-A770-274D-AE79-39BDBEA9E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magic number is an unexplained numeric value that appears in a program’s code. Example: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amount = balance * 0.069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What is the value 0.069? An interest rate? A fee percentage? Only the person who wrote the code knows for sure.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0359AA-616C-7944-A342-884C701D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989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41FAB389-8D35-944D-8F6A-011221904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Problem with Magic Numbers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AC15F2AB-7BE3-AD40-934A-F9298D8EB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It can be difficult to determine the purpose of the number.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If the magic number is used in multiple places in the program, it can take a lot of effort to change the number in each location, should the need arise.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dirty="0"/>
              <a:t>You take the risk of making a mistake each time you type the magic number in the program’s code. </a:t>
            </a:r>
          </a:p>
          <a:p>
            <a:pPr lvl="1"/>
            <a:r>
              <a:rPr lang="en-US" altLang="en-US" dirty="0"/>
              <a:t>For example, suppose you intend to type 0.069, but you accidentally type .0069. This mistake will cause mathematical errors that can be difficult to find.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7262B8-DF38-BC4B-A159-773F9623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997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3EC308F-44BD-6846-AF32-4C757056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Named Constants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73874B08-87E3-DD4A-AC64-67A465E40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/>
              <a:t>You should use named constants instead of magic numbers.</a:t>
            </a:r>
          </a:p>
          <a:p>
            <a:r>
              <a:rPr lang="en-US" altLang="en-US" sz="2400" dirty="0"/>
              <a:t>A named constant is a name that represents a value that does not change during the program's execution.</a:t>
            </a:r>
          </a:p>
          <a:p>
            <a:r>
              <a:rPr lang="en-US" altLang="en-US" sz="2400" dirty="0"/>
              <a:t>Example: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INTEREST_RATE = 0.069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sz="2400" dirty="0"/>
              <a:t>This creates a named constant named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INTEREST_RATE</a:t>
            </a:r>
            <a:r>
              <a:rPr lang="en-US" altLang="en-US" sz="2400" dirty="0"/>
              <a:t>, assigned the value 0.069. It can be used instead of the magic number: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amount = balance * INTEREST_RATE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8ADB22-0FF4-9D40-AE72-A32152FE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0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02E4C-904C-2C4F-B24A-35670A43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Pseudocode (cont’d.)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956FD-27A5-3A40-8595-A20C9F9F5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example, suppose you have been asked to write a program to calculate and display the gross pay for an hourly paid employee. </a:t>
            </a:r>
          </a:p>
          <a:p>
            <a:r>
              <a:rPr lang="en-US" dirty="0"/>
              <a:t>Here are the steps that you would take: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Input the hours worked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Input the hourly pay rate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Calculate gross pay as hours worked multiplied by pay rate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Display the gross pay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7AAC3-D19B-2B48-B68C-115E55C7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6794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3C6F1201-EA07-8049-9A26-14CF16E3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Advantages of Using Named Constants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9425C925-AC45-6043-86CB-42F7813A5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Named constants make code self-explanatory (self-documenting)</a:t>
            </a:r>
          </a:p>
          <a:p>
            <a:pPr marL="0" indent="0">
              <a:buNone/>
            </a:pPr>
            <a:endParaRPr lang="en-US" altLang="en-US" sz="2400" dirty="0"/>
          </a:p>
          <a:p>
            <a:r>
              <a:rPr lang="en-US" altLang="en-US" sz="2400" dirty="0"/>
              <a:t>Named constants make code easier to maintain (change the value assigned to the constant, and the new value takes effect everywhere the constant is used)</a:t>
            </a:r>
          </a:p>
          <a:p>
            <a:pPr marL="0" indent="0">
              <a:buNone/>
            </a:pPr>
            <a:endParaRPr lang="en-US" altLang="en-US" sz="2400" dirty="0"/>
          </a:p>
          <a:p>
            <a:r>
              <a:rPr lang="en-US" altLang="en-US" sz="2400" dirty="0"/>
              <a:t>Named constants help prevent typographical errors that are common when using magic numbers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A70293-E264-DB43-974A-83F13C08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385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1F80F-E7C1-F94A-8E53-EA2F123AD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String Formatting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25D23-2E87-4E45-89C9-D99133F32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supports multiple ways to format text strings. For example, %-formatting, </a:t>
            </a:r>
            <a:r>
              <a:rPr lang="en-US" dirty="0" err="1"/>
              <a:t>str.format</a:t>
            </a:r>
            <a:r>
              <a:rPr lang="en-US" dirty="0"/>
              <a:t>(), and f-Strings.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EBC00-593C-C74E-9BF0-562DCA5E9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718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55CE-3B90-B642-A32E-043C28938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%-formatting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E5C74-CCDA-2E4E-B4A8-070BE4791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in Python have a unique built-in operation that can be accessed with the % operator. </a:t>
            </a:r>
          </a:p>
          <a:p>
            <a:pPr marL="0" indent="0">
              <a:buNone/>
            </a:pPr>
            <a:endParaRPr lang="en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03D03-C3EA-1249-987B-A54727EC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72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D0B6FDB-480F-2445-B8A0-9BBB26F68587}"/>
              </a:ext>
            </a:extLst>
          </p:cNvPr>
          <p:cNvSpPr>
            <a:spLocks/>
          </p:cNvSpPr>
          <p:nvPr/>
        </p:nvSpPr>
        <p:spPr>
          <a:xfrm>
            <a:off x="991523" y="3122167"/>
            <a:ext cx="7920465" cy="814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txBody>
          <a:bodyPr wrap="square" tIns="108000" bIns="7200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name = 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"Eric"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"Hello,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%s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."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% name)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A74F010-54EF-A747-A869-94FADEDDCE47}"/>
              </a:ext>
            </a:extLst>
          </p:cNvPr>
          <p:cNvSpPr>
            <a:spLocks/>
          </p:cNvSpPr>
          <p:nvPr/>
        </p:nvSpPr>
        <p:spPr>
          <a:xfrm>
            <a:off x="991523" y="4488354"/>
            <a:ext cx="7920465" cy="5075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txBody>
          <a:bodyPr wrap="square" tIns="108000" bIns="7200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Hello, Eric.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31A65F-52A5-234F-A243-378FB2F478B2}"/>
              </a:ext>
            </a:extLst>
          </p:cNvPr>
          <p:cNvSpPr/>
          <p:nvPr/>
        </p:nvSpPr>
        <p:spPr>
          <a:xfrm>
            <a:off x="991523" y="4119022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Program Output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A113ED-C738-6348-B556-8A1C3226E652}"/>
              </a:ext>
            </a:extLst>
          </p:cNvPr>
          <p:cNvSpPr/>
          <p:nvPr/>
        </p:nvSpPr>
        <p:spPr>
          <a:xfrm>
            <a:off x="991522" y="2739724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Program s-1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4067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6897-2E2D-F144-B4EA-FA9289F22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%-formatting </a:t>
            </a:r>
            <a:r>
              <a:rPr lang="en-US" altLang="en-US" dirty="0"/>
              <a:t>(cont’d)</a:t>
            </a:r>
            <a:endParaRPr lang="en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343F7-ABB1-9A47-8F2D-89751215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73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AA83E1-2CD1-7344-8530-75980B458CBB}"/>
              </a:ext>
            </a:extLst>
          </p:cNvPr>
          <p:cNvSpPr>
            <a:spLocks/>
          </p:cNvSpPr>
          <p:nvPr/>
        </p:nvSpPr>
        <p:spPr>
          <a:xfrm>
            <a:off x="991523" y="1989399"/>
            <a:ext cx="7920465" cy="11204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txBody>
          <a:bodyPr wrap="square" tIns="108000" bIns="7200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name = 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"Eric"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age = </a:t>
            </a:r>
            <a:r>
              <a:rPr lang="en-US" dirty="0">
                <a:solidFill>
                  <a:srgbClr val="09885A"/>
                </a:solidFill>
                <a:latin typeface="Menlo" panose="020B0609030804020204" pitchFamily="49" charset="0"/>
              </a:rPr>
              <a:t>74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"Hello,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%s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. You are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%s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."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% (name, age))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3950014-9EA1-EB41-AECF-E08F8CB1DB94}"/>
              </a:ext>
            </a:extLst>
          </p:cNvPr>
          <p:cNvSpPr>
            <a:spLocks/>
          </p:cNvSpPr>
          <p:nvPr/>
        </p:nvSpPr>
        <p:spPr>
          <a:xfrm>
            <a:off x="991523" y="3640854"/>
            <a:ext cx="7920465" cy="5075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txBody>
          <a:bodyPr wrap="square" tIns="108000" bIns="7200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Hello, Eric. You are 74.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E08F8C-8159-AC41-9B07-A783739FFA35}"/>
              </a:ext>
            </a:extLst>
          </p:cNvPr>
          <p:cNvSpPr/>
          <p:nvPr/>
        </p:nvSpPr>
        <p:spPr>
          <a:xfrm>
            <a:off x="991523" y="3271522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Program Output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51CD1E-5BB3-C244-863A-C3C4ED814599}"/>
              </a:ext>
            </a:extLst>
          </p:cNvPr>
          <p:cNvSpPr/>
          <p:nvPr/>
        </p:nvSpPr>
        <p:spPr>
          <a:xfrm>
            <a:off x="991522" y="1606956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Program s-2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94252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3241C-A408-3344-BABD-5F4162EFA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%-formatting </a:t>
            </a:r>
            <a:r>
              <a:rPr lang="en-US" altLang="en-US" dirty="0"/>
              <a:t>(cont’d)</a:t>
            </a:r>
            <a:endParaRPr lang="en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65529-5A13-024F-85E6-2C687711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74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454D357-E629-A04B-9497-DCAFDC7AE78F}"/>
              </a:ext>
            </a:extLst>
          </p:cNvPr>
          <p:cNvSpPr>
            <a:spLocks/>
          </p:cNvSpPr>
          <p:nvPr/>
        </p:nvSpPr>
        <p:spPr>
          <a:xfrm>
            <a:off x="991523" y="1989399"/>
            <a:ext cx="8081040" cy="2380414"/>
          </a:xfrm>
          <a:prstGeom prst="roundRect">
            <a:avLst>
              <a:gd name="adj" fmla="val 14645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txBody>
          <a:bodyPr wrap="square" tIns="108000" bIns="7200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first_name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Menlo" panose="020B0609030804020204" pitchFamily="49" charset="0"/>
              </a:rPr>
              <a:t>"Eric"</a:t>
            </a:r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last_name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Menlo" panose="020B0609030804020204" pitchFamily="49" charset="0"/>
              </a:rPr>
              <a:t>"Idle"</a:t>
            </a:r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age = </a:t>
            </a:r>
            <a:r>
              <a:rPr lang="en-US" sz="1600" dirty="0">
                <a:solidFill>
                  <a:srgbClr val="09885A"/>
                </a:solidFill>
                <a:latin typeface="Menlo" panose="020B0609030804020204" pitchFamily="49" charset="0"/>
              </a:rPr>
              <a:t>74</a:t>
            </a:r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profession = </a:t>
            </a:r>
            <a:r>
              <a:rPr lang="en-US" sz="1600" dirty="0">
                <a:solidFill>
                  <a:srgbClr val="A31515"/>
                </a:solidFill>
                <a:latin typeface="Menlo" panose="020B0609030804020204" pitchFamily="49" charset="0"/>
              </a:rPr>
              <a:t>"comedian"</a:t>
            </a:r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affiliation = </a:t>
            </a:r>
            <a:r>
              <a:rPr lang="en-US" sz="1600" dirty="0">
                <a:solidFill>
                  <a:srgbClr val="A31515"/>
                </a:solidFill>
                <a:latin typeface="Menlo" panose="020B0609030804020204" pitchFamily="49" charset="0"/>
              </a:rPr>
              <a:t>"Monty Python"</a:t>
            </a:r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Menlo" panose="020B0609030804020204" pitchFamily="49" charset="0"/>
              </a:rPr>
              <a:t>"Hello,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%s</a:t>
            </a:r>
            <a:r>
              <a:rPr lang="en-US" sz="1600" dirty="0">
                <a:solidFill>
                  <a:srgbClr val="A31515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%s</a:t>
            </a:r>
            <a:r>
              <a:rPr lang="en-US" sz="1600" dirty="0">
                <a:solidFill>
                  <a:srgbClr val="A31515"/>
                </a:solidFill>
                <a:latin typeface="Menlo" panose="020B0609030804020204" pitchFamily="49" charset="0"/>
              </a:rPr>
              <a:t>. You are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%s</a:t>
            </a:r>
            <a:r>
              <a:rPr lang="en-US" sz="1600" dirty="0">
                <a:solidFill>
                  <a:srgbClr val="A31515"/>
                </a:solidFill>
                <a:latin typeface="Menlo" panose="020B0609030804020204" pitchFamily="49" charset="0"/>
              </a:rPr>
              <a:t>. You are a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%s</a:t>
            </a:r>
            <a:r>
              <a:rPr lang="en-US" sz="1600" dirty="0">
                <a:solidFill>
                  <a:srgbClr val="A31515"/>
                </a:solidFill>
                <a:latin typeface="Menlo" panose="020B0609030804020204" pitchFamily="49" charset="0"/>
              </a:rPr>
              <a:t>. </a:t>
            </a:r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      You were a member of %s.</a:t>
            </a:r>
            <a:r>
              <a:rPr lang="en-US" sz="1600" dirty="0">
                <a:solidFill>
                  <a:srgbClr val="A31515"/>
                </a:solidFill>
                <a:latin typeface="Menlo" panose="020B0609030804020204" pitchFamily="49" charset="0"/>
              </a:rPr>
              <a:t>" % </a:t>
            </a:r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     (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first_name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last_name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, age, profession, affiliation))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9728B2C-0FAB-1845-9AFD-3A70DE61B366}"/>
              </a:ext>
            </a:extLst>
          </p:cNvPr>
          <p:cNvSpPr>
            <a:spLocks/>
          </p:cNvSpPr>
          <p:nvPr/>
        </p:nvSpPr>
        <p:spPr>
          <a:xfrm>
            <a:off x="992767" y="4945372"/>
            <a:ext cx="8079796" cy="8140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txBody>
          <a:bodyPr wrap="square" tIns="108000" bIns="7200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Hello, Eric Idle. You are 74. You are a comedian. You were a member of Monty Python.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CEF927-9642-6C4D-A407-BBA8A7531A19}"/>
              </a:ext>
            </a:extLst>
          </p:cNvPr>
          <p:cNvSpPr/>
          <p:nvPr/>
        </p:nvSpPr>
        <p:spPr>
          <a:xfrm>
            <a:off x="991522" y="4548004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Program Output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577D9C-0696-7841-AEAA-159934F1DEC9}"/>
              </a:ext>
            </a:extLst>
          </p:cNvPr>
          <p:cNvSpPr/>
          <p:nvPr/>
        </p:nvSpPr>
        <p:spPr>
          <a:xfrm>
            <a:off x="991522" y="1606956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Program s-3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633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0DDB-B650-9C4A-87C1-366DC2314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str.format</a:t>
            </a:r>
            <a:r>
              <a:rPr lang="en-US" dirty="0"/>
              <a:t>()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2D8FD-6B17-E747-9B84-AAB0F88D9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str.format</a:t>
            </a:r>
            <a:r>
              <a:rPr lang="en-US" dirty="0"/>
              <a:t>() was introduced in Python 2.6. With </a:t>
            </a:r>
            <a:r>
              <a:rPr lang="en-US" dirty="0" err="1"/>
              <a:t>str.format</a:t>
            </a:r>
            <a:r>
              <a:rPr lang="en-US" dirty="0"/>
              <a:t>(), the replacement fields are marked by curly braces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B6097-5461-9C44-9029-2244E948F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75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43C689F-0789-EC4F-BA60-8D5CB2F9ABE4}"/>
              </a:ext>
            </a:extLst>
          </p:cNvPr>
          <p:cNvSpPr>
            <a:spLocks/>
          </p:cNvSpPr>
          <p:nvPr/>
        </p:nvSpPr>
        <p:spPr>
          <a:xfrm>
            <a:off x="991523" y="3479976"/>
            <a:ext cx="7920465" cy="11204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txBody>
          <a:bodyPr wrap="square" tIns="108000" bIns="7200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name = 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"Eric"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age = </a:t>
            </a:r>
            <a:r>
              <a:rPr lang="en-US" dirty="0">
                <a:solidFill>
                  <a:srgbClr val="09885A"/>
                </a:solidFill>
                <a:latin typeface="Menlo" panose="020B0609030804020204" pitchFamily="49" charset="0"/>
              </a:rPr>
              <a:t>74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"Hello,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{}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. You are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{}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."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.format(name, age))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2EE7664-45FD-EF46-8FC4-049F23990A5A}"/>
              </a:ext>
            </a:extLst>
          </p:cNvPr>
          <p:cNvSpPr>
            <a:spLocks/>
          </p:cNvSpPr>
          <p:nvPr/>
        </p:nvSpPr>
        <p:spPr>
          <a:xfrm>
            <a:off x="991523" y="5089056"/>
            <a:ext cx="7920465" cy="5075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txBody>
          <a:bodyPr wrap="square" tIns="108000" bIns="7200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Hello, Eric. You are 74.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60E638-6F3E-A948-AE29-23E89287D9AC}"/>
              </a:ext>
            </a:extLst>
          </p:cNvPr>
          <p:cNvSpPr/>
          <p:nvPr/>
        </p:nvSpPr>
        <p:spPr>
          <a:xfrm>
            <a:off x="991523" y="4719724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Program Output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54F0B3-9917-D44A-B3D6-124651AD560D}"/>
              </a:ext>
            </a:extLst>
          </p:cNvPr>
          <p:cNvSpPr/>
          <p:nvPr/>
        </p:nvSpPr>
        <p:spPr>
          <a:xfrm>
            <a:off x="991522" y="3097533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Program s-4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9467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CF5AE-76A6-944C-B17D-DCB7EC8B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str.format</a:t>
            </a:r>
            <a:r>
              <a:rPr lang="en-US" dirty="0"/>
              <a:t>() </a:t>
            </a:r>
            <a:r>
              <a:rPr lang="en-US" altLang="en-US" dirty="0"/>
              <a:t>(cont’d)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44BAB-E8D9-E34C-A38C-C48FF87C1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reference variables in any order by referencing their index.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3B431-809E-4A4B-9B0F-EE0DD421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76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5FB2034-E618-4842-AEA6-C361A27DA4C2}"/>
              </a:ext>
            </a:extLst>
          </p:cNvPr>
          <p:cNvSpPr>
            <a:spLocks/>
          </p:cNvSpPr>
          <p:nvPr/>
        </p:nvSpPr>
        <p:spPr>
          <a:xfrm>
            <a:off x="991523" y="3122167"/>
            <a:ext cx="7920465" cy="11204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txBody>
          <a:bodyPr wrap="square" tIns="108000" bIns="7200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name = 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"Eric"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age = </a:t>
            </a:r>
            <a:r>
              <a:rPr lang="en-US" dirty="0">
                <a:solidFill>
                  <a:srgbClr val="09885A"/>
                </a:solidFill>
                <a:latin typeface="Menlo" panose="020B0609030804020204" pitchFamily="49" charset="0"/>
              </a:rPr>
              <a:t>74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"Hello,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{1}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. You are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{0}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."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.format(age, name))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720AD04-1010-4A45-B85D-3BE207433861}"/>
              </a:ext>
            </a:extLst>
          </p:cNvPr>
          <p:cNvSpPr>
            <a:spLocks/>
          </p:cNvSpPr>
          <p:nvPr/>
        </p:nvSpPr>
        <p:spPr>
          <a:xfrm>
            <a:off x="991523" y="4731247"/>
            <a:ext cx="7920465" cy="5075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txBody>
          <a:bodyPr wrap="square" tIns="108000" bIns="7200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Hello, Eric. You are 74.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DAA122-FC22-1E40-8059-A9DD4C326FF1}"/>
              </a:ext>
            </a:extLst>
          </p:cNvPr>
          <p:cNvSpPr/>
          <p:nvPr/>
        </p:nvSpPr>
        <p:spPr>
          <a:xfrm>
            <a:off x="991523" y="4361915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Program Output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6C9ADD-4087-E342-A517-B4BF32467B63}"/>
              </a:ext>
            </a:extLst>
          </p:cNvPr>
          <p:cNvSpPr/>
          <p:nvPr/>
        </p:nvSpPr>
        <p:spPr>
          <a:xfrm>
            <a:off x="991522" y="2739724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Program s-5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1574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E84E1-60F1-0D4F-A591-317DF49D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str.format</a:t>
            </a:r>
            <a:r>
              <a:rPr lang="en-US" dirty="0"/>
              <a:t>() </a:t>
            </a:r>
            <a:r>
              <a:rPr lang="en-US" altLang="en-US" dirty="0"/>
              <a:t>(cont’d)</a:t>
            </a:r>
            <a:endParaRPr lang="en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48CCF-30D6-DD44-8BFC-DA444F79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77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B59546B-50E9-F84C-9BBB-FE4417503E8C}"/>
              </a:ext>
            </a:extLst>
          </p:cNvPr>
          <p:cNvSpPr>
            <a:spLocks/>
          </p:cNvSpPr>
          <p:nvPr/>
        </p:nvSpPr>
        <p:spPr>
          <a:xfrm>
            <a:off x="863600" y="1950578"/>
            <a:ext cx="8301627" cy="265282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txBody>
          <a:bodyPr wrap="square" tIns="108000" bIns="7200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first_name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Menlo" panose="020B0609030804020204" pitchFamily="49" charset="0"/>
              </a:rPr>
              <a:t>"Eric"</a:t>
            </a:r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last_name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Menlo" panose="020B0609030804020204" pitchFamily="49" charset="0"/>
              </a:rPr>
              <a:t>"Idle"</a:t>
            </a:r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age = </a:t>
            </a:r>
            <a:r>
              <a:rPr lang="en-US" sz="1600" dirty="0">
                <a:solidFill>
                  <a:srgbClr val="09885A"/>
                </a:solidFill>
                <a:latin typeface="Menlo" panose="020B0609030804020204" pitchFamily="49" charset="0"/>
              </a:rPr>
              <a:t>74</a:t>
            </a:r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profession = </a:t>
            </a:r>
            <a:r>
              <a:rPr lang="en-US" sz="1600" dirty="0">
                <a:solidFill>
                  <a:srgbClr val="A31515"/>
                </a:solidFill>
                <a:latin typeface="Menlo" panose="020B0609030804020204" pitchFamily="49" charset="0"/>
              </a:rPr>
              <a:t>"comedian"</a:t>
            </a:r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affiliation = </a:t>
            </a:r>
            <a:r>
              <a:rPr lang="en-US" sz="1600" dirty="0">
                <a:solidFill>
                  <a:srgbClr val="A31515"/>
                </a:solidFill>
                <a:latin typeface="Menlo" panose="020B0609030804020204" pitchFamily="49" charset="0"/>
              </a:rPr>
              <a:t>"Monty Python"</a:t>
            </a:r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((</a:t>
            </a:r>
            <a:r>
              <a:rPr lang="en-US" sz="1600" dirty="0">
                <a:solidFill>
                  <a:srgbClr val="A31515"/>
                </a:solidFill>
                <a:latin typeface="Menlo" panose="020B0609030804020204" pitchFamily="49" charset="0"/>
              </a:rPr>
              <a:t>"Hello,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{</a:t>
            </a:r>
            <a:r>
              <a:rPr lang="en-US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first_name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{</a:t>
            </a:r>
            <a:r>
              <a:rPr lang="en-US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last_name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Menlo" panose="020B0609030804020204" pitchFamily="49" charset="0"/>
              </a:rPr>
              <a:t>. You are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{age}</a:t>
            </a:r>
            <a:r>
              <a:rPr lang="en-US" sz="1600" dirty="0">
                <a:solidFill>
                  <a:srgbClr val="A31515"/>
                </a:solidFill>
                <a:latin typeface="Menlo" panose="020B0609030804020204" pitchFamily="49" charset="0"/>
              </a:rPr>
              <a:t>. 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</a:p>
          <a:p>
            <a:r>
              <a:rPr lang="en-US" sz="1600" dirty="0">
                <a:solidFill>
                  <a:srgbClr val="A31515"/>
                </a:solidFill>
                <a:latin typeface="Menlo" panose="020B0609030804020204" pitchFamily="49" charset="0"/>
              </a:rPr>
              <a:t>"You are a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{profession}</a:t>
            </a:r>
            <a:r>
              <a:rPr lang="en-US" sz="1600" dirty="0">
                <a:solidFill>
                  <a:srgbClr val="A31515"/>
                </a:solidFill>
                <a:latin typeface="Menlo" panose="020B0609030804020204" pitchFamily="49" charset="0"/>
              </a:rPr>
              <a:t>. You were a member of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{affiliation}</a:t>
            </a:r>
            <a:r>
              <a:rPr lang="en-US" sz="1600" dirty="0">
                <a:solidFill>
                  <a:srgbClr val="A31515"/>
                </a:solidFill>
                <a:latin typeface="Menlo" panose="020B0609030804020204" pitchFamily="49" charset="0"/>
              </a:rPr>
              <a:t>."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) \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.format(</a:t>
            </a:r>
            <a:r>
              <a:rPr lang="en-US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first_name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first_name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last_name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last_name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rgbClr val="001080"/>
                </a:solidFill>
                <a:latin typeface="Menlo" panose="020B060903080402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=age, \</a:t>
            </a:r>
          </a:p>
          <a:p>
            <a:r>
              <a:rPr lang="en-US" sz="1600" dirty="0">
                <a:solidFill>
                  <a:srgbClr val="001080"/>
                </a:solidFill>
                <a:latin typeface="Menlo" panose="020B0609030804020204" pitchFamily="49" charset="0"/>
              </a:rPr>
              <a:t>profession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=profession, </a:t>
            </a:r>
            <a:r>
              <a:rPr lang="en-US" sz="1600" dirty="0">
                <a:solidFill>
                  <a:srgbClr val="001080"/>
                </a:solidFill>
                <a:latin typeface="Menlo" panose="020B0609030804020204" pitchFamily="49" charset="0"/>
              </a:rPr>
              <a:t>affiliation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=affiliation))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C3213F0-3E55-924C-9C70-4423A79CC244}"/>
              </a:ext>
            </a:extLst>
          </p:cNvPr>
          <p:cNvSpPr>
            <a:spLocks/>
          </p:cNvSpPr>
          <p:nvPr/>
        </p:nvSpPr>
        <p:spPr>
          <a:xfrm>
            <a:off x="863600" y="5202736"/>
            <a:ext cx="8301627" cy="8140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txBody>
          <a:bodyPr wrap="square" tIns="108000" bIns="7200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Hello, Eric Idle. You are 74. You are a comedian. You were a member of Monty Python.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4FBFE1-E916-D343-A41C-8C2F07B50A3F}"/>
              </a:ext>
            </a:extLst>
          </p:cNvPr>
          <p:cNvSpPr/>
          <p:nvPr/>
        </p:nvSpPr>
        <p:spPr>
          <a:xfrm>
            <a:off x="877223" y="4833404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Program Output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D6C659-0705-9F40-9337-8F8B0A95C11A}"/>
              </a:ext>
            </a:extLst>
          </p:cNvPr>
          <p:cNvSpPr/>
          <p:nvPr/>
        </p:nvSpPr>
        <p:spPr>
          <a:xfrm>
            <a:off x="877222" y="1568135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Program s-6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33110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8E98-1418-7847-B93B-0DCC10F9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3's f-Strings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A587B-E020-7F4E-9C3C-53543FA2C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3.6 added a new string formatting approach called formatted string literals or “f-strings”.</a:t>
            </a:r>
          </a:p>
          <a:p>
            <a:r>
              <a:rPr lang="en-US" dirty="0"/>
              <a:t>Also called “formatted string literals,” f-strings are string literals that have an f at the beginning and curly braces containing expressions that will be replaced with their values. </a:t>
            </a:r>
          </a:p>
          <a:p>
            <a:endParaRPr lang="en-US" dirty="0"/>
          </a:p>
          <a:p>
            <a:pPr marL="0" indent="0">
              <a:buNone/>
            </a:pPr>
            <a:endParaRPr lang="en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936F9-6431-EA4B-90ED-033607D7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44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960A-CDA2-514D-9C6E-6847D4FA2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f-Strings</a:t>
            </a:r>
            <a:endParaRPr lang="en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CF14F-3AD4-E741-9999-FE19B312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79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01F18CB-8F41-294E-AD39-359D63F04696}"/>
              </a:ext>
            </a:extLst>
          </p:cNvPr>
          <p:cNvSpPr>
            <a:spLocks/>
          </p:cNvSpPr>
          <p:nvPr/>
        </p:nvSpPr>
        <p:spPr>
          <a:xfrm>
            <a:off x="991523" y="2014585"/>
            <a:ext cx="7920465" cy="11204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txBody>
          <a:bodyPr wrap="square" tIns="108000" bIns="7200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name = 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"Eric"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age = </a:t>
            </a:r>
            <a:r>
              <a:rPr lang="en-US" dirty="0">
                <a:solidFill>
                  <a:srgbClr val="09885A"/>
                </a:solidFill>
                <a:latin typeface="Menlo" panose="020B0609030804020204" pitchFamily="49" charset="0"/>
              </a:rPr>
              <a:t>74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Menlo" panose="020B0609030804020204" pitchFamily="49" charset="0"/>
              </a:rPr>
              <a:t>f</a:t>
            </a:r>
            <a:r>
              <a:rPr lang="en-US" dirty="0" err="1">
                <a:solidFill>
                  <a:srgbClr val="A31515"/>
                </a:solidFill>
                <a:latin typeface="Menlo" panose="020B0609030804020204" pitchFamily="49" charset="0"/>
              </a:rPr>
              <a:t>"Hello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. You are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age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."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FD2FE2F-2D46-3644-B701-EA90D796BC7F}"/>
              </a:ext>
            </a:extLst>
          </p:cNvPr>
          <p:cNvSpPr>
            <a:spLocks/>
          </p:cNvSpPr>
          <p:nvPr/>
        </p:nvSpPr>
        <p:spPr>
          <a:xfrm>
            <a:off x="991523" y="3623665"/>
            <a:ext cx="7920465" cy="5075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txBody>
          <a:bodyPr wrap="square" tIns="108000" bIns="7200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Hello, Eric. You are 74.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93A73A-FE21-A446-BE0F-DD8A1389E495}"/>
              </a:ext>
            </a:extLst>
          </p:cNvPr>
          <p:cNvSpPr/>
          <p:nvPr/>
        </p:nvSpPr>
        <p:spPr>
          <a:xfrm>
            <a:off x="991523" y="3254333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Program Output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B9E2BA-3BAD-8044-B11E-3E38C2359664}"/>
              </a:ext>
            </a:extLst>
          </p:cNvPr>
          <p:cNvSpPr/>
          <p:nvPr/>
        </p:nvSpPr>
        <p:spPr>
          <a:xfrm>
            <a:off x="991522" y="1632142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Program s-7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219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B5E3B5A-AAAD-8B48-B049-4ADD72221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Flowcharts</a:t>
            </a:r>
            <a:endParaRPr lang="he-IL" altLang="en-US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8EC8C42D-59DC-A24C-8704-F296DCE22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Flowchart</a:t>
            </a:r>
            <a:r>
              <a:rPr lang="en-US" altLang="en-US"/>
              <a:t>: diagram that graphically depicts the steps in a program</a:t>
            </a:r>
          </a:p>
          <a:p>
            <a:pPr lvl="1" eaLnBrk="1" hangingPunct="1"/>
            <a:r>
              <a:rPr lang="en-US" altLang="en-US"/>
              <a:t>Ovals are terminal symbols</a:t>
            </a:r>
          </a:p>
          <a:p>
            <a:pPr lvl="1" eaLnBrk="1" hangingPunct="1"/>
            <a:r>
              <a:rPr lang="en-US" altLang="en-US"/>
              <a:t>Parallelograms are input and output symbols</a:t>
            </a:r>
          </a:p>
          <a:p>
            <a:pPr lvl="1" eaLnBrk="1" hangingPunct="1"/>
            <a:r>
              <a:rPr lang="en-US" altLang="en-US"/>
              <a:t>Rectangles are processing symbols</a:t>
            </a:r>
          </a:p>
          <a:p>
            <a:pPr lvl="1" eaLnBrk="1" hangingPunct="1"/>
            <a:r>
              <a:rPr lang="en-US" altLang="en-US"/>
              <a:t>Symbols are connected by arrows that represent the flow of the program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242118-9C65-534F-B06F-5C8717334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765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D407-F3AF-2C44-BF43-DB1FAB703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f-Strings (cont’d)</a:t>
            </a:r>
            <a:endParaRPr lang="en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0AF0A-3A6F-EC41-A640-72D959A5C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80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FFAD900-F937-E446-87F4-67DF1DEDF74F}"/>
              </a:ext>
            </a:extLst>
          </p:cNvPr>
          <p:cNvSpPr>
            <a:spLocks/>
          </p:cNvSpPr>
          <p:nvPr/>
        </p:nvSpPr>
        <p:spPr>
          <a:xfrm>
            <a:off x="863600" y="1950578"/>
            <a:ext cx="8301627" cy="25166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txBody>
          <a:bodyPr wrap="square" tIns="108000" bIns="72000">
            <a:spAutoFit/>
          </a:bodyPr>
          <a:lstStyle/>
          <a:p>
            <a:r>
              <a:rPr lang="en-US" sz="1700" dirty="0" err="1">
                <a:solidFill>
                  <a:srgbClr val="000000"/>
                </a:solidFill>
                <a:latin typeface="Menlo" panose="020B0609030804020204" pitchFamily="49" charset="0"/>
              </a:rPr>
              <a:t>first_name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700" dirty="0">
                <a:solidFill>
                  <a:srgbClr val="A31515"/>
                </a:solidFill>
                <a:latin typeface="Menlo" panose="020B0609030804020204" pitchFamily="49" charset="0"/>
              </a:rPr>
              <a:t>"Eric"</a:t>
            </a:r>
            <a:endParaRPr lang="en-US" sz="17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700" dirty="0" err="1">
                <a:solidFill>
                  <a:srgbClr val="000000"/>
                </a:solidFill>
                <a:latin typeface="Menlo" panose="020B0609030804020204" pitchFamily="49" charset="0"/>
              </a:rPr>
              <a:t>last_name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700" dirty="0">
                <a:solidFill>
                  <a:srgbClr val="A31515"/>
                </a:solidFill>
                <a:latin typeface="Menlo" panose="020B0609030804020204" pitchFamily="49" charset="0"/>
              </a:rPr>
              <a:t>"Idle"</a:t>
            </a:r>
            <a:endParaRPr lang="en-US" sz="17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age = </a:t>
            </a:r>
            <a:r>
              <a:rPr lang="en-US" sz="1700" dirty="0">
                <a:solidFill>
                  <a:srgbClr val="09885A"/>
                </a:solidFill>
                <a:latin typeface="Menlo" panose="020B0609030804020204" pitchFamily="49" charset="0"/>
              </a:rPr>
              <a:t>74</a:t>
            </a:r>
            <a:endParaRPr lang="en-US" sz="17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profession = </a:t>
            </a:r>
            <a:r>
              <a:rPr lang="en-US" sz="1700" dirty="0">
                <a:solidFill>
                  <a:srgbClr val="A31515"/>
                </a:solidFill>
                <a:latin typeface="Menlo" panose="020B0609030804020204" pitchFamily="49" charset="0"/>
              </a:rPr>
              <a:t>"comedian"</a:t>
            </a:r>
            <a:endParaRPr lang="en-US" sz="17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affiliation = </a:t>
            </a:r>
            <a:r>
              <a:rPr lang="en-US" sz="1700" dirty="0">
                <a:solidFill>
                  <a:srgbClr val="A31515"/>
                </a:solidFill>
                <a:latin typeface="Menlo" panose="020B0609030804020204" pitchFamily="49" charset="0"/>
              </a:rPr>
              <a:t>"Monty Python"</a:t>
            </a:r>
            <a:endParaRPr lang="en-US" sz="17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700" dirty="0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700" dirty="0" err="1">
                <a:solidFill>
                  <a:srgbClr val="0000FF"/>
                </a:solidFill>
                <a:latin typeface="Menlo" panose="020B0609030804020204" pitchFamily="49" charset="0"/>
              </a:rPr>
              <a:t>f</a:t>
            </a:r>
            <a:r>
              <a:rPr lang="en-US" sz="1700" dirty="0" err="1">
                <a:solidFill>
                  <a:srgbClr val="A31515"/>
                </a:solidFill>
                <a:latin typeface="Menlo" panose="020B0609030804020204" pitchFamily="49" charset="0"/>
              </a:rPr>
              <a:t>"Hello</a:t>
            </a:r>
            <a:r>
              <a:rPr lang="en-US" sz="1700" dirty="0">
                <a:solidFill>
                  <a:srgbClr val="A31515"/>
                </a:solidFill>
                <a:latin typeface="Menlo" panose="020B0609030804020204" pitchFamily="49" charset="0"/>
              </a:rPr>
              <a:t>, </a:t>
            </a:r>
            <a:r>
              <a:rPr lang="en-US" sz="1700" dirty="0">
                <a:solidFill>
                  <a:srgbClr val="0000FF"/>
                </a:solidFill>
                <a:latin typeface="Menlo" panose="020B0609030804020204" pitchFamily="49" charset="0"/>
              </a:rPr>
              <a:t>{</a:t>
            </a:r>
            <a:r>
              <a:rPr lang="en-US" sz="1700" dirty="0" err="1">
                <a:solidFill>
                  <a:srgbClr val="000000"/>
                </a:solidFill>
                <a:latin typeface="Menlo" panose="020B0609030804020204" pitchFamily="49" charset="0"/>
              </a:rPr>
              <a:t>first_name</a:t>
            </a:r>
            <a:r>
              <a:rPr lang="en-US" sz="1700" dirty="0">
                <a:solidFill>
                  <a:srgbClr val="0000FF"/>
                </a:solidFill>
                <a:latin typeface="Menlo" panose="020B0609030804020204" pitchFamily="49" charset="0"/>
              </a:rPr>
              <a:t>}</a:t>
            </a:r>
            <a:r>
              <a:rPr lang="en-US" sz="1700" dirty="0">
                <a:solidFill>
                  <a:srgbClr val="A31515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Menlo" panose="020B0609030804020204" pitchFamily="49" charset="0"/>
              </a:rPr>
              <a:t>{</a:t>
            </a:r>
            <a:r>
              <a:rPr lang="en-US" sz="1700" dirty="0" err="1">
                <a:solidFill>
                  <a:srgbClr val="000000"/>
                </a:solidFill>
                <a:latin typeface="Menlo" panose="020B0609030804020204" pitchFamily="49" charset="0"/>
              </a:rPr>
              <a:t>last_name</a:t>
            </a:r>
            <a:r>
              <a:rPr lang="en-US" sz="1700" dirty="0">
                <a:solidFill>
                  <a:srgbClr val="0000FF"/>
                </a:solidFill>
                <a:latin typeface="Menlo" panose="020B0609030804020204" pitchFamily="49" charset="0"/>
              </a:rPr>
              <a:t>}</a:t>
            </a:r>
            <a:r>
              <a:rPr lang="en-US" sz="1700" dirty="0">
                <a:solidFill>
                  <a:srgbClr val="A31515"/>
                </a:solidFill>
                <a:latin typeface="Menlo" panose="020B0609030804020204" pitchFamily="49" charset="0"/>
              </a:rPr>
              <a:t>. You are </a:t>
            </a:r>
            <a:r>
              <a:rPr lang="en-US" sz="1700" dirty="0">
                <a:solidFill>
                  <a:srgbClr val="0000FF"/>
                </a:solidFill>
                <a:latin typeface="Menlo" panose="020B0609030804020204" pitchFamily="49" charset="0"/>
              </a:rPr>
              <a:t>{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age</a:t>
            </a:r>
            <a:r>
              <a:rPr lang="en-US" sz="1700" dirty="0">
                <a:solidFill>
                  <a:srgbClr val="0000FF"/>
                </a:solidFill>
                <a:latin typeface="Menlo" panose="020B0609030804020204" pitchFamily="49" charset="0"/>
              </a:rPr>
              <a:t>}</a:t>
            </a:r>
            <a:r>
              <a:rPr lang="en-US" sz="1700" dirty="0">
                <a:solidFill>
                  <a:srgbClr val="A31515"/>
                </a:solidFill>
                <a:latin typeface="Menlo" panose="020B0609030804020204" pitchFamily="49" charset="0"/>
              </a:rPr>
              <a:t>. "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</a:p>
          <a:p>
            <a:r>
              <a:rPr lang="en-US" sz="1700" dirty="0">
                <a:solidFill>
                  <a:srgbClr val="0000FF"/>
                </a:solidFill>
                <a:latin typeface="Menlo" panose="020B0609030804020204" pitchFamily="49" charset="0"/>
              </a:rPr>
              <a:t>      </a:t>
            </a:r>
            <a:r>
              <a:rPr lang="en-US" sz="1700" dirty="0" err="1">
                <a:solidFill>
                  <a:srgbClr val="0000FF"/>
                </a:solidFill>
                <a:latin typeface="Menlo" panose="020B0609030804020204" pitchFamily="49" charset="0"/>
              </a:rPr>
              <a:t>f</a:t>
            </a:r>
            <a:r>
              <a:rPr lang="en-US" sz="1700" dirty="0" err="1">
                <a:solidFill>
                  <a:srgbClr val="A31515"/>
                </a:solidFill>
                <a:latin typeface="Menlo" panose="020B0609030804020204" pitchFamily="49" charset="0"/>
              </a:rPr>
              <a:t>"You</a:t>
            </a:r>
            <a:r>
              <a:rPr lang="en-US" sz="1700" dirty="0">
                <a:solidFill>
                  <a:srgbClr val="A31515"/>
                </a:solidFill>
                <a:latin typeface="Menlo" panose="020B0609030804020204" pitchFamily="49" charset="0"/>
              </a:rPr>
              <a:t> are a </a:t>
            </a:r>
            <a:r>
              <a:rPr lang="en-US" sz="1700" dirty="0">
                <a:solidFill>
                  <a:srgbClr val="0000FF"/>
                </a:solidFill>
                <a:latin typeface="Menlo" panose="020B0609030804020204" pitchFamily="49" charset="0"/>
              </a:rPr>
              <a:t>{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profession</a:t>
            </a:r>
            <a:r>
              <a:rPr lang="en-US" sz="1700" dirty="0">
                <a:solidFill>
                  <a:srgbClr val="0000FF"/>
                </a:solidFill>
                <a:latin typeface="Menlo" panose="020B0609030804020204" pitchFamily="49" charset="0"/>
              </a:rPr>
              <a:t>}</a:t>
            </a:r>
            <a:r>
              <a:rPr lang="en-US" sz="1700" dirty="0">
                <a:solidFill>
                  <a:srgbClr val="A31515"/>
                </a:solidFill>
                <a:latin typeface="Menlo" panose="020B0609030804020204" pitchFamily="49" charset="0"/>
              </a:rPr>
              <a:t>. "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</a:p>
          <a:p>
            <a:r>
              <a:rPr lang="en-US" sz="1700" dirty="0">
                <a:solidFill>
                  <a:srgbClr val="0000FF"/>
                </a:solidFill>
                <a:latin typeface="Menlo" panose="020B0609030804020204" pitchFamily="49" charset="0"/>
              </a:rPr>
              <a:t>      </a:t>
            </a:r>
            <a:r>
              <a:rPr lang="en-US" sz="1700" dirty="0" err="1">
                <a:solidFill>
                  <a:srgbClr val="0000FF"/>
                </a:solidFill>
                <a:latin typeface="Menlo" panose="020B0609030804020204" pitchFamily="49" charset="0"/>
              </a:rPr>
              <a:t>f</a:t>
            </a:r>
            <a:r>
              <a:rPr lang="en-US" sz="1700" dirty="0" err="1">
                <a:solidFill>
                  <a:srgbClr val="A31515"/>
                </a:solidFill>
                <a:latin typeface="Menlo" panose="020B0609030804020204" pitchFamily="49" charset="0"/>
              </a:rPr>
              <a:t>"You</a:t>
            </a:r>
            <a:r>
              <a:rPr lang="en-US" sz="1700" dirty="0">
                <a:solidFill>
                  <a:srgbClr val="A31515"/>
                </a:solidFill>
                <a:latin typeface="Menlo" panose="020B0609030804020204" pitchFamily="49" charset="0"/>
              </a:rPr>
              <a:t> were a member of </a:t>
            </a:r>
            <a:r>
              <a:rPr lang="en-US" sz="1700" dirty="0">
                <a:solidFill>
                  <a:srgbClr val="0000FF"/>
                </a:solidFill>
                <a:latin typeface="Menlo" panose="020B0609030804020204" pitchFamily="49" charset="0"/>
              </a:rPr>
              <a:t>{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affiliation</a:t>
            </a:r>
            <a:r>
              <a:rPr lang="en-US" sz="1700" dirty="0">
                <a:solidFill>
                  <a:srgbClr val="0000FF"/>
                </a:solidFill>
                <a:latin typeface="Menlo" panose="020B0609030804020204" pitchFamily="49" charset="0"/>
              </a:rPr>
              <a:t>}</a:t>
            </a:r>
            <a:r>
              <a:rPr lang="en-US" sz="1700" dirty="0">
                <a:solidFill>
                  <a:srgbClr val="A31515"/>
                </a:solidFill>
                <a:latin typeface="Menlo" panose="020B0609030804020204" pitchFamily="49" charset="0"/>
              </a:rPr>
              <a:t>."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8569602-860A-334E-9BBE-98534E8DC6E6}"/>
              </a:ext>
            </a:extLst>
          </p:cNvPr>
          <p:cNvSpPr>
            <a:spLocks/>
          </p:cNvSpPr>
          <p:nvPr/>
        </p:nvSpPr>
        <p:spPr>
          <a:xfrm>
            <a:off x="863600" y="4973520"/>
            <a:ext cx="8301627" cy="8140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txBody>
          <a:bodyPr wrap="square" tIns="108000" bIns="7200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Hello, Eric Idle. You are 74. You are a comedian. You were a member of Monty Python.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BFE6F4-4EB1-7B4B-9AFE-734171648BAE}"/>
              </a:ext>
            </a:extLst>
          </p:cNvPr>
          <p:cNvSpPr/>
          <p:nvPr/>
        </p:nvSpPr>
        <p:spPr>
          <a:xfrm>
            <a:off x="877223" y="4604188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Program Output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B3B412-9647-6F4F-9DED-628F9C3F950A}"/>
              </a:ext>
            </a:extLst>
          </p:cNvPr>
          <p:cNvSpPr/>
          <p:nvPr/>
        </p:nvSpPr>
        <p:spPr>
          <a:xfrm>
            <a:off x="877222" y="1568135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Program s-8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9180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C3A63-967A-5E4D-8A70-3791DAC4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f-Strings (cont’d)</a:t>
            </a:r>
            <a:endParaRPr lang="en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44335-0FBE-0446-89D2-0946A207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81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2F52A99-E4A8-0443-B688-AD59A02407C1}"/>
              </a:ext>
            </a:extLst>
          </p:cNvPr>
          <p:cNvSpPr>
            <a:spLocks/>
          </p:cNvSpPr>
          <p:nvPr/>
        </p:nvSpPr>
        <p:spPr>
          <a:xfrm>
            <a:off x="991523" y="2014585"/>
            <a:ext cx="7920465" cy="11204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txBody>
          <a:bodyPr wrap="square" tIns="108000" bIns="7200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name = 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Menlo" panose="020B0609030804020204" pitchFamily="49" charset="0"/>
              </a:rPr>
              <a:t>eric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sentence =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f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name.title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 is funny.'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(sentence)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B5EE85F-38A0-6C40-9E6D-4758221FC087}"/>
              </a:ext>
            </a:extLst>
          </p:cNvPr>
          <p:cNvSpPr>
            <a:spLocks/>
          </p:cNvSpPr>
          <p:nvPr/>
        </p:nvSpPr>
        <p:spPr>
          <a:xfrm>
            <a:off x="991523" y="3608923"/>
            <a:ext cx="7920465" cy="5075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txBody>
          <a:bodyPr wrap="square" tIns="108000" bIns="7200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Eric is funny.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C1810C-2899-BA47-8595-351D44D6D1AA}"/>
              </a:ext>
            </a:extLst>
          </p:cNvPr>
          <p:cNvSpPr/>
          <p:nvPr/>
        </p:nvSpPr>
        <p:spPr>
          <a:xfrm>
            <a:off x="991523" y="3239591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Program Output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56F8C6-C4D6-BF45-8154-0AA14BFC34E1}"/>
              </a:ext>
            </a:extLst>
          </p:cNvPr>
          <p:cNvSpPr/>
          <p:nvPr/>
        </p:nvSpPr>
        <p:spPr>
          <a:xfrm>
            <a:off x="991522" y="1632142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Program s-9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1794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00124-E61C-BD44-8E6C-CD723D8D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f-Strings (cont’d)</a:t>
            </a:r>
            <a:endParaRPr lang="en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C70A7-9D62-0E47-9442-CC9811CF1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82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C62E57A-81BD-F34A-800C-68DAE0EF9865}"/>
              </a:ext>
            </a:extLst>
          </p:cNvPr>
          <p:cNvSpPr>
            <a:spLocks/>
          </p:cNvSpPr>
          <p:nvPr/>
        </p:nvSpPr>
        <p:spPr>
          <a:xfrm>
            <a:off x="991522" y="2014585"/>
            <a:ext cx="8114378" cy="814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txBody>
          <a:bodyPr wrap="square" tIns="108000" bIns="7200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x = </a:t>
            </a:r>
            <a:r>
              <a:rPr lang="en-US" dirty="0">
                <a:solidFill>
                  <a:srgbClr val="09885A"/>
                </a:solidFill>
                <a:latin typeface="Menlo" panose="020B0609030804020204" pitchFamily="49" charset="0"/>
              </a:rPr>
              <a:t>3.14159265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Menlo" panose="020B0609030804020204" pitchFamily="49" charset="0"/>
              </a:rPr>
              <a:t>f</a:t>
            </a:r>
            <a:r>
              <a:rPr lang="en-US" dirty="0" err="1">
                <a:solidFill>
                  <a:srgbClr val="A31515"/>
                </a:solidFill>
                <a:latin typeface="Menlo" panose="020B0609030804020204" pitchFamily="49" charset="0"/>
              </a:rPr>
              <a:t>'PI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:.2f}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F729054-09CE-5E44-B3E2-C89FCF7981C5}"/>
              </a:ext>
            </a:extLst>
          </p:cNvPr>
          <p:cNvSpPr>
            <a:spLocks/>
          </p:cNvSpPr>
          <p:nvPr/>
        </p:nvSpPr>
        <p:spPr>
          <a:xfrm>
            <a:off x="991522" y="3330522"/>
            <a:ext cx="8114378" cy="5075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txBody>
          <a:bodyPr wrap="square" tIns="108000" bIns="7200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PI = 3.14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AD76DA-17E4-4B46-88EE-362BE7171E34}"/>
              </a:ext>
            </a:extLst>
          </p:cNvPr>
          <p:cNvSpPr/>
          <p:nvPr/>
        </p:nvSpPr>
        <p:spPr>
          <a:xfrm>
            <a:off x="991523" y="2961190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Program Output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36155-2E23-534F-9483-4BC0376287E1}"/>
              </a:ext>
            </a:extLst>
          </p:cNvPr>
          <p:cNvSpPr/>
          <p:nvPr/>
        </p:nvSpPr>
        <p:spPr>
          <a:xfrm>
            <a:off x="991522" y="1632142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Program s-10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39066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48D8-0F9B-444F-88D0-7C58BBC1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f-Strings (cont’d)</a:t>
            </a:r>
            <a:endParaRPr lang="en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00376-521A-B246-9040-07A69DEE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83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9CBB4F2-C87B-4445-8C7F-AF255360CAD2}"/>
              </a:ext>
            </a:extLst>
          </p:cNvPr>
          <p:cNvSpPr>
            <a:spLocks/>
          </p:cNvSpPr>
          <p:nvPr/>
        </p:nvSpPr>
        <p:spPr>
          <a:xfrm>
            <a:off x="991523" y="2014585"/>
            <a:ext cx="7920465" cy="814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txBody>
          <a:bodyPr wrap="square" tIns="108000" bIns="7200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x = </a:t>
            </a:r>
            <a:r>
              <a:rPr lang="en-US" dirty="0">
                <a:solidFill>
                  <a:srgbClr val="09885A"/>
                </a:solidFill>
                <a:latin typeface="Menlo" panose="020B0609030804020204" pitchFamily="49" charset="0"/>
              </a:rPr>
              <a:t>12345.6789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Menlo" panose="020B0609030804020204" pitchFamily="49" charset="0"/>
              </a:rPr>
              <a:t>f</a:t>
            </a:r>
            <a:r>
              <a:rPr lang="en-US" dirty="0" err="1">
                <a:solidFill>
                  <a:srgbClr val="A31515"/>
                </a:solidFill>
                <a:latin typeface="Menlo" panose="020B0609030804020204" pitchFamily="49" charset="0"/>
              </a:rPr>
              <a:t>'x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:,.2f}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5554978-EBBB-924F-A102-1FE124E3ECC8}"/>
              </a:ext>
            </a:extLst>
          </p:cNvPr>
          <p:cNvSpPr>
            <a:spLocks/>
          </p:cNvSpPr>
          <p:nvPr/>
        </p:nvSpPr>
        <p:spPr>
          <a:xfrm>
            <a:off x="991523" y="3330522"/>
            <a:ext cx="7920465" cy="5075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txBody>
          <a:bodyPr wrap="square" tIns="108000" bIns="7200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x = 12,345.68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8013D9-4977-1D49-9994-FAA20382FCA3}"/>
              </a:ext>
            </a:extLst>
          </p:cNvPr>
          <p:cNvSpPr/>
          <p:nvPr/>
        </p:nvSpPr>
        <p:spPr>
          <a:xfrm>
            <a:off x="991523" y="2961190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Program Output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46DD2E-1224-A847-8E4F-2A49979BC4F0}"/>
              </a:ext>
            </a:extLst>
          </p:cNvPr>
          <p:cNvSpPr/>
          <p:nvPr/>
        </p:nvSpPr>
        <p:spPr>
          <a:xfrm>
            <a:off x="991522" y="1632142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Program s-11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98625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4CC76-AED9-0241-8C80-11AEBA6A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f-Strings (cont’d)</a:t>
            </a:r>
            <a:endParaRPr lang="en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3FEBC-CAAD-2941-9ACD-DE045E2D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84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7D8852E-2E16-5A48-8A1C-EBDA341BEEEE}"/>
              </a:ext>
            </a:extLst>
          </p:cNvPr>
          <p:cNvSpPr>
            <a:spLocks/>
          </p:cNvSpPr>
          <p:nvPr/>
        </p:nvSpPr>
        <p:spPr>
          <a:xfrm>
            <a:off x="991523" y="1773285"/>
            <a:ext cx="7920465" cy="265282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txBody>
          <a:bodyPr wrap="square" tIns="108000" bIns="7200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s1 = 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'ab'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s2 = 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Menlo" panose="020B0609030804020204" pitchFamily="49" charset="0"/>
              </a:rPr>
              <a:t>abc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s3 = 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Menlo" panose="020B0609030804020204" pitchFamily="49" charset="0"/>
              </a:rPr>
              <a:t>abcd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s4 = 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Menlo" panose="020B0609030804020204" pitchFamily="49" charset="0"/>
              </a:rPr>
              <a:t>abcde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f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s1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:10}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f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s2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:&lt;10}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f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s3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:^10}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f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s4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:&gt;10}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351966B-8960-1549-AB87-199B8FE17321}"/>
              </a:ext>
            </a:extLst>
          </p:cNvPr>
          <p:cNvSpPr>
            <a:spLocks/>
          </p:cNvSpPr>
          <p:nvPr/>
        </p:nvSpPr>
        <p:spPr>
          <a:xfrm>
            <a:off x="991523" y="4956520"/>
            <a:ext cx="7920465" cy="14269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txBody>
          <a:bodyPr wrap="square" tIns="108000" bIns="7200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Menlo" panose="020B0609030804020204" pitchFamily="49" charset="0"/>
              </a:rPr>
              <a:t>ab 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abc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abcd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abcde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94F3B-3DC7-A546-A11F-601582226566}"/>
              </a:ext>
            </a:extLst>
          </p:cNvPr>
          <p:cNvSpPr/>
          <p:nvPr/>
        </p:nvSpPr>
        <p:spPr>
          <a:xfrm>
            <a:off x="991523" y="4587188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Program Output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31848F-5B2C-A040-A62B-4282D8DB9EE2}"/>
              </a:ext>
            </a:extLst>
          </p:cNvPr>
          <p:cNvSpPr/>
          <p:nvPr/>
        </p:nvSpPr>
        <p:spPr>
          <a:xfrm>
            <a:off x="991522" y="1390842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Program s-12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50371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CBE2C-172D-214E-8ED5-E686F81C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f-Strings (cont’d)</a:t>
            </a:r>
            <a:endParaRPr lang="en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E2FEE-FA77-9544-9FB0-C94A367F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85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5212961-ADDD-A84D-B38C-D30885BE1999}"/>
              </a:ext>
            </a:extLst>
          </p:cNvPr>
          <p:cNvSpPr>
            <a:spLocks/>
          </p:cNvSpPr>
          <p:nvPr/>
        </p:nvSpPr>
        <p:spPr>
          <a:xfrm>
            <a:off x="991523" y="2014585"/>
            <a:ext cx="7920465" cy="10694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txBody>
          <a:bodyPr wrap="square" tIns="108000" bIns="72000"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a = </a:t>
            </a:r>
            <a:r>
              <a:rPr lang="en-US" sz="1700" dirty="0">
                <a:solidFill>
                  <a:srgbClr val="09885A"/>
                </a:solidFill>
                <a:latin typeface="Menlo" panose="020B0609030804020204" pitchFamily="49" charset="0"/>
              </a:rPr>
              <a:t>5</a:t>
            </a:r>
            <a:endParaRPr lang="en-US" sz="17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b = </a:t>
            </a:r>
            <a:r>
              <a:rPr lang="en-US" sz="1700" dirty="0">
                <a:solidFill>
                  <a:srgbClr val="09885A"/>
                </a:solidFill>
                <a:latin typeface="Menlo" panose="020B0609030804020204" pitchFamily="49" charset="0"/>
              </a:rPr>
              <a:t>10</a:t>
            </a:r>
            <a:endParaRPr lang="en-US" sz="17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700" dirty="0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700" dirty="0" err="1">
                <a:solidFill>
                  <a:srgbClr val="0000FF"/>
                </a:solidFill>
                <a:latin typeface="Menlo" panose="020B0609030804020204" pitchFamily="49" charset="0"/>
              </a:rPr>
              <a:t>f</a:t>
            </a:r>
            <a:r>
              <a:rPr lang="en-US" sz="1700" dirty="0" err="1">
                <a:solidFill>
                  <a:srgbClr val="A31515"/>
                </a:solidFill>
                <a:latin typeface="Menlo" panose="020B0609030804020204" pitchFamily="49" charset="0"/>
              </a:rPr>
              <a:t>'Five</a:t>
            </a:r>
            <a:r>
              <a:rPr lang="en-US" sz="1700" dirty="0">
                <a:solidFill>
                  <a:srgbClr val="A31515"/>
                </a:solidFill>
                <a:latin typeface="Menlo" panose="020B0609030804020204" pitchFamily="49" charset="0"/>
              </a:rPr>
              <a:t> plus ten is </a:t>
            </a:r>
            <a:r>
              <a:rPr lang="en-US" sz="1700" dirty="0">
                <a:solidFill>
                  <a:srgbClr val="0000FF"/>
                </a:solidFill>
                <a:latin typeface="Menlo" panose="020B0609030804020204" pitchFamily="49" charset="0"/>
              </a:rPr>
              <a:t>{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a + b</a:t>
            </a:r>
            <a:r>
              <a:rPr lang="en-US" sz="1700" dirty="0">
                <a:solidFill>
                  <a:srgbClr val="0000FF"/>
                </a:solidFill>
                <a:latin typeface="Menlo" panose="020B0609030804020204" pitchFamily="49" charset="0"/>
              </a:rPr>
              <a:t>}</a:t>
            </a:r>
            <a:r>
              <a:rPr lang="en-US" sz="1700" dirty="0">
                <a:solidFill>
                  <a:srgbClr val="A31515"/>
                </a:solidFill>
                <a:latin typeface="Menlo" panose="020B0609030804020204" pitchFamily="49" charset="0"/>
              </a:rPr>
              <a:t> and not </a:t>
            </a:r>
            <a:r>
              <a:rPr lang="en-US" sz="1700" dirty="0">
                <a:solidFill>
                  <a:srgbClr val="0000FF"/>
                </a:solidFill>
                <a:latin typeface="Menlo" panose="020B0609030804020204" pitchFamily="49" charset="0"/>
              </a:rPr>
              <a:t>{</a:t>
            </a:r>
            <a:r>
              <a:rPr lang="en-US" sz="1700" dirty="0">
                <a:solidFill>
                  <a:srgbClr val="09885A"/>
                </a:solidFill>
                <a:latin typeface="Menlo" panose="020B0609030804020204" pitchFamily="49" charset="0"/>
              </a:rPr>
              <a:t>2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* (a + b)</a:t>
            </a:r>
            <a:r>
              <a:rPr lang="en-US" sz="1700" dirty="0">
                <a:solidFill>
                  <a:srgbClr val="0000FF"/>
                </a:solidFill>
                <a:latin typeface="Menlo" panose="020B0609030804020204" pitchFamily="49" charset="0"/>
              </a:rPr>
              <a:t>}</a:t>
            </a:r>
            <a:r>
              <a:rPr lang="en-US" sz="1700" dirty="0">
                <a:solidFill>
                  <a:srgbClr val="A31515"/>
                </a:solidFill>
                <a:latin typeface="Menlo" panose="020B0609030804020204" pitchFamily="49" charset="0"/>
              </a:rPr>
              <a:t>.'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EEE0452-CBAE-5F42-843D-56809D29EC46}"/>
              </a:ext>
            </a:extLst>
          </p:cNvPr>
          <p:cNvSpPr>
            <a:spLocks/>
          </p:cNvSpPr>
          <p:nvPr/>
        </p:nvSpPr>
        <p:spPr>
          <a:xfrm>
            <a:off x="991523" y="3564193"/>
            <a:ext cx="7920465" cy="5075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txBody>
          <a:bodyPr wrap="square" tIns="108000" bIns="7200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Five plus ten is 15 and not 30.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5F864-B1C3-4145-BC7F-7C143EE4D238}"/>
              </a:ext>
            </a:extLst>
          </p:cNvPr>
          <p:cNvSpPr/>
          <p:nvPr/>
        </p:nvSpPr>
        <p:spPr>
          <a:xfrm>
            <a:off x="991523" y="3194861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Program Output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658DA1-85AE-3F4C-8EC5-26AC5D2AD7C2}"/>
              </a:ext>
            </a:extLst>
          </p:cNvPr>
          <p:cNvSpPr/>
          <p:nvPr/>
        </p:nvSpPr>
        <p:spPr>
          <a:xfrm>
            <a:off x="991522" y="1632142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Program s-13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93714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0E939E6F-49F7-E04C-89BB-6914643A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  <a:endParaRPr lang="he-IL" altLang="en-US"/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569B9D98-9F17-4D4C-A273-1629809DC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This chapter covered:</a:t>
            </a:r>
          </a:p>
          <a:p>
            <a:pPr lvl="1" eaLnBrk="1" hangingPunct="1"/>
            <a:r>
              <a:rPr lang="en-US" altLang="en-US" dirty="0"/>
              <a:t>The program development cycle, tools for program design, and the design process</a:t>
            </a:r>
          </a:p>
          <a:p>
            <a:pPr lvl="1" eaLnBrk="1" hangingPunct="1"/>
            <a:r>
              <a:rPr lang="en-US" altLang="en-US" dirty="0"/>
              <a:t>Ways in which programs can receive input, particularly from the keyboard </a:t>
            </a:r>
          </a:p>
          <a:p>
            <a:pPr lvl="1" eaLnBrk="1" hangingPunct="1"/>
            <a:r>
              <a:rPr lang="en-US" altLang="en-US" dirty="0"/>
              <a:t>Ways in which programs can present and format output</a:t>
            </a:r>
          </a:p>
          <a:p>
            <a:pPr lvl="1" eaLnBrk="1" hangingPunct="1"/>
            <a:r>
              <a:rPr lang="en-US" altLang="en-US" dirty="0"/>
              <a:t>Use of comments in programs</a:t>
            </a:r>
          </a:p>
          <a:p>
            <a:pPr lvl="1" eaLnBrk="1" hangingPunct="1"/>
            <a:r>
              <a:rPr lang="en-US" altLang="en-US" dirty="0"/>
              <a:t>Uses of variables and named constants</a:t>
            </a:r>
          </a:p>
          <a:p>
            <a:pPr lvl="1" eaLnBrk="1" hangingPunct="1"/>
            <a:r>
              <a:rPr lang="en-US" altLang="en-US" dirty="0"/>
              <a:t>Tools for performing calculations in programs</a:t>
            </a:r>
          </a:p>
          <a:p>
            <a:pPr lvl="1" eaLnBrk="1" hangingPunct="1"/>
            <a:endParaRPr lang="he-IL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356F2A-370E-5148-B551-4A27F977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3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CF36BA-BFB2-9647-8689-FC5B9A007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551" y="89209"/>
            <a:ext cx="2582898" cy="667958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1D7EBD-C06D-324B-993B-A1D55EC24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20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3601</Words>
  <Application>Microsoft Macintosh PowerPoint</Application>
  <PresentationFormat>A4 Paper (210x297 mm)</PresentationFormat>
  <Paragraphs>556</Paragraphs>
  <Slides>86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3" baseType="lpstr">
      <vt:lpstr>Arial</vt:lpstr>
      <vt:lpstr>Calibri</vt:lpstr>
      <vt:lpstr>Calibri Light</vt:lpstr>
      <vt:lpstr>Courier</vt:lpstr>
      <vt:lpstr>Courier New</vt:lpstr>
      <vt:lpstr>Menlo</vt:lpstr>
      <vt:lpstr>Office Theme</vt:lpstr>
      <vt:lpstr>CN101</vt:lpstr>
      <vt:lpstr>Topics</vt:lpstr>
      <vt:lpstr>Designing a Program</vt:lpstr>
      <vt:lpstr>Designing a Program (cont’d.)</vt:lpstr>
      <vt:lpstr>Designing a Program (cont’d.)</vt:lpstr>
      <vt:lpstr>Pseudocode</vt:lpstr>
      <vt:lpstr>Pseudocode (cont’d.)</vt:lpstr>
      <vt:lpstr>Flowcharts</vt:lpstr>
      <vt:lpstr>PowerPoint Presentation</vt:lpstr>
      <vt:lpstr>Input, Processing, and Output</vt:lpstr>
      <vt:lpstr>Codes and Characters</vt:lpstr>
      <vt:lpstr>ASCII Features</vt:lpstr>
      <vt:lpstr>Standard ASCII code (in decimal)</vt:lpstr>
      <vt:lpstr>Standard ASCII code (in decimal)</vt:lpstr>
      <vt:lpstr>Standard ASCII code (in decimal)</vt:lpstr>
      <vt:lpstr>Displaying Output with the print Function</vt:lpstr>
      <vt:lpstr>Displaying Output with the print Function (cont’d)</vt:lpstr>
      <vt:lpstr>chr(n)  and  ord(str) functions</vt:lpstr>
      <vt:lpstr>Strings and String Literals</vt:lpstr>
      <vt:lpstr>Strings and String Literals (cont’d)</vt:lpstr>
      <vt:lpstr>Strings and String Literals (cont’d)</vt:lpstr>
      <vt:lpstr>Strings and String Literals (cont’d)</vt:lpstr>
      <vt:lpstr>Comments</vt:lpstr>
      <vt:lpstr>Comments (cont’d)</vt:lpstr>
      <vt:lpstr>Comments (cont’d)</vt:lpstr>
      <vt:lpstr>Variables</vt:lpstr>
      <vt:lpstr>Variables (cont’d.)</vt:lpstr>
      <vt:lpstr>Example</vt:lpstr>
      <vt:lpstr>Example</vt:lpstr>
      <vt:lpstr>Variable Naming Rules</vt:lpstr>
      <vt:lpstr>Displaying Multiple Items with the print Function</vt:lpstr>
      <vt:lpstr>Variable Reassignment</vt:lpstr>
      <vt:lpstr>Example</vt:lpstr>
      <vt:lpstr>Numeric Data Types, Literals, and the str Data Type</vt:lpstr>
      <vt:lpstr>Storing Strings with the str Data Type</vt:lpstr>
      <vt:lpstr>Reassigning a Variable to a Different Type</vt:lpstr>
      <vt:lpstr>Reading Input from the Keyboard</vt:lpstr>
      <vt:lpstr>Example</vt:lpstr>
      <vt:lpstr>Reading Numbers with the input Function</vt:lpstr>
      <vt:lpstr>PowerPoint Presentation</vt:lpstr>
      <vt:lpstr>PowerPoint Presentation</vt:lpstr>
      <vt:lpstr>PowerPoint Presentation</vt:lpstr>
      <vt:lpstr>Performing Calculations</vt:lpstr>
      <vt:lpstr>Performing Calculations (cont’d)</vt:lpstr>
      <vt:lpstr>Performing Calculations (cont’d)</vt:lpstr>
      <vt:lpstr>PowerPoint Presentation</vt:lpstr>
      <vt:lpstr>Operator  Precedence and Grouping with Parentheses</vt:lpstr>
      <vt:lpstr>Example</vt:lpstr>
      <vt:lpstr>The Exponent Operator and the Remainder Operator</vt:lpstr>
      <vt:lpstr>PowerPoint Presentation</vt:lpstr>
      <vt:lpstr>Converting Math Formulas to Programming Statements</vt:lpstr>
      <vt:lpstr>Mixed-Type Expressions and Data Type Conversion</vt:lpstr>
      <vt:lpstr>Breaking Long Statements into Multiple Lines</vt:lpstr>
      <vt:lpstr>Breaking Long Statements into Multiple Lines</vt:lpstr>
      <vt:lpstr>More About Data Output</vt:lpstr>
      <vt:lpstr>More About Data Output (cont’d.)</vt:lpstr>
      <vt:lpstr>More About Data Output (cont’d.)</vt:lpstr>
      <vt:lpstr>Formatting Numbers</vt:lpstr>
      <vt:lpstr>Example</vt:lpstr>
      <vt:lpstr>Example</vt:lpstr>
      <vt:lpstr>Inserting Comma Separators</vt:lpstr>
      <vt:lpstr>PowerPoint Presentation</vt:lpstr>
      <vt:lpstr>Specifying a Minimum Field Width</vt:lpstr>
      <vt:lpstr>PowerPoint Presentation</vt:lpstr>
      <vt:lpstr>Formatting a Floating-Point Number as a Percentage</vt:lpstr>
      <vt:lpstr>Formatting Integers</vt:lpstr>
      <vt:lpstr>Magic Numbers</vt:lpstr>
      <vt:lpstr>The Problem with Magic Numbers</vt:lpstr>
      <vt:lpstr>Named Constants</vt:lpstr>
      <vt:lpstr>Advantages of Using Named Constants</vt:lpstr>
      <vt:lpstr>Python String Formatting</vt:lpstr>
      <vt:lpstr>%-formatting</vt:lpstr>
      <vt:lpstr>%-formatting (cont’d)</vt:lpstr>
      <vt:lpstr>%-formatting (cont’d)</vt:lpstr>
      <vt:lpstr>str.format()</vt:lpstr>
      <vt:lpstr>str.format() (cont’d)</vt:lpstr>
      <vt:lpstr>str.format() (cont’d)</vt:lpstr>
      <vt:lpstr>Python 3's f-Strings</vt:lpstr>
      <vt:lpstr>f-Strings</vt:lpstr>
      <vt:lpstr>f-Strings (cont’d)</vt:lpstr>
      <vt:lpstr>f-Strings (cont’d)</vt:lpstr>
      <vt:lpstr>f-Strings (cont’d)</vt:lpstr>
      <vt:lpstr>f-Strings (cont’d)</vt:lpstr>
      <vt:lpstr>f-Strings (cont’d)</vt:lpstr>
      <vt:lpstr>f-Strings (cont’d)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CN101</dc:title>
  <dc:creator>Wachira  Promsaka na sakolnakorn</dc:creator>
  <cp:lastModifiedBy>Wachira  Promsaka na sakolnakorn</cp:lastModifiedBy>
  <cp:revision>41</cp:revision>
  <dcterms:created xsi:type="dcterms:W3CDTF">2020-07-21T07:32:41Z</dcterms:created>
  <dcterms:modified xsi:type="dcterms:W3CDTF">2020-07-23T03:42:36Z</dcterms:modified>
</cp:coreProperties>
</file>