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63" r:id="rId9"/>
    <p:sldId id="264" r:id="rId10"/>
    <p:sldId id="350" r:id="rId11"/>
    <p:sldId id="265" r:id="rId12"/>
    <p:sldId id="351" r:id="rId13"/>
    <p:sldId id="379" r:id="rId14"/>
    <p:sldId id="352" r:id="rId15"/>
    <p:sldId id="353" r:id="rId16"/>
    <p:sldId id="267" r:id="rId17"/>
    <p:sldId id="268" r:id="rId18"/>
    <p:sldId id="269" r:id="rId19"/>
    <p:sldId id="354" r:id="rId20"/>
    <p:sldId id="355" r:id="rId21"/>
    <p:sldId id="368" r:id="rId22"/>
    <p:sldId id="367" r:id="rId23"/>
    <p:sldId id="369" r:id="rId24"/>
    <p:sldId id="270" r:id="rId25"/>
    <p:sldId id="376" r:id="rId26"/>
    <p:sldId id="271" r:id="rId27"/>
    <p:sldId id="356" r:id="rId28"/>
    <p:sldId id="357" r:id="rId29"/>
    <p:sldId id="272" r:id="rId30"/>
    <p:sldId id="349" r:id="rId31"/>
    <p:sldId id="365" r:id="rId32"/>
    <p:sldId id="359" r:id="rId33"/>
    <p:sldId id="273" r:id="rId34"/>
    <p:sldId id="360" r:id="rId35"/>
    <p:sldId id="286" r:id="rId36"/>
    <p:sldId id="274" r:id="rId37"/>
    <p:sldId id="275" r:id="rId38"/>
    <p:sldId id="361" r:id="rId39"/>
    <p:sldId id="276" r:id="rId40"/>
    <p:sldId id="277" r:id="rId41"/>
    <p:sldId id="278" r:id="rId42"/>
    <p:sldId id="287" r:id="rId43"/>
    <p:sldId id="279" r:id="rId44"/>
    <p:sldId id="280" r:id="rId45"/>
    <p:sldId id="370" r:id="rId46"/>
    <p:sldId id="363" r:id="rId47"/>
    <p:sldId id="362" r:id="rId48"/>
    <p:sldId id="281" r:id="rId49"/>
    <p:sldId id="364" r:id="rId50"/>
    <p:sldId id="371" r:id="rId51"/>
    <p:sldId id="377" r:id="rId52"/>
    <p:sldId id="282" r:id="rId53"/>
    <p:sldId id="374" r:id="rId54"/>
    <p:sldId id="375" r:id="rId55"/>
    <p:sldId id="372" r:id="rId56"/>
    <p:sldId id="373" r:id="rId5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7"/>
  </p:normalViewPr>
  <p:slideViewPr>
    <p:cSldViewPr snapToGrid="0" snapToObjects="1">
      <p:cViewPr varScale="1">
        <p:scale>
          <a:sx n="105" d="100"/>
          <a:sy n="105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297A2-1416-F448-930A-B28450B41A1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FCB49-B96A-7A4E-9333-C3039D03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80E-FB0A-2341-A4CB-1C1108D1FF3E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58DA-229C-474E-A108-C8AFA35F4959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C381-FF84-A247-8EA1-53D90AE44E7A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4347-2ECD-BE41-835E-E472E7FDF71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A5EE-F5FD-8A42-BF95-41D7D96807CC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5350-B8FF-8C44-8E36-E85243F2BD50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C3D6-7271-D949-9013-9C2FC6C17DC0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088-FAB9-474C-A38F-5C4F44F10FE6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04E4-42C4-8F49-96C1-A64BA04640B7}" type="datetime1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6412-ED9E-0A46-991D-D335B8A82F69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992C-E787-9E43-A60E-FDA1F8A3D4B5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97B3-6C49-CB45-8709-0AEF790B4508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9813" y="23019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3220-65A5-1E46-B176-53D5A1AEEC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D6E399-B531-A14B-9EEA-BA5FF5FE1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DFAEA8-CA51-7645-BE62-8991790B0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Lecture 4-5</a:t>
            </a:r>
          </a:p>
          <a:p>
            <a:r>
              <a:rPr lang="en-US" sz="3600" dirty="0"/>
              <a:t>Decision Structures and Boolean Logic</a:t>
            </a:r>
          </a:p>
        </p:txBody>
      </p:sp>
    </p:spTree>
    <p:extLst>
      <p:ext uri="{BB962C8B-B14F-4D97-AF65-F5344CB8AC3E}">
        <p14:creationId xmlns:p14="http://schemas.microsoft.com/office/powerpoint/2010/main" val="30281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DA0FC-8044-0F4E-BEB4-AD9CCE3C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F63BF86-A834-E549-AFD4-163417F9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632" y="1582874"/>
            <a:ext cx="2984500" cy="2628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FA1AD3-60AD-B440-9EEA-8156BE5C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51" y="1577298"/>
            <a:ext cx="3378200" cy="453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DF9088D-5983-B342-AE1E-5E9AAFC6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="" xmlns:a16="http://schemas.microsoft.com/office/drawing/2014/main" id="{0F0CEC22-59B1-4D49-A0B7-C5CAA236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="" xmlns:a16="http://schemas.microsoft.com/office/drawing/2014/main" id="{7549B979-7D84-C941-8340-D8FCD5D64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946" y="2752392"/>
            <a:ext cx="3035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CFED3D8-C167-4E4B-B865-A4CF71FF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69" y="1606880"/>
            <a:ext cx="4728020" cy="5013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6E2CBA-CA34-E345-B973-749C14F0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="" xmlns:a16="http://schemas.microsoft.com/office/drawing/2014/main" id="{0F0CEC22-59B1-4D49-A0B7-C5CAA236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C91FBC93-F777-B144-B005-FA1BA1624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95" y="2154559"/>
            <a:ext cx="5084182" cy="1363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65AF17-AF12-D342-A16F-BC5904F2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93" y="1252728"/>
            <a:ext cx="3492541" cy="5504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8A6D653-86F0-6848-8732-2E20BB46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6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96" y="2573649"/>
            <a:ext cx="4284154" cy="189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total &gt;= 10000: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total = total * 0.9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'Your total is', total)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2807" y="2438715"/>
            <a:ext cx="4283713" cy="14042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5288" y="1416818"/>
            <a:ext cx="4461468" cy="520504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818" y="1554278"/>
            <a:ext cx="4182549" cy="48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653C6B9-CBAE-F545-8A34-F3865521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94" y="0"/>
            <a:ext cx="6221679" cy="2941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E49944-04B3-4A44-870A-52BF0AEB2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1"/>
          <a:stretch/>
        </p:blipFill>
        <p:spPr>
          <a:xfrm>
            <a:off x="1762594" y="2941631"/>
            <a:ext cx="6221679" cy="38248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9BB3EE7-DF75-0048-9768-32469557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3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FA42B53-CA39-D84A-BC65-FED85BF3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914400"/>
            <a:ext cx="6375400" cy="5029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65EAC6-D024-2942-8DF9-88CD7C50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07227085-5D69-CA45-9D99-04CBA4CF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654985DA-29C0-7746-B505-29D05A4F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Dual alternative decision structure</a:t>
            </a:r>
            <a:r>
              <a:rPr lang="en-US" altLang="en-US" dirty="0"/>
              <a:t>: two possible paths of execution</a:t>
            </a:r>
          </a:p>
          <a:p>
            <a:pPr lvl="1" eaLnBrk="1" hangingPunct="1">
              <a:buFontTx/>
              <a:buChar char="–"/>
            </a:pPr>
            <a:r>
              <a:rPr lang="en-US" altLang="en-US" dirty="0"/>
              <a:t>One is taken if the condition is true, and the other if the condition is false</a:t>
            </a:r>
          </a:p>
          <a:p>
            <a:pPr lvl="1" eaLnBrk="1" hangingPunct="1"/>
            <a:r>
              <a:rPr lang="en-US" altLang="en-US" dirty="0"/>
              <a:t>Syntax: 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other statements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clause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>
                <a:cs typeface="Courier New" panose="02070309020205020404" pitchFamily="49" charset="0"/>
              </a:rPr>
              <a:t> clause must be aligned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Statements must be consistently indented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4E9B9EE-E5EE-CE47-A9C0-2206C106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951" y="3276598"/>
            <a:ext cx="2540000" cy="303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937641D-F95D-654A-B967-32B6B4BF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667B6642-A78F-8444-B2C1-15A01298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147AF64-62FB-0448-A162-0C0B77F9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94" y="1825625"/>
            <a:ext cx="8449813" cy="43513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B9D781-62E9-A043-AA32-2AA65427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9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="" xmlns:a16="http://schemas.microsoft.com/office/drawing/2014/main" id="{4EC811A5-F0C3-4040-B119-767E9020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B0DCA7C-BB88-A04A-8305-38551DA43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83" y="1460811"/>
            <a:ext cx="9596233" cy="287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1B4E33-E8B8-114B-A248-364F2EB15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5724"/>
            <a:ext cx="9906000" cy="17417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B567963-DF80-4948-BE23-070A39DB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AF19BF-7DA0-DE4B-850A-A30EC83C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62" y="72483"/>
            <a:ext cx="6546676" cy="67130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9EC5570-BCC7-B247-8922-1E96C380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="" xmlns:a16="http://schemas.microsoft.com/office/drawing/2014/main" id="{8F3ED65E-6DBC-0643-9C9F-7F898C30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="" xmlns:a16="http://schemas.microsoft.com/office/drawing/2014/main" id="{19B68A13-9057-8B46-95C9-C2C0DE4E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/>
              <a:t> Statement</a:t>
            </a:r>
          </a:p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400" dirty="0"/>
              <a:t> Statement</a:t>
            </a:r>
          </a:p>
          <a:p>
            <a:pPr eaLnBrk="1" hangingPunct="1"/>
            <a:r>
              <a:rPr lang="en-US" altLang="en-US" sz="2400" dirty="0"/>
              <a:t>Comparing Strings</a:t>
            </a:r>
          </a:p>
          <a:p>
            <a:pPr eaLnBrk="1" hangingPunct="1"/>
            <a:r>
              <a:rPr lang="en-US" altLang="en-US" sz="2400" dirty="0"/>
              <a:t>Nested Decision Structures and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sz="2400" dirty="0"/>
              <a:t> Statement</a:t>
            </a:r>
          </a:p>
          <a:p>
            <a:pPr eaLnBrk="1" hangingPunct="1"/>
            <a:r>
              <a:rPr lang="en-US" altLang="en-US" sz="2400" dirty="0"/>
              <a:t>Logical Operators</a:t>
            </a:r>
          </a:p>
          <a:p>
            <a:pPr eaLnBrk="1" hangingPunct="1"/>
            <a:r>
              <a:rPr lang="en-US" altLang="en-US" sz="2400" dirty="0"/>
              <a:t>Boolean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3263180-A7A2-0E41-9459-66FC7930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6F7913B-CA6B-9D4C-8AC5-9736C1BB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38" y="1634815"/>
            <a:ext cx="6712724" cy="358836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3DE5753-3890-2E40-8779-C3C339F3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 that assigns 20 to the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and assigns 40 to the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 if the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is greater than 100.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5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50" y="1825625"/>
            <a:ext cx="8709850" cy="4351338"/>
          </a:xfrm>
        </p:spPr>
        <p:txBody>
          <a:bodyPr/>
          <a:lstStyle/>
          <a:p>
            <a:r>
              <a:rPr lang="en-US" altLang="en-US" dirty="0"/>
              <a:t>Write a </a:t>
            </a:r>
            <a:r>
              <a:rPr lang="en-US" altLang="en-US" dirty="0" smtClean="0"/>
              <a:t>program </a:t>
            </a:r>
            <a:r>
              <a:rPr lang="en-US" altLang="en-US" dirty="0"/>
              <a:t>that reads in a positive integer </a:t>
            </a:r>
            <a:r>
              <a:rPr lang="en-US" altLang="en-US" dirty="0">
                <a:solidFill>
                  <a:srgbClr val="006600"/>
                </a:solidFill>
              </a:rPr>
              <a:t>n</a:t>
            </a:r>
            <a:r>
              <a:rPr lang="en-US" altLang="en-US" dirty="0"/>
              <a:t> from the user and then prints whether </a:t>
            </a:r>
            <a:r>
              <a:rPr lang="en-US" altLang="en-US" dirty="0">
                <a:solidFill>
                  <a:srgbClr val="006600"/>
                </a:solidFill>
              </a:rPr>
              <a:t>n</a:t>
            </a:r>
            <a:r>
              <a:rPr lang="en-US" altLang="en-US" dirty="0"/>
              <a:t> is even or </a:t>
            </a:r>
            <a:r>
              <a:rPr lang="en-US" altLang="en-US" dirty="0" smtClean="0"/>
              <a:t>odd.</a:t>
            </a:r>
          </a:p>
          <a:p>
            <a:pPr indent="0">
              <a:buNone/>
            </a:pPr>
            <a:r>
              <a:rPr lang="en-US" altLang="en-US" u="sng" dirty="0" smtClean="0">
                <a:solidFill>
                  <a:srgbClr val="0000FF"/>
                </a:solidFill>
              </a:rPr>
              <a:t>Hint</a:t>
            </a:r>
            <a:r>
              <a:rPr lang="en-US" altLang="en-US" dirty="0">
                <a:solidFill>
                  <a:srgbClr val="0000FF"/>
                </a:solidFill>
              </a:rPr>
              <a:t>:</a:t>
            </a:r>
            <a:r>
              <a:rPr lang="en-US" altLang="en-US" dirty="0"/>
              <a:t> An even number is a multiple of 2. Any multiple of 2 leaves a remainder of zero when divided by 2.</a:t>
            </a:r>
          </a:p>
          <a:p>
            <a:pPr marL="0" indent="0">
              <a:buNone/>
            </a:pPr>
            <a:r>
              <a:rPr lang="en-US" altLang="en-US" kern="0" dirty="0" smtClean="0">
                <a:solidFill>
                  <a:srgbClr val="000000"/>
                </a:solidFill>
                <a:sym typeface="Arial"/>
                <a:rtl val="0"/>
              </a:rPr>
              <a:t>   An </a:t>
            </a:r>
            <a:r>
              <a:rPr lang="en-US" altLang="en-US" kern="0" dirty="0">
                <a:solidFill>
                  <a:srgbClr val="000000"/>
                </a:solidFill>
                <a:sym typeface="Arial"/>
                <a:rtl val="0"/>
              </a:rPr>
              <a:t>example run of the program is shown below. </a:t>
            </a:r>
            <a:endParaRPr lang="en-US" dirty="0" smtClean="0"/>
          </a:p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dirty="0" smtClean="0"/>
              <a:t> 	</a:t>
            </a:r>
            <a:r>
              <a:rPr lang="en-US" sz="2200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Enter a positive integer: </a:t>
            </a:r>
            <a:r>
              <a:rPr lang="en-US" sz="2200" u="sng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101</a:t>
            </a:r>
            <a:endParaRPr lang="en-US" sz="2200" dirty="0" smtClean="0">
              <a:solidFill>
                <a:srgbClr val="000000"/>
              </a:solidFill>
              <a:latin typeface="Lucida Console" panose="020B0609040504020204" pitchFamily="49" charset="0"/>
              <a:sym typeface="Arial"/>
              <a:rtl val="0"/>
            </a:endParaRPr>
          </a:p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101 is odd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3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68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="" xmlns:a16="http://schemas.microsoft.com/office/drawing/2014/main" id="{67086CBC-827E-1D46-8EC8-A2669FF9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="" xmlns:a16="http://schemas.microsoft.com/office/drawing/2014/main" id="{81A948E8-6856-4445-ADEC-1F92FF89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can be compared using the == and != operators</a:t>
            </a:r>
          </a:p>
          <a:p>
            <a:pPr eaLnBrk="1" hangingPunct="1"/>
            <a:r>
              <a:rPr lang="en-US" altLang="en-US"/>
              <a:t>String comparisons are case sensitive</a:t>
            </a:r>
          </a:p>
          <a:p>
            <a:pPr eaLnBrk="1" hangingPunct="1"/>
            <a:r>
              <a:rPr lang="en-US" altLang="en-US"/>
              <a:t>Strings can be compared using &gt;, &lt;, &gt;=, and &lt;=</a:t>
            </a:r>
          </a:p>
          <a:p>
            <a:pPr lvl="1" eaLnBrk="1" hangingPunct="1"/>
            <a:r>
              <a:rPr lang="en-US" altLang="en-US"/>
              <a:t>Compared character by character based on the ASCII values for each character</a:t>
            </a:r>
          </a:p>
          <a:p>
            <a:pPr lvl="1" eaLnBrk="1" hangingPunct="1"/>
            <a:r>
              <a:rPr lang="en-US" altLang="en-US"/>
              <a:t>If shorter word is substring of longer word, longer word is greater than shorter word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6441628-3C72-AC45-B0D1-5412D6A3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2" y="237277"/>
            <a:ext cx="8543925" cy="914702"/>
          </a:xfrm>
        </p:spPr>
        <p:txBody>
          <a:bodyPr/>
          <a:lstStyle/>
          <a:p>
            <a:r>
              <a:rPr lang="en-US" dirty="0" smtClean="0"/>
              <a:t>ASCII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1" y="1082772"/>
            <a:ext cx="9609519" cy="53010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08220" y="1445657"/>
            <a:ext cx="1095270" cy="4389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03048" y="1447332"/>
            <a:ext cx="1097280" cy="4389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9886" y="1445657"/>
            <a:ext cx="1097280" cy="4389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96724" y="1447332"/>
            <a:ext cx="1097280" cy="4389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6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="" xmlns:a16="http://schemas.microsoft.com/office/drawing/2014/main" id="{A32B1F40-962C-8947-924C-5099F42E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Strings (cont’d.)</a:t>
            </a:r>
            <a:endParaRPr lang="he-IL" altLang="en-US" dirty="0"/>
          </a:p>
        </p:txBody>
      </p:sp>
      <p:pic>
        <p:nvPicPr>
          <p:cNvPr id="17412" name="Picture 2">
            <a:extLst>
              <a:ext uri="{FF2B5EF4-FFF2-40B4-BE49-F238E27FC236}">
                <a16:creationId xmlns="" xmlns:a16="http://schemas.microsoft.com/office/drawing/2014/main" id="{D9B5EF56-BCD1-3740-9E0C-F0C596A3A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72" y="4145231"/>
            <a:ext cx="2344253" cy="242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041979B-9BDF-774A-A89E-6DCEAE4C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1577977"/>
            <a:ext cx="7315200" cy="242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86EC6C3-236C-9548-A6C1-2D065516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6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72042E-DCF0-CD44-A6CB-4E68A2AF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34" y="133505"/>
            <a:ext cx="6711331" cy="399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5C9FFD7-DED0-9844-BFDF-3C6F01C9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82" y="4246719"/>
            <a:ext cx="5981236" cy="24777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3A171B9-C71A-E847-93EE-FEC96757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0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B8750B5-5524-AF44-B081-E2DC1254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95" y="73417"/>
            <a:ext cx="7133010" cy="67111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73D600B-9138-614C-949A-C9DC20BE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88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="" xmlns:a16="http://schemas.microsoft.com/office/drawing/2014/main" id="{20A93607-8D68-4D4D-9EB5-FC00B2FC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Nested Decision Structures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4000"/>
              <a:t> Statement</a:t>
            </a:r>
            <a:endParaRPr lang="he-IL" altLang="en-US" sz="4000"/>
          </a:p>
        </p:txBody>
      </p:sp>
      <p:sp>
        <p:nvSpPr>
          <p:cNvPr id="18435" name="Content Placeholder 2">
            <a:extLst>
              <a:ext uri="{FF2B5EF4-FFF2-40B4-BE49-F238E27FC236}">
                <a16:creationId xmlns="" xmlns:a16="http://schemas.microsoft.com/office/drawing/2014/main" id="{B677153D-F812-264B-AFB7-516D49E9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structure can be nested inside another decision structure</a:t>
            </a:r>
          </a:p>
          <a:p>
            <a:pPr lvl="1" eaLnBrk="1" hangingPunct="1"/>
            <a:r>
              <a:rPr lang="en-US" altLang="en-US"/>
              <a:t>Commonly needed in programs</a:t>
            </a:r>
          </a:p>
          <a:p>
            <a:pPr lvl="1" eaLnBrk="1" hangingPunct="1"/>
            <a:r>
              <a:rPr lang="en-US" altLang="en-US"/>
              <a:t>Example: </a:t>
            </a:r>
          </a:p>
          <a:p>
            <a:pPr lvl="2" eaLnBrk="1" hangingPunct="1"/>
            <a:r>
              <a:rPr lang="en-US" altLang="en-US"/>
              <a:t>Determine if someone qualifies for a loan, they must meet two conditions:</a:t>
            </a:r>
          </a:p>
          <a:p>
            <a:pPr lvl="3" eaLnBrk="1" hangingPunct="1"/>
            <a:r>
              <a:rPr lang="en-US" altLang="en-US"/>
              <a:t>Must earn at least $30,000/year</a:t>
            </a:r>
          </a:p>
          <a:p>
            <a:pPr lvl="3" eaLnBrk="1" hangingPunct="1"/>
            <a:r>
              <a:rPr lang="en-US" altLang="en-US"/>
              <a:t>Must have been employed for at least two years</a:t>
            </a:r>
          </a:p>
          <a:p>
            <a:pPr lvl="2" eaLnBrk="1" hangingPunct="1"/>
            <a:r>
              <a:rPr lang="en-US" altLang="en-US"/>
              <a:t>Check first condition, and if it is true, check second condition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5EAD376-9D37-0B4B-8F01-A60172AC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2A78F99A-6194-9942-AAB1-CE0F0D68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="" xmlns:a16="http://schemas.microsoft.com/office/drawing/2014/main" id="{059EEBC3-5EF3-C047-A488-F9038BE7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Control structure</a:t>
            </a:r>
            <a:r>
              <a:rPr lang="en-US" altLang="en-US"/>
              <a:t>: logical design that controls order in which set of statements execute</a:t>
            </a:r>
          </a:p>
          <a:p>
            <a:pPr eaLnBrk="1" hangingPunct="1"/>
            <a:r>
              <a:rPr lang="en-US" altLang="en-US" u="sng"/>
              <a:t>Sequence structure</a:t>
            </a:r>
            <a:r>
              <a:rPr lang="en-US" altLang="en-US"/>
              <a:t>: set of statements that execute in the order they appear</a:t>
            </a:r>
          </a:p>
          <a:p>
            <a:pPr eaLnBrk="1" hangingPunct="1"/>
            <a:r>
              <a:rPr lang="en-US" altLang="en-US" u="sng"/>
              <a:t>Decision structure</a:t>
            </a:r>
            <a:r>
              <a:rPr lang="en-US" altLang="en-US"/>
              <a:t>: specific action(s) performed only if a condition exists</a:t>
            </a:r>
          </a:p>
          <a:p>
            <a:pPr lvl="1" eaLnBrk="1" hangingPunct="1"/>
            <a:r>
              <a:rPr lang="en-US" altLang="en-US"/>
              <a:t>Also known as selection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671D102-DB1E-3741-800A-A7D2C6DE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5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2380472-B617-6143-A9AF-FF21508B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88" y="0"/>
            <a:ext cx="5624396" cy="28503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16C9A70-E20E-6049-B120-CACAD318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76" y="2850304"/>
            <a:ext cx="5713608" cy="3762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EB8ADB-7DB4-CC42-957C-C91BBB6F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2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CB1E57-ECE4-9243-80F2-7FD97919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162050"/>
            <a:ext cx="7353300" cy="4533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A58289E-23D0-D14F-94C7-47B5B7E2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1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C042349-09D6-2F4B-89A8-052B3685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2" y="184599"/>
            <a:ext cx="9658815" cy="64888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3DFD91C-A00F-684D-90A3-B78F2967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="" xmlns:a16="http://schemas.microsoft.com/office/drawing/2014/main" id="{FD25C33E-7C34-854E-AF8F-2333D7E4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Nested Decision Structures and 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3600"/>
              <a:t> Statement (cont’d.)</a:t>
            </a:r>
            <a:endParaRPr lang="he-IL" altLang="en-US" sz="3600"/>
          </a:p>
        </p:txBody>
      </p:sp>
      <p:sp>
        <p:nvSpPr>
          <p:cNvPr id="20483" name="Content Placeholder 2">
            <a:extLst>
              <a:ext uri="{FF2B5EF4-FFF2-40B4-BE49-F238E27FC236}">
                <a16:creationId xmlns="" xmlns:a16="http://schemas.microsoft.com/office/drawing/2014/main" id="{6E8D32E0-6242-864A-9EB8-BD2B08C0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2046688"/>
            <a:ext cx="8543925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Important to use proper indentation in a nested decision structure</a:t>
            </a:r>
          </a:p>
          <a:p>
            <a:pPr lvl="1" eaLnBrk="1" hangingPunct="1"/>
            <a:r>
              <a:rPr lang="en-US" altLang="en-US" dirty="0"/>
              <a:t>Important for Python interpreter</a:t>
            </a:r>
          </a:p>
          <a:p>
            <a:pPr lvl="1" eaLnBrk="1" hangingPunct="1"/>
            <a:r>
              <a:rPr lang="en-US" altLang="en-US" dirty="0"/>
              <a:t>Makes code more readable for programmer</a:t>
            </a:r>
          </a:p>
          <a:p>
            <a:pPr lvl="1" eaLnBrk="1" hangingPunct="1"/>
            <a:r>
              <a:rPr lang="en-US" altLang="en-US" dirty="0"/>
              <a:t>Rules for writing nested if statements: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 clause should align with matching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clause</a:t>
            </a:r>
          </a:p>
          <a:p>
            <a:pPr lvl="2" eaLnBrk="1" hangingPunct="1"/>
            <a:r>
              <a:rPr lang="en-US" altLang="en-US" dirty="0"/>
              <a:t>Statements in each block must be consistently indented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AE8ECD9-24AF-B545-80FB-44F5D1E5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1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E7CE3C-3706-514A-BF56-5EC0F390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2" y="1878980"/>
            <a:ext cx="9314276" cy="31000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D23C054-5609-0841-A5B1-9B068B87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7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="" xmlns:a16="http://schemas.microsoft.com/office/drawing/2014/main" id="{D43AEF99-A9AD-D84A-B5D4-A111DFA0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21507" name="Content Placeholder 5">
            <a:extLst>
              <a:ext uri="{FF2B5EF4-FFF2-40B4-BE49-F238E27FC236}">
                <a16:creationId xmlns="" xmlns:a16="http://schemas.microsoft.com/office/drawing/2014/main" id="{0E1BC4AB-C588-614C-87B0-A037C4F8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u="sng">
                <a:cs typeface="Courier New" panose="02070309020205020404" pitchFamily="49" charset="0"/>
              </a:rPr>
              <a:t> statement</a:t>
            </a:r>
            <a:r>
              <a:rPr lang="en-US" altLang="en-US">
                <a:cs typeface="Courier New" panose="02070309020205020404" pitchFamily="49" charset="0"/>
              </a:rPr>
              <a:t>: special version of a decision structure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Makes logic of nested decision structures simpler to write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Can include multiple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>
                <a:cs typeface="Courier New" panose="02070309020205020404" pitchFamily="49" charset="0"/>
              </a:rPr>
              <a:t> statements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Syntax: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8" name="TextBox 1">
            <a:extLst>
              <a:ext uri="{FF2B5EF4-FFF2-40B4-BE49-F238E27FC236}">
                <a16:creationId xmlns="" xmlns:a16="http://schemas.microsoft.com/office/drawing/2014/main" id="{133E6DFB-4AAB-1344-8E3E-39569AF88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1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condition_1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condition_2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condition_3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statement(s)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9" name="Right Brace 2">
            <a:extLst>
              <a:ext uri="{FF2B5EF4-FFF2-40B4-BE49-F238E27FC236}">
                <a16:creationId xmlns="" xmlns:a16="http://schemas.microsoft.com/office/drawing/2014/main" id="{D22A11E1-C736-7F43-9F96-D0EB516D72B5}"/>
              </a:ext>
            </a:extLst>
          </p:cNvPr>
          <p:cNvSpPr>
            <a:spLocks/>
          </p:cNvSpPr>
          <p:nvPr/>
        </p:nvSpPr>
        <p:spPr bwMode="auto">
          <a:xfrm>
            <a:off x="5707464" y="4419600"/>
            <a:ext cx="312336" cy="1066800"/>
          </a:xfrm>
          <a:prstGeom prst="rightBrace">
            <a:avLst>
              <a:gd name="adj1" fmla="val 54483"/>
              <a:gd name="adj2" fmla="val 50000"/>
            </a:avLst>
          </a:prstGeom>
          <a:noFill/>
          <a:ln w="15875" cap="rnd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TextBox 3">
            <a:extLst>
              <a:ext uri="{FF2B5EF4-FFF2-40B4-BE49-F238E27FC236}">
                <a16:creationId xmlns="" xmlns:a16="http://schemas.microsoft.com/office/drawing/2014/main" id="{670D9498-43F4-A74F-9349-A4975B8A3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640263"/>
            <a:ext cx="3159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Insert as many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solidFill>
                  <a:srgbClr val="FF0000"/>
                </a:solidFill>
              </a:rPr>
              <a:t> clauses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as necessary.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CDB2EC1-0021-D640-B5AE-8E960ADF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06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="" xmlns:a16="http://schemas.microsoft.com/office/drawing/2014/main" id="{07B04D08-9184-744D-A749-CCBCC55C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1" y="595317"/>
            <a:ext cx="87804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 (cont’d.)</a:t>
            </a:r>
            <a:endParaRPr lang="he-IL" altLang="en-US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="" xmlns:a16="http://schemas.microsoft.com/office/drawing/2014/main" id="{5A6DC1A4-20CF-FE4B-B649-9F94281B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713"/>
            <a:ext cx="8229600" cy="3724338"/>
          </a:xfrm>
        </p:spPr>
        <p:txBody>
          <a:bodyPr/>
          <a:lstStyle/>
          <a:p>
            <a:r>
              <a:rPr lang="en-US" altLang="en-US" dirty="0"/>
              <a:t>Alignment used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 clauses are all aligned</a:t>
            </a:r>
          </a:p>
          <a:p>
            <a:pPr lvl="1"/>
            <a:r>
              <a:rPr lang="en-US" altLang="en-US" dirty="0"/>
              <a:t>Conditionally executed blocks are consistently indented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 is never required, but logic easier to follow</a:t>
            </a:r>
          </a:p>
          <a:p>
            <a:pPr lvl="1"/>
            <a:r>
              <a:rPr lang="en-US" altLang="en-US" dirty="0"/>
              <a:t>Can be accomplished by nested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Code can become complex, and indentation can cause problematic long lines</a:t>
            </a:r>
            <a:endParaRPr lang="he-IL" altLang="en-US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5E3090F-8259-504D-BA84-8439EE9D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9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27E21BC-0880-D14D-B942-323D78E9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3" y="195146"/>
            <a:ext cx="9076714" cy="64677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E8560A5-BFF4-9548-805C-FEBF6B6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7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AC3D0BD-AA98-F243-B922-21BB5C40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8" y="51884"/>
            <a:ext cx="5456818" cy="1268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929CE20-69B0-7D4A-922B-65124DF5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" y="1320730"/>
            <a:ext cx="5456818" cy="5456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35C526-FFCE-8643-9106-6857861C3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241" y="3556395"/>
            <a:ext cx="3923525" cy="2978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6DB817C-26EB-CF45-9EFB-F3A35629B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241" y="757796"/>
            <a:ext cx="4199054" cy="18307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081CB8E-EF30-AF4E-BFC4-CEF3C14A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5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="" xmlns:a16="http://schemas.microsoft.com/office/drawing/2014/main" id="{81C3E3D6-FDAC-8545-B00D-2A37A64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="" xmlns:a16="http://schemas.microsoft.com/office/drawing/2014/main" id="{50277736-1CFB-1849-8F1F-8E020337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Logical operators</a:t>
            </a:r>
            <a:r>
              <a:rPr lang="en-US" altLang="en-US"/>
              <a:t>: operators that can be used to create complex Boolean expressions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binary operators, connect two Boolean expressions into a compound Boolean expression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/>
              <a:t> operator: unary operator, reverses the truth of its Boolean operand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B29C381-F3FB-FA45-8C8E-0842B383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="" xmlns:a16="http://schemas.microsoft.com/office/drawing/2014/main" id="{BBAAC1F8-DADA-7F48-9D42-D55260E2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="" xmlns:a16="http://schemas.microsoft.com/office/drawing/2014/main" id="{B216551D-20FC-9E48-9503-97F04A8A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flowchart, diamond represents true/false condition that must be tested</a:t>
            </a:r>
          </a:p>
          <a:p>
            <a:pPr eaLnBrk="1" hangingPunct="1"/>
            <a:r>
              <a:rPr lang="en-US" altLang="en-US"/>
              <a:t>Actions can be </a:t>
            </a:r>
            <a:r>
              <a:rPr lang="en-US" altLang="en-US" i="1"/>
              <a:t>conditionally executed</a:t>
            </a:r>
          </a:p>
          <a:p>
            <a:pPr lvl="1" eaLnBrk="1" hangingPunct="1"/>
            <a:r>
              <a:rPr lang="en-US" altLang="en-US"/>
              <a:t>Performed only when a condition is true</a:t>
            </a:r>
          </a:p>
          <a:p>
            <a:pPr eaLnBrk="1" hangingPunct="1"/>
            <a:r>
              <a:rPr lang="en-US" altLang="en-US" u="sng"/>
              <a:t>Single alternative decision structure</a:t>
            </a:r>
            <a:r>
              <a:rPr lang="en-US" altLang="en-US"/>
              <a:t>: provides only one alternative path of execution</a:t>
            </a:r>
          </a:p>
          <a:p>
            <a:pPr lvl="1" eaLnBrk="1" hangingPunct="1"/>
            <a:r>
              <a:rPr lang="en-US" altLang="en-US"/>
              <a:t>If condition is not true, exit the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25E8C6B-A44C-4841-9B1E-0B91D939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1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="" xmlns:a16="http://schemas.microsoft.com/office/drawing/2014/main" id="{BCF8B925-668D-AB47-8E78-17835580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006473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/>
              <a:t> Operator</a:t>
            </a:r>
            <a:endParaRPr lang="he-IL" alt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="" xmlns:a16="http://schemas.microsoft.com/office/drawing/2014/main" id="{00B0FA10-22A8-764D-99D2-CA7DAA02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487297"/>
            <a:ext cx="8543925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Takes two Boolean expressions as operands </a:t>
            </a:r>
          </a:p>
          <a:p>
            <a:pPr lvl="1" eaLnBrk="1" hangingPunct="1"/>
            <a:r>
              <a:rPr lang="en-US" altLang="en-US" dirty="0"/>
              <a:t>Creates compound Boolean expression that is true only when both sub expressions are true</a:t>
            </a:r>
          </a:p>
          <a:p>
            <a:pPr lvl="1" eaLnBrk="1" hangingPunct="1"/>
            <a:r>
              <a:rPr lang="en-US" altLang="en-US" dirty="0"/>
              <a:t>Can be used to simplify nested decision structures</a:t>
            </a:r>
          </a:p>
          <a:p>
            <a:pPr eaLnBrk="1" hangingPunct="1"/>
            <a:r>
              <a:rPr lang="en-US" altLang="en-US" dirty="0"/>
              <a:t>Truth table for </a:t>
            </a:r>
            <a:r>
              <a:rPr lang="en-US" altLang="en-US" dirty="0" smtClean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/>
              <a:t> operator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684CDA1D-ABCE-EF47-8AB0-C955FF632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20621"/>
              </p:ext>
            </p:extLst>
          </p:nvPr>
        </p:nvGraphicFramePr>
        <p:xfrm>
          <a:off x="2157984" y="3735196"/>
          <a:ext cx="5084064" cy="194350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8743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188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95E9D74-CD23-3040-B42E-EAC4C520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7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="" xmlns:a16="http://schemas.microsoft.com/office/drawing/2014/main" id="{F6406B42-0011-A941-BEDA-7E7205CC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024761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/>
              <a:t> Operator</a:t>
            </a:r>
            <a:endParaRPr lang="he-IL" alt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="" xmlns:a16="http://schemas.microsoft.com/office/drawing/2014/main" id="{BF16155C-4811-5943-97F6-CA356A69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05585"/>
            <a:ext cx="8543925" cy="4351338"/>
          </a:xfrm>
        </p:spPr>
        <p:txBody>
          <a:bodyPr/>
          <a:lstStyle/>
          <a:p>
            <a:r>
              <a:rPr lang="en-US" altLang="en-US" dirty="0"/>
              <a:t>Takes two Boolean expressions as operands </a:t>
            </a:r>
          </a:p>
          <a:p>
            <a:pPr lvl="1"/>
            <a:r>
              <a:rPr lang="en-US" altLang="en-US" dirty="0"/>
              <a:t>Creates compound Boolean expression that is true when either of the sub expressions is true</a:t>
            </a:r>
          </a:p>
          <a:p>
            <a:pPr lvl="1"/>
            <a:r>
              <a:rPr lang="en-US" altLang="en-US" dirty="0"/>
              <a:t>Can be used to simplify nested decision structures</a:t>
            </a:r>
          </a:p>
          <a:p>
            <a:r>
              <a:rPr lang="en-US" altLang="en-US" dirty="0"/>
              <a:t>Truth table for </a:t>
            </a:r>
            <a:r>
              <a:rPr lang="en-US" altLang="en-US" dirty="0" smtClean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/>
              <a:t> operator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883B118-DEF2-BC42-B192-6CF9216C4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21844"/>
              </p:ext>
            </p:extLst>
          </p:nvPr>
        </p:nvGraphicFramePr>
        <p:xfrm>
          <a:off x="2203704" y="3753486"/>
          <a:ext cx="5056632" cy="1943446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873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36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18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or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or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or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or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9570A77-E324-6845-86FF-63FC2993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7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="" xmlns:a16="http://schemas.microsoft.com/office/drawing/2014/main" id="{FF9A0C8A-511B-4D4A-8188-0C402513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Short-Circuit Evaluation</a:t>
            </a:r>
            <a:endParaRPr lang="he-IL" altLang="en-US"/>
          </a:p>
        </p:txBody>
      </p:sp>
      <p:sp>
        <p:nvSpPr>
          <p:cNvPr id="27651" name="Content Placeholder 4">
            <a:extLst>
              <a:ext uri="{FF2B5EF4-FFF2-40B4-BE49-F238E27FC236}">
                <a16:creationId xmlns="" xmlns:a16="http://schemas.microsoft.com/office/drawing/2014/main" id="{CF66758C-68E1-D74E-8F99-AE1D721C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Short circuit evaluation</a:t>
            </a:r>
            <a:r>
              <a:rPr lang="en-US" altLang="en-US" dirty="0"/>
              <a:t>: deciding the value of a compound Boolean expression after evaluating only one sub expression</a:t>
            </a:r>
          </a:p>
          <a:p>
            <a:pPr lvl="1" eaLnBrk="1" hangingPunct="1"/>
            <a:r>
              <a:rPr lang="en-US" altLang="en-US" dirty="0"/>
              <a:t>Performed by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/>
              <a:t> operators</a:t>
            </a:r>
          </a:p>
          <a:p>
            <a:pPr lvl="2" eaLnBrk="1" hangingPunct="1"/>
            <a:r>
              <a:rPr lang="en-US" altLang="en-US" sz="2400" dirty="0"/>
              <a:t>For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400" dirty="0"/>
              <a:t> operator: If left operand is true, compound expression is true. Otherwise, evaluate right operand</a:t>
            </a:r>
          </a:p>
          <a:p>
            <a:pPr lvl="2" eaLnBrk="1" hangingPunct="1"/>
            <a:r>
              <a:rPr lang="en-US" altLang="en-US" sz="2400" dirty="0"/>
              <a:t>For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400" dirty="0"/>
              <a:t> operator: If left operand is false, compound expression is false. Otherwise, evaluate right operand		</a:t>
            </a:r>
            <a:endParaRPr lang="he-IL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347E60B-57E0-C948-845D-CCC1B2F1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3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="" xmlns:a16="http://schemas.microsoft.com/office/drawing/2014/main" id="{49BB73CE-B47D-5F4B-A61C-93FD9D63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979041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Operator</a:t>
            </a:r>
            <a:endParaRPr lang="he-IL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="" xmlns:a16="http://schemas.microsoft.com/office/drawing/2014/main" id="{AB8BF2B1-E537-2F4A-90CA-45B5E17D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485900"/>
            <a:ext cx="8543925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Takes one Boolean expressions as operand and reverses its logical value</a:t>
            </a:r>
          </a:p>
          <a:p>
            <a:pPr lvl="1" eaLnBrk="1" hangingPunct="1">
              <a:defRPr/>
            </a:pPr>
            <a:r>
              <a:rPr lang="en-US" altLang="en-US" dirty="0"/>
              <a:t>Sometimes it may be necessary to place parentheses around an expression to clarify to what you are applying the not operator</a:t>
            </a:r>
          </a:p>
          <a:p>
            <a:pPr eaLnBrk="1" hangingPunct="1">
              <a:defRPr/>
            </a:pPr>
            <a:r>
              <a:rPr lang="en-US" altLang="en-US" dirty="0"/>
              <a:t>Truth table for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altLang="en-US" dirty="0"/>
              <a:t> operator </a:t>
            </a:r>
          </a:p>
          <a:p>
            <a:pPr marL="457200" lvl="1" indent="0">
              <a:buNone/>
              <a:defRPr/>
            </a:pPr>
            <a:endParaRPr lang="he-IL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AE4C0453-A6E4-D442-9BAC-D038DF2ED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04613"/>
              </p:ext>
            </p:extLst>
          </p:nvPr>
        </p:nvGraphicFramePr>
        <p:xfrm>
          <a:off x="1828800" y="4167981"/>
          <a:ext cx="5065776" cy="1228207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120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5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3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not True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not False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97762DC-E16E-8A4C-B7ED-3B3E08CF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57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="" xmlns:a16="http://schemas.microsoft.com/office/drawing/2014/main" id="{F1A8CB4D-0853-C848-990F-A1A210E2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Numeric Ranges with Logical </a:t>
            </a:r>
            <a:r>
              <a:rPr lang="en-US" altLang="en-US" dirty="0" smtClean="0"/>
              <a:t>Operators</a:t>
            </a:r>
            <a:endParaRPr lang="he-IL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="" xmlns:a16="http://schemas.microsoft.com/office/drawing/2014/main" id="{E916CB3E-E842-D94F-916C-B5D7E159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006490"/>
            <a:ext cx="9045766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To determine whether a numeric value is within a specific range of values,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&gt;= 10 and x &lt;= 20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Can </a:t>
            </a:r>
            <a:r>
              <a:rPr lang="en-US" altLang="en-US" dirty="0" smtClean="0">
                <a:cs typeface="Courier New" panose="02070309020205020404" pitchFamily="49" charset="0"/>
              </a:rPr>
              <a:t>also </a:t>
            </a:r>
            <a:r>
              <a:rPr lang="en-US" altLang="en-US" dirty="0">
                <a:cs typeface="Courier New" panose="02070309020205020404" pitchFamily="49" charset="0"/>
              </a:rPr>
              <a:t>be written as: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&lt;= x &lt;=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lvl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x &gt;= 10 and x &lt;= 20</a:t>
            </a:r>
          </a:p>
          <a:p>
            <a:pPr marL="0" lvl="1" indent="0"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is in the acceptable range.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A3F5530-C51D-5B4F-85ED-46BD888B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7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Numeric Ranges with Logical Operators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626" y="2066783"/>
            <a:ext cx="8782260" cy="4351338"/>
          </a:xfrm>
        </p:spPr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To determine whether a numeric value is outside of a specific range of values,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 10 or x &gt;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marL="0" lvl="1" indent="0"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marL="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('The value is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outside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acceptable range.')</a:t>
            </a:r>
          </a:p>
          <a:p>
            <a:pPr lvl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7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B2C4C1-4185-0148-817B-4A08C892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52" y="230192"/>
            <a:ext cx="7218028" cy="60886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D78609F-A775-474F-8E47-1777DEBD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1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450AAAE-A917-4E48-8F6E-A4C29000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3031118"/>
            <a:ext cx="5359400" cy="295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5534B96-B8D4-704D-BCD9-8259B7328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509629"/>
            <a:ext cx="5359400" cy="13653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566B455-944A-DE46-A33F-FC577222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8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="" xmlns:a16="http://schemas.microsoft.com/office/drawing/2014/main" id="{3D94C6F1-AC31-8C4D-A92D-EAB3F185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Variables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="" xmlns:a16="http://schemas.microsoft.com/office/drawing/2014/main" id="{8C35A456-3625-C446-8223-138F55D6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Boolean variable</a:t>
            </a:r>
            <a:r>
              <a:rPr lang="en-US" altLang="en-US" dirty="0"/>
              <a:t>: references one of two values,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/>
              <a:t>Represented by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 data type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Commonly used as flags</a:t>
            </a:r>
          </a:p>
          <a:p>
            <a:pPr lvl="1"/>
            <a:r>
              <a:rPr lang="en-US" altLang="en-US" u="sng" dirty="0">
                <a:cs typeface="Courier New" panose="02070309020205020404" pitchFamily="49" charset="0"/>
              </a:rPr>
              <a:t>Flag</a:t>
            </a:r>
            <a:r>
              <a:rPr lang="en-US" altLang="en-US" dirty="0">
                <a:cs typeface="Courier New" panose="02070309020205020404" pitchFamily="49" charset="0"/>
              </a:rPr>
              <a:t>: variable that signals when some condition exists in a program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Flag set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  <a:sym typeface="Wingdings" pitchFamily="2" charset="2"/>
              </a:rPr>
              <a:t> condition does not exist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  <a:sym typeface="Wingdings" pitchFamily="2" charset="2"/>
              </a:rPr>
              <a:t>Flag set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True</a:t>
            </a:r>
            <a:r>
              <a:rPr lang="en-US" altLang="en-US" dirty="0">
                <a:cs typeface="Courier New" panose="02070309020205020404" pitchFamily="49" charset="0"/>
                <a:sym typeface="Wingdings" pitchFamily="2" charset="2"/>
              </a:rPr>
              <a:t>  condition exists</a:t>
            </a:r>
            <a:endParaRPr lang="he-IL" altLang="en-US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54A7FD-5278-D848-87B8-CA9C4739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9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="" xmlns:a16="http://schemas.microsoft.com/office/drawing/2014/main" id="{3D94C6F1-AC31-8C4D-A92D-EAB3F185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969897"/>
          </a:xfrm>
        </p:spPr>
        <p:txBody>
          <a:bodyPr/>
          <a:lstStyle/>
          <a:p>
            <a:pPr eaLnBrk="1" hangingPunct="1"/>
            <a:r>
              <a:rPr lang="en-US" altLang="en-US" dirty="0"/>
              <a:t>Boolean Variables (cont’d)</a:t>
            </a:r>
            <a:endParaRPr lang="he-IL" alt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="" xmlns:a16="http://schemas.microsoft.com/office/drawing/2014/main" id="{607A9F83-1A82-1941-AFE0-FD8E16DE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63" y="3077784"/>
            <a:ext cx="7363763" cy="1686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87A00C-872A-764E-82D8-AEAB368D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C35A456-3625-C446-8223-138F55D6828A}"/>
              </a:ext>
            </a:extLst>
          </p:cNvPr>
          <p:cNvSpPr txBox="1">
            <a:spLocks/>
          </p:cNvSpPr>
          <p:nvPr/>
        </p:nvSpPr>
        <p:spPr>
          <a:xfrm>
            <a:off x="681037" y="1802046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cs typeface="Courier New" panose="02070309020205020404" pitchFamily="49" charset="0"/>
              </a:rPr>
              <a:t>For example, the following code determines whether the quota of $50,000 of a salesperson has been met:</a:t>
            </a:r>
            <a:endParaRPr lang="he-IL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4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="" xmlns:a16="http://schemas.microsoft.com/office/drawing/2014/main" id="{FFCDE965-5455-2F46-A3DD-2AA13B1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9A9D000-F114-D641-A633-FACFEF2E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677" y="1825625"/>
            <a:ext cx="4152646" cy="43513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8ADC4DB-4692-A74F-8EC3-C79EBBB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2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Variables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89" y="1624457"/>
            <a:ext cx="8673274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 variable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sales_quota_met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can be used as a flag to indicate whether the sales quota has been met. We can test the flag in the following way: 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63A9F1-2632-0D4F-B85E-6C942E79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67" y="3157895"/>
            <a:ext cx="6332777" cy="891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A412866-D7D2-A144-8247-379A8119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66" y="5036583"/>
            <a:ext cx="6332778" cy="835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86395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98" y="147896"/>
            <a:ext cx="7038906" cy="65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3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="" xmlns:a16="http://schemas.microsoft.com/office/drawing/2014/main" id="{83649651-B46B-754E-A4DA-FC5ADE04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="" xmlns:a16="http://schemas.microsoft.com/office/drawing/2014/main" id="{B12DA502-29A3-C140-8834-D74DC983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Decision structures, including:</a:t>
            </a:r>
          </a:p>
          <a:p>
            <a:pPr lvl="2" eaLnBrk="1" hangingPunct="1"/>
            <a:r>
              <a:rPr lang="en-US" altLang="en-US" sz="2400" dirty="0"/>
              <a:t>Single alternative decision structures</a:t>
            </a:r>
          </a:p>
          <a:p>
            <a:pPr lvl="2" eaLnBrk="1" hangingPunct="1"/>
            <a:r>
              <a:rPr lang="en-US" altLang="en-US" sz="2400" dirty="0"/>
              <a:t>Dual alternative decision structures</a:t>
            </a:r>
          </a:p>
          <a:p>
            <a:pPr lvl="2" eaLnBrk="1" hangingPunct="1"/>
            <a:r>
              <a:rPr lang="en-US" altLang="en-US" sz="2400" dirty="0"/>
              <a:t>Nested decision structures</a:t>
            </a:r>
          </a:p>
          <a:p>
            <a:pPr lvl="1" eaLnBrk="1" hangingPunct="1"/>
            <a:r>
              <a:rPr lang="en-US" altLang="en-US" dirty="0"/>
              <a:t>Relational operators and logical operators as used in creating Boolean expressions</a:t>
            </a:r>
          </a:p>
          <a:p>
            <a:pPr lvl="1" eaLnBrk="1" hangingPunct="1"/>
            <a:r>
              <a:rPr lang="en-US" altLang="en-US" dirty="0"/>
              <a:t>String comparison as used in creating Boolean expressions</a:t>
            </a:r>
          </a:p>
          <a:p>
            <a:pPr lvl="1" eaLnBrk="1" hangingPunct="1"/>
            <a:r>
              <a:rPr lang="en-US" altLang="en-US" dirty="0"/>
              <a:t>Boolean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CE0A90F-2ECB-EB4C-A747-A86BF73B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0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="" xmlns:a16="http://schemas.microsoft.com/office/drawing/2014/main" id="{83649651-B46B-754E-A4DA-FC5ADE04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Exercise</a:t>
            </a:r>
            <a:endParaRPr lang="he-IL" altLang="en-US" dirty="0">
              <a:solidFill>
                <a:srgbClr val="FF00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="" xmlns:a16="http://schemas.microsoft.com/office/drawing/2014/main" id="{B12DA502-29A3-C140-8834-D74DC983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78737"/>
            <a:ext cx="8543925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Write a program that asks the user to enter 3 integers. The program should display the maximum number.</a:t>
            </a:r>
          </a:p>
          <a:p>
            <a:pPr marL="0" indent="0">
              <a:buNone/>
            </a:pPr>
            <a:r>
              <a:rPr lang="en-US" altLang="en-US" kern="0" dirty="0" smtClean="0">
                <a:solidFill>
                  <a:srgbClr val="000000"/>
                </a:solidFill>
                <a:sym typeface="Arial"/>
                <a:rtl val="0"/>
              </a:rPr>
              <a:t>  An </a:t>
            </a:r>
            <a:r>
              <a:rPr lang="en-US" altLang="en-US" kern="0" dirty="0">
                <a:solidFill>
                  <a:srgbClr val="000000"/>
                </a:solidFill>
                <a:sym typeface="Arial"/>
                <a:rtl val="0"/>
              </a:rPr>
              <a:t>example run of the program is shown below. </a:t>
            </a:r>
            <a:endParaRPr lang="en-US" dirty="0"/>
          </a:p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dirty="0"/>
              <a:t> 	</a:t>
            </a:r>
            <a:r>
              <a:rPr lang="en-US" sz="2200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Enter integer #1: </a:t>
            </a:r>
            <a:r>
              <a:rPr lang="en-US" sz="2200" u="sng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10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	Enter </a:t>
            </a:r>
            <a:r>
              <a:rPr lang="en-US" sz="2200" dirty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integer </a:t>
            </a:r>
            <a:r>
              <a:rPr lang="en-US" sz="2200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#2: </a:t>
            </a:r>
            <a:r>
              <a:rPr lang="en-US" sz="2200" u="sng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35</a:t>
            </a:r>
            <a:endParaRPr lang="en-US" sz="2200" dirty="0">
              <a:solidFill>
                <a:srgbClr val="000000"/>
              </a:solidFill>
              <a:latin typeface="Lucida Console" panose="020B0609040504020204" pitchFamily="49" charset="0"/>
              <a:sym typeface="Arial"/>
              <a:rtl val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Enter integer </a:t>
            </a:r>
            <a:r>
              <a:rPr lang="en-US" sz="2200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#3: </a:t>
            </a:r>
            <a:r>
              <a:rPr lang="en-US" sz="2200" u="sng" dirty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9</a:t>
            </a:r>
            <a:endParaRPr lang="en-US" sz="2200" dirty="0">
              <a:solidFill>
                <a:srgbClr val="000000"/>
              </a:solidFill>
              <a:latin typeface="Lucida Console" panose="020B0609040504020204" pitchFamily="49" charset="0"/>
              <a:sym typeface="Arial"/>
              <a:rtl val="0"/>
            </a:endParaRPr>
          </a:p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The maximum number </a:t>
            </a:r>
            <a:r>
              <a:rPr lang="en-US" sz="2200" dirty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is </a:t>
            </a:r>
            <a:r>
              <a:rPr lang="en-US" sz="2200" dirty="0" smtClean="0">
                <a:solidFill>
                  <a:srgbClr val="000000"/>
                </a:solidFill>
                <a:latin typeface="Lucida Console" panose="020B0609040504020204" pitchFamily="49" charset="0"/>
                <a:sym typeface="Arial"/>
                <a:rtl val="0"/>
              </a:rPr>
              <a:t>35</a:t>
            </a:r>
            <a:endParaRPr 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CE0A90F-2ECB-EB4C-A747-A86BF73B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13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9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2" y="1898776"/>
            <a:ext cx="9410475" cy="34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54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="" xmlns:a16="http://schemas.microsoft.com/office/drawing/2014/main" id="{7FD1B30B-F566-F74B-9196-578AB68B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="" xmlns:a16="http://schemas.microsoft.com/office/drawing/2014/main" id="{F63CA1AA-60A7-D146-97D4-90083C33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syntax: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First line known as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clause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Includes the keyword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followed by condition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The condition can be true or false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When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cs typeface="Courier New" panose="02070309020205020404" pitchFamily="49" charset="0"/>
              </a:rPr>
              <a:t> statement executes, the condition is tested, and if it is true the block statements are executed. otherwise, block statements are skipped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CBB9A7E-7CC6-7945-9F67-10CE0273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1BCEC08D-360A-A74F-9922-96D19186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="" xmlns:a16="http://schemas.microsoft.com/office/drawing/2014/main" id="{3963850E-2D88-9C4F-898C-479FA00E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Boolean expression</a:t>
            </a:r>
            <a:r>
              <a:rPr lang="en-US" altLang="en-US" dirty="0"/>
              <a:t>: expression tested by if statement to determine if it is true or false</a:t>
            </a:r>
          </a:p>
          <a:p>
            <a:pPr lvl="1" eaLnBrk="1" hangingPunct="1"/>
            <a:r>
              <a:rPr lang="en-US" altLang="en-US" dirty="0"/>
              <a:t>Example: a &gt; b</a:t>
            </a:r>
          </a:p>
          <a:p>
            <a:pPr lvl="2" eaLnBrk="1" hangingPunct="1"/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if a is greater than b;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 otherwise</a:t>
            </a:r>
          </a:p>
          <a:p>
            <a:pPr eaLnBrk="1" hangingPunct="1"/>
            <a:r>
              <a:rPr lang="en-US" altLang="en-US" u="sng" dirty="0"/>
              <a:t>Relational operator</a:t>
            </a:r>
            <a:r>
              <a:rPr lang="en-US" altLang="en-US" dirty="0"/>
              <a:t>: determines whether a specific relationship exists between two values</a:t>
            </a:r>
          </a:p>
          <a:p>
            <a:pPr lvl="1" eaLnBrk="1" hangingPunct="1"/>
            <a:r>
              <a:rPr lang="en-US" altLang="en-US" dirty="0"/>
              <a:t>Example: greater than (&gt;)</a:t>
            </a:r>
            <a:endParaRPr lang="he-IL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69DF4A9-706A-5844-93BB-636CEB99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="" xmlns:a16="http://schemas.microsoft.com/office/drawing/2014/main" id="{2E1E527F-71C2-5740-BD47-562664BB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="" xmlns:a16="http://schemas.microsoft.com/office/drawing/2014/main" id="{45AD419B-7B6A-CD40-819C-A08637B1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/>
              <a:t> operators test more than one relationship</a:t>
            </a:r>
          </a:p>
          <a:p>
            <a:pPr lvl="1" eaLnBrk="1" hangingPunct="1"/>
            <a:r>
              <a:rPr lang="en-US" altLang="en-US"/>
              <a:t>It is enough for one of the relationships to exist for the expression to be true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/>
              <a:t> operator determines whether the two operands are equal to one another</a:t>
            </a:r>
          </a:p>
          <a:p>
            <a:pPr lvl="1" eaLnBrk="1" hangingPunct="1"/>
            <a:r>
              <a:rPr lang="en-US" altLang="en-US"/>
              <a:t>Do not confuse with assignment operator (=)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/>
              <a:t> operator determines whether the two operands are not equal</a:t>
            </a:r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565F3BB-7CB2-B548-817D-E8B06063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5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="" xmlns:a16="http://schemas.microsoft.com/office/drawing/2014/main" id="{9908018E-051B-0A4F-9063-2AA4ADDA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76C59DAD-5C91-1843-A962-F94ED9CAC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07278"/>
            <a:ext cx="8543925" cy="31880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DA008A3-B039-744C-ADF2-E133B54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1369</Words>
  <Application>Microsoft Office PowerPoint</Application>
  <PresentationFormat>A4 Paper (210x297 mm)</PresentationFormat>
  <Paragraphs>264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CN101</vt:lpstr>
      <vt:lpstr>Topics</vt:lpstr>
      <vt:lpstr>The if Statement</vt:lpstr>
      <vt:lpstr>The if Statement (cont’d.)</vt:lpstr>
      <vt:lpstr>The if Statement (cont’d.)</vt:lpstr>
      <vt:lpstr>The if Statement (cont’d.)</vt:lpstr>
      <vt:lpstr>Boolean Expressions and Relational Operators</vt:lpstr>
      <vt:lpstr>Boolean Expressions and Relational Operators (cont’d.)</vt:lpstr>
      <vt:lpstr>Boolean Expressions and Relational Operators (cont’d.)</vt:lpstr>
      <vt:lpstr>Example</vt:lpstr>
      <vt:lpstr>Putting It All Together</vt:lpstr>
      <vt:lpstr>Putting It All Together</vt:lpstr>
      <vt:lpstr>Putting It All Together</vt:lpstr>
      <vt:lpstr>PowerPoint Presentation</vt:lpstr>
      <vt:lpstr>PowerPoint Presentation</vt:lpstr>
      <vt:lpstr>The if-else Statement</vt:lpstr>
      <vt:lpstr>The if-else Statement (cont’d.)</vt:lpstr>
      <vt:lpstr>The if-else Statement (cont’d.)</vt:lpstr>
      <vt:lpstr>PowerPoint Presentation</vt:lpstr>
      <vt:lpstr>PowerPoint Presentation</vt:lpstr>
      <vt:lpstr>Exercise</vt:lpstr>
      <vt:lpstr>Exercise</vt:lpstr>
      <vt:lpstr>PowerPoint Presentation</vt:lpstr>
      <vt:lpstr>Comparing Strings</vt:lpstr>
      <vt:lpstr>ASCII Chart</vt:lpstr>
      <vt:lpstr>Comparing Strings (cont’d.)</vt:lpstr>
      <vt:lpstr>PowerPoint Presentation</vt:lpstr>
      <vt:lpstr>PowerPoint Presentation</vt:lpstr>
      <vt:lpstr>Nested Decision Structures and the if-elif-else Statement</vt:lpstr>
      <vt:lpstr>PowerPoint Presentation</vt:lpstr>
      <vt:lpstr>PowerPoint Presentation</vt:lpstr>
      <vt:lpstr>PowerPoint Presentation</vt:lpstr>
      <vt:lpstr>Nested Decision Structures and the if-elif-else Statement (cont’d.)</vt:lpstr>
      <vt:lpstr>PowerPoint Presentation</vt:lpstr>
      <vt:lpstr>The if-elif-else Statement</vt:lpstr>
      <vt:lpstr>The if-elif-else Statement (cont’d.)</vt:lpstr>
      <vt:lpstr>PowerPoint Presentation</vt:lpstr>
      <vt:lpstr>PowerPoint Presentation</vt:lpstr>
      <vt:lpstr>Logical Operators</vt:lpstr>
      <vt:lpstr>The and Operator</vt:lpstr>
      <vt:lpstr>The or Operator</vt:lpstr>
      <vt:lpstr>Short-Circuit Evaluation</vt:lpstr>
      <vt:lpstr>The not Operator</vt:lpstr>
      <vt:lpstr>Checking Numeric Ranges with Logical Operators</vt:lpstr>
      <vt:lpstr>Checking Numeric Ranges with Logical Operators (cont’d)</vt:lpstr>
      <vt:lpstr>PowerPoint Presentation</vt:lpstr>
      <vt:lpstr>PowerPoint Presentation</vt:lpstr>
      <vt:lpstr>Boolean Variables</vt:lpstr>
      <vt:lpstr>Boolean Variables (cont’d)</vt:lpstr>
      <vt:lpstr>Boolean Variables (cont’d)</vt:lpstr>
      <vt:lpstr>PowerPoint Presentation</vt:lpstr>
      <vt:lpstr>Summary</vt:lpstr>
      <vt:lpstr>Exercise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CN101</dc:title>
  <dc:creator>CN101</dc:creator>
  <cp:lastModifiedBy>Songyot Nakariyakul</cp:lastModifiedBy>
  <cp:revision>42</cp:revision>
  <dcterms:created xsi:type="dcterms:W3CDTF">2019-05-29T05:57:25Z</dcterms:created>
  <dcterms:modified xsi:type="dcterms:W3CDTF">2020-01-30T07:28:56Z</dcterms:modified>
</cp:coreProperties>
</file>