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350" r:id="rId3"/>
    <p:sldId id="351" r:id="rId4"/>
    <p:sldId id="352" r:id="rId5"/>
    <p:sldId id="353" r:id="rId6"/>
    <p:sldId id="377" r:id="rId7"/>
    <p:sldId id="354" r:id="rId8"/>
    <p:sldId id="376" r:id="rId9"/>
    <p:sldId id="375" r:id="rId10"/>
    <p:sldId id="379" r:id="rId11"/>
    <p:sldId id="378" r:id="rId12"/>
    <p:sldId id="355" r:id="rId13"/>
    <p:sldId id="356" r:id="rId14"/>
    <p:sldId id="357" r:id="rId15"/>
    <p:sldId id="381" r:id="rId16"/>
    <p:sldId id="380" r:id="rId17"/>
    <p:sldId id="382" r:id="rId18"/>
    <p:sldId id="358" r:id="rId19"/>
    <p:sldId id="384" r:id="rId20"/>
    <p:sldId id="383" r:id="rId21"/>
    <p:sldId id="359" r:id="rId22"/>
    <p:sldId id="385" r:id="rId23"/>
    <p:sldId id="360" r:id="rId24"/>
    <p:sldId id="386" r:id="rId25"/>
    <p:sldId id="387" r:id="rId26"/>
    <p:sldId id="388" r:id="rId27"/>
    <p:sldId id="389" r:id="rId28"/>
    <p:sldId id="361" r:id="rId29"/>
    <p:sldId id="362" r:id="rId30"/>
    <p:sldId id="363" r:id="rId31"/>
    <p:sldId id="390" r:id="rId32"/>
    <p:sldId id="391" r:id="rId33"/>
    <p:sldId id="364" r:id="rId34"/>
    <p:sldId id="365" r:id="rId35"/>
    <p:sldId id="366" r:id="rId36"/>
    <p:sldId id="393" r:id="rId37"/>
    <p:sldId id="392" r:id="rId38"/>
    <p:sldId id="367" r:id="rId39"/>
    <p:sldId id="368" r:id="rId40"/>
    <p:sldId id="369" r:id="rId41"/>
    <p:sldId id="394" r:id="rId42"/>
    <p:sldId id="395" r:id="rId43"/>
    <p:sldId id="370" r:id="rId44"/>
    <p:sldId id="371" r:id="rId45"/>
    <p:sldId id="372" r:id="rId46"/>
    <p:sldId id="396" r:id="rId47"/>
    <p:sldId id="397" r:id="rId48"/>
    <p:sldId id="398" r:id="rId49"/>
    <p:sldId id="399" r:id="rId50"/>
    <p:sldId id="400" r:id="rId51"/>
    <p:sldId id="374" r:id="rId5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97"/>
  </p:normalViewPr>
  <p:slideViewPr>
    <p:cSldViewPr snapToGrid="0" snapToObjects="1">
      <p:cViewPr varScale="1">
        <p:scale>
          <a:sx n="99" d="100"/>
          <a:sy n="99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37F6-D7C2-394B-87C3-F0DC5164818F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92212-6D89-844C-A428-5C60F9AE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7371-8F50-7B4A-A373-1D53F32B5799}" type="datetime1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732F-3EB2-BD48-894A-91EA65C1BBA3}" type="datetime1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2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1E64-2F56-4240-9726-943E9D4CDEF5}" type="datetime1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0A26-5FEF-F845-ADD3-9168BDC3D09F}" type="datetime1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D142-AFAA-1344-953F-15E7C734BBF8}" type="datetime1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E730-2E63-D64F-9681-05AB13B3F5F8}" type="datetime1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6BC0-9B50-6C47-9B59-FEC4DD0DE2BE}" type="datetime1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8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DF63-206B-BE4E-9F94-E55055714B90}" type="datetime1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21F3-5218-BB42-A44F-0F25AD0E9324}" type="datetime1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5F6D-5BA9-8646-8F8A-930EF34E7209}" type="datetime1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EE6B-03FA-EF4F-8975-225A0E642905}" type="datetime1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3CC8-944E-2342-B5A7-DE0C6D0BA2B3}" type="datetime1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7113" y="23019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13220-65A5-1E46-B176-53D5A1AEEC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E399-B531-A14B-9EEA-BA5FF5FE1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FAEA8-CA51-7645-BE62-8991790B0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Lecture 6-7</a:t>
            </a:r>
          </a:p>
          <a:p>
            <a:r>
              <a:rPr lang="en-US" sz="3600" dirty="0"/>
              <a:t>Repetition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3028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E1628-FE2B-A145-8B54-361D2234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24" y="50180"/>
            <a:ext cx="8452552" cy="67576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AD9F6-6F20-F84D-893B-C4CAFC11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762F7-CB12-DC44-A155-9822952E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90" y="705159"/>
            <a:ext cx="8029819" cy="54476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FFDA6-A800-CE4E-BA35-89DF718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43D1CC0-7883-B349-BF67-68762B7E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Infinite Loops</a:t>
            </a:r>
            <a:endParaRPr lang="he-IL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CBD0099-635A-274E-B84C-360E28F6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Loops must contain within themselves a way to terminate</a:t>
            </a:r>
          </a:p>
          <a:p>
            <a:pPr lvl="1" eaLnBrk="1" hangingPunct="1"/>
            <a:r>
              <a:rPr lang="en-US" altLang="en-US"/>
              <a:t>Something inside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must eventually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Infinite loop</a:t>
            </a:r>
            <a:r>
              <a:rPr lang="en-US" altLang="en-US"/>
              <a:t>: loop that does not have a way of stopping</a:t>
            </a:r>
          </a:p>
          <a:p>
            <a:pPr lvl="1" eaLnBrk="1" hangingPunct="1"/>
            <a:r>
              <a:rPr lang="en-US" altLang="en-US"/>
              <a:t>Repeats until program is interrupted</a:t>
            </a:r>
          </a:p>
          <a:p>
            <a:pPr lvl="1" eaLnBrk="1" hangingPunct="1"/>
            <a:r>
              <a:rPr lang="en-US" altLang="en-US"/>
              <a:t>Occurs when programmer forgets to include stopping code in the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46678-22E7-4F40-BB1A-CE7FCE97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FACC0A3-D284-6343-AE00-48DCDE22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Loop: a Count-Controlled Loop</a:t>
            </a:r>
            <a:endParaRPr lang="he-IL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4B5B3B2-B735-7C43-99D6-D49E751D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Count-Controlled</a:t>
            </a:r>
            <a:r>
              <a:rPr lang="en-US" altLang="en-US" u="sng"/>
              <a:t> loop</a:t>
            </a:r>
            <a:r>
              <a:rPr lang="en-US" altLang="en-US"/>
              <a:t>: iterates a specific number of times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 to write count-controlled loop 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Designed to work with sequence of data items</a:t>
            </a:r>
          </a:p>
          <a:p>
            <a:pPr lvl="3" eaLnBrk="1" hangingPunct="1">
              <a:buFont typeface="Arial" panose="020B0604020202020204" pitchFamily="34" charset="0"/>
              <a:buChar char="–"/>
            </a:pPr>
            <a:r>
              <a:rPr lang="en-US" altLang="en-US"/>
              <a:t>Iterates once for each item in the sequence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[val1, val2, etc]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lvl="2"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Target variable</a:t>
            </a:r>
            <a:r>
              <a:rPr lang="en-US" altLang="en-US">
                <a:cs typeface="Courier New" panose="02070309020205020404" pitchFamily="49" charset="0"/>
              </a:rPr>
              <a:t>: the variable which is the target of the assignment at the beginning of each iteration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2C0741-BD74-D449-940E-493636CB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64B8D3-91EF-D745-8925-0B44D1F3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9" y="392335"/>
            <a:ext cx="8088041" cy="60733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89CF22-FE9F-5F40-8BC1-436E68D5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CAC650-E852-4A48-90DB-D148E96C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374650"/>
            <a:ext cx="5054600" cy="6108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9F07C-639A-A741-8F58-2C0A25C7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F7ABE-854C-7B4C-8626-F0B5DFA2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3" y="494061"/>
            <a:ext cx="8085193" cy="586987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A24A3-9865-C44B-9225-296BA4E6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63E4B6-8836-6045-811C-A142D197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25" y="1005159"/>
            <a:ext cx="7619950" cy="48476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6A9A3-98CA-1C44-852B-CB4E9F76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0C1E0C8-EE42-FF46-94A8-B7981DCF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  <a:endParaRPr lang="he-IL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531C112-B6F9-144F-9E6A-43ED597D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function simplifies the process of writing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returns an iterable object</a:t>
            </a:r>
          </a:p>
          <a:p>
            <a:pPr lvl="2" eaLnBrk="1" hangingPunct="1">
              <a:buFontTx/>
              <a:buChar char="•"/>
            </a:pPr>
            <a:r>
              <a:rPr lang="en-US" altLang="en-US" u="sng"/>
              <a:t>Iterable</a:t>
            </a:r>
            <a:r>
              <a:rPr lang="en-US" altLang="en-US"/>
              <a:t>: contains a sequence of values that can be iterated over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/>
              <a:t> characteristics:</a:t>
            </a:r>
          </a:p>
          <a:p>
            <a:pPr lvl="1" eaLnBrk="1" hangingPunct="1"/>
            <a:r>
              <a:rPr lang="en-US" altLang="en-US"/>
              <a:t>One argument: used as ending limit </a:t>
            </a:r>
          </a:p>
          <a:p>
            <a:pPr lvl="1" eaLnBrk="1" hangingPunct="1"/>
            <a:r>
              <a:rPr lang="en-US" altLang="en-US"/>
              <a:t>Two arguments: starting value and ending limit</a:t>
            </a:r>
          </a:p>
          <a:p>
            <a:pPr lvl="1" eaLnBrk="1" hangingPunct="1"/>
            <a:r>
              <a:rPr lang="en-US" altLang="en-US"/>
              <a:t>Three arguments: third argument is step value </a:t>
            </a:r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E02227-6293-7247-88EC-CCE1F55B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79A959-2D15-AB46-938D-E7DC1045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92" y="425823"/>
            <a:ext cx="3744022" cy="2379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3C3CC-80C4-8A45-B9A5-0F6DFDFF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0" y="435334"/>
            <a:ext cx="3223572" cy="2598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279CC-981D-2540-8110-626CB153F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492" y="3429001"/>
            <a:ext cx="4349725" cy="2716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A5B7C4-E33A-7B41-A910-21EDAA8B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EF9FDA4-0DEB-0E43-BB0D-3009337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6CEF90E8-1AF4-B446-8C84-BAC0E453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/>
              <a:t>Introduction to Repetition Structures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/>
              <a:t> Loop: a Condition-Controlled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Loop: a Count-Controlled Loop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Calculating a Running Total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Sentinels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Input Validation Loops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Nested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1A541-4B20-814C-BE86-39A685E2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4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8A60C-3C43-424B-AEB8-87433D6B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13" y="595815"/>
            <a:ext cx="6904774" cy="588239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E509F-DBAE-0D4E-B5FA-9D8EFDAA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1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7CECF6B-6820-BC4F-A1D7-30EB8142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the Target Variable Inside the Loop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F4C3E8A-93FC-004B-98B6-55090636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Purpose of target variable is to reference each item in a sequence as the loop iterates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Target variable can be used in calculations or tasks in the body of the loop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 dirty="0">
                <a:cs typeface="Courier New" panose="02070309020205020404" pitchFamily="49" charset="0"/>
              </a:rPr>
              <a:t>Example: calculate square of each number in a range</a:t>
            </a:r>
            <a:endParaRPr lang="he-IL" altLang="en-US" dirty="0"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35241-FF19-D14B-8C63-8A81DF37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594" y="3996037"/>
            <a:ext cx="3663021" cy="27769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B72A8-224C-CF48-ADB2-DBB0737F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CA459-96BC-EB47-A5A9-707D5F87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951880"/>
            <a:ext cx="6133171" cy="5105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5C90C-2A0A-F140-B1F7-3938EA0D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486" y="951880"/>
            <a:ext cx="2870200" cy="50927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A2127-7B40-C54E-BBFD-1FAC2D72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631720B-A960-424A-B064-E659884B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Letting the User Control the Loop Iterations</a:t>
            </a:r>
            <a:endParaRPr lang="he-IL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F84D420-2C1D-C845-A59B-CAB02699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Sometimes the programmer does not know exactly how many times the loop will execute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Can receive range inputs from the user, place them in variables, and call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function in the for clause using these variables</a:t>
            </a:r>
          </a:p>
          <a:p>
            <a:pPr lvl="1" eaLnBrk="1" hangingPunct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Be sure to consider the end cases: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>
                <a:cs typeface="Courier New" panose="02070309020205020404" pitchFamily="49" charset="0"/>
              </a:rPr>
              <a:t> does not include the ending limit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DEAE04-A86D-9C43-98AA-0CF9D8B3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1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E67BE9-8FF9-4740-8C6C-51D9BE05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59" y="149851"/>
            <a:ext cx="7404530" cy="65582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ADCAC-9B3D-D740-AA30-E52D75C6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22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D7C3B9-7D8E-C24E-9B8D-C12157F5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060450"/>
            <a:ext cx="6870700" cy="4737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D3F2A-F054-6840-BDD4-E4B32FBC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9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62406-413F-2F4E-9D87-7D32C6F4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50" y="67982"/>
            <a:ext cx="6802300" cy="67220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1F9B9-5200-AB44-94A8-6DE50294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D8CDD3-0CD3-E047-91EB-401991E8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977900"/>
            <a:ext cx="8737600" cy="4902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FDA18-F19E-594C-97EA-8EB47FBB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8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3C781B9-F59B-EE4E-BD92-3F95892D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Generating an Iterable Sequence that Ranges from Highest to Lowest</a:t>
            </a:r>
            <a:endParaRPr lang="he-IL" altLang="en-US" sz="360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53F268-076F-0A47-92D3-23C94FE5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 can be used to generate a sequence with numbers in descending order</a:t>
            </a:r>
          </a:p>
          <a:p>
            <a:pPr lvl="1"/>
            <a:r>
              <a:rPr lang="en-US" altLang="en-US" dirty="0"/>
              <a:t>Make sure starting number is larger than end limit, and step value is negative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 (5, 0, -1)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05549-A701-9845-8DE1-2C3AFA2A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02" y="4001294"/>
            <a:ext cx="4338289" cy="2772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F98A1-66C1-2545-AC3C-851D8FD7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27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D9FCD51-286D-0A4D-911F-CEAFDF49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15C77A4-85AB-DF48-9A53-8589188D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Programs often need to calculate a total of a series of numbers</a:t>
            </a:r>
          </a:p>
          <a:p>
            <a:pPr lvl="1" eaLnBrk="1" hangingPunct="1"/>
            <a:r>
              <a:rPr lang="en-US" altLang="en-US"/>
              <a:t>Typically include two elements: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 loop that reads each number in series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An </a:t>
            </a:r>
            <a:r>
              <a:rPr lang="en-US" altLang="en-US" i="1"/>
              <a:t>accumulator</a:t>
            </a:r>
            <a:r>
              <a:rPr lang="en-US" altLang="en-US"/>
              <a:t> variable</a:t>
            </a:r>
          </a:p>
          <a:p>
            <a:pPr lvl="1" eaLnBrk="1" hangingPunct="1"/>
            <a:r>
              <a:rPr lang="en-US" altLang="en-US"/>
              <a:t>Known as program that keeps a running total:  accumulates total and reads in series</a:t>
            </a:r>
          </a:p>
          <a:p>
            <a:pPr lvl="1" eaLnBrk="1" hangingPunct="1"/>
            <a:r>
              <a:rPr lang="en-US" altLang="en-US"/>
              <a:t>At end of loop, accumulator will reference the total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82287-606D-BF4C-BDBA-7C8E6E4F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9C3D1D4-EA18-7444-97E2-3320813F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Repetition Structures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CADA854-61DC-DF4A-825A-5EFFB1E5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Often have to write code that performs the same task multiple times</a:t>
            </a:r>
          </a:p>
          <a:p>
            <a:pPr lvl="1" eaLnBrk="1" hangingPunct="1"/>
            <a:r>
              <a:rPr lang="en-US" altLang="en-US"/>
              <a:t>Disadvantages to duplicating code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Makes program large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Time consuming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May need to be corrected in many places</a:t>
            </a:r>
          </a:p>
          <a:p>
            <a:pPr eaLnBrk="1" hangingPunct="1">
              <a:buFontTx/>
              <a:buChar char="•"/>
            </a:pPr>
            <a:r>
              <a:rPr lang="en-US" altLang="en-US" u="sng"/>
              <a:t>Repetition structure</a:t>
            </a:r>
            <a:r>
              <a:rPr lang="en-US" altLang="en-US"/>
              <a:t>: makes computer repeat included code as necessary</a:t>
            </a:r>
          </a:p>
          <a:p>
            <a:pPr lvl="1" eaLnBrk="1" hangingPunct="1"/>
            <a:r>
              <a:rPr lang="en-US" altLang="en-US"/>
              <a:t>Includes condition-controlled loops and count-controlled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0861E-02F7-C546-926A-43F4E4FE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336F57A-5412-8D41-A8D7-FFBF700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 Running Total (cont’d.)</a:t>
            </a:r>
            <a:endParaRPr lang="he-IL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B4644A-F34E-1D49-913C-1CBF8850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10" y="1471961"/>
            <a:ext cx="8405379" cy="50209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71FCB-3EEA-EE4D-BC12-E0BEAB84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5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3EE5BD-56A2-C94C-8F60-02B184D9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48" y="45191"/>
            <a:ext cx="6641904" cy="67676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91403-7997-4D4A-8247-C38ED1D9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A2650-98C6-8D44-A32D-D9E0BFAF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0" y="1290676"/>
            <a:ext cx="7959740" cy="42766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9E4E7-C386-BB4E-BF90-ED6AA8FE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6E377B5-AC81-0143-AC57-0221430C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EFDA0B8-1BFA-DE41-9EFA-D6771244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assignment statements, the variable on the left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 also appears on the right side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operator</a:t>
            </a:r>
          </a:p>
          <a:p>
            <a:pPr>
              <a:buFontTx/>
              <a:buChar char="•"/>
            </a:pPr>
            <a:r>
              <a:rPr lang="en-US" altLang="en-US" u="sng"/>
              <a:t>Augmented assignment operators</a:t>
            </a:r>
            <a:r>
              <a:rPr lang="en-US" altLang="en-US"/>
              <a:t>: special set of operators designed for this type of job</a:t>
            </a:r>
          </a:p>
          <a:p>
            <a:pPr lvl="1"/>
            <a:r>
              <a:rPr lang="en-US" altLang="en-US"/>
              <a:t>Shorthand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BCA322-FB04-0B40-AFDC-8FE54038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8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AA051E0-0925-094C-BDC2-DCC09536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Augmented Assignment Operators (cont’d.)</a:t>
            </a:r>
            <a:endParaRPr lang="he-IL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DD962-89CB-8544-B1F7-731587FF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90"/>
            <a:ext cx="9906000" cy="238745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894E65-3344-E947-BFB0-7B55431D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038" y="4158319"/>
            <a:ext cx="8543925" cy="24907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1C15D-38E1-DB4B-B0ED-93652D09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3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2DB304-4692-DC4A-85A7-FC216068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Sentinels</a:t>
            </a:r>
            <a:endParaRPr lang="he-IL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61FBA1B-54F8-BA4A-B964-DE665FC2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Sentinel</a:t>
            </a:r>
            <a:r>
              <a:rPr lang="en-US" altLang="en-US"/>
              <a:t>: special value that marks the end of a sequence of items</a:t>
            </a:r>
          </a:p>
          <a:p>
            <a:pPr lvl="1"/>
            <a:r>
              <a:rPr lang="en-US" altLang="en-US"/>
              <a:t>When program reaches a sentinel, it knows that the end of the sequence of items was reached, and the loop terminates</a:t>
            </a:r>
          </a:p>
          <a:p>
            <a:pPr lvl="1"/>
            <a:r>
              <a:rPr lang="en-US" altLang="en-US"/>
              <a:t>Must be distinctive enough so as not to be mistaken for a regular value in the sequence</a:t>
            </a:r>
          </a:p>
          <a:p>
            <a:pPr lvl="1"/>
            <a:r>
              <a:rPr lang="en-US" altLang="en-US"/>
              <a:t>Example: when reading an input file, empty line can be used as a sentinel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66D05-4C33-C44E-AD71-C0B97116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0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87FEE8-9AF2-1348-A5CB-77FBB150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16" y="259954"/>
            <a:ext cx="5384852" cy="1552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05103-A588-1243-8C3E-08C6CDA1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16" y="1812344"/>
            <a:ext cx="6172101" cy="49675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BDDB3-05F9-CD45-A264-886A43DB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80DEAF-A9C2-6E4E-BE54-FE366C54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717550"/>
            <a:ext cx="6667500" cy="5422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B3490-B616-6A4B-B2C9-120E6F33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5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1BCA11A-97D6-BD42-A813-5B7F984B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</a:t>
            </a:r>
            <a:endParaRPr lang="he-IL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6793EF2-16D5-3A44-8797-E2E5A440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Computer cannot tell the difference between good data and bad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user provides bad input, program will produce bad output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GIGO: garbage in, garbage out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It is important to design program such that bad input is never accepted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96003-F5D0-8A45-A5FD-8A5D6273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26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B0D0BB7-4054-D142-A956-3A8B1C2A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3D8F54D-46E6-EA4B-9175-15B525B0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Input validation</a:t>
            </a:r>
            <a:r>
              <a:rPr lang="en-US" altLang="en-US">
                <a:cs typeface="Courier New" panose="02070309020205020404" pitchFamily="49" charset="0"/>
              </a:rPr>
              <a:t>: inspecting input before it is processed by the program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If input is invalid, prompt user to enter correct data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Commonly accomplished using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which repeats as long as the input is bad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bad, display error message and receive another set of data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input is good, continue to process the input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8612B2-CCB6-2847-B9C4-62D0ED27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4D6AB49-C090-7C4D-90D6-DCFF3715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</a:t>
            </a:r>
            <a:endParaRPr lang="he-IL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4362F46-7B3C-F041-8400-2224F37F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u="sng" dirty="0"/>
              <a:t> loop</a:t>
            </a:r>
            <a:r>
              <a:rPr lang="en-US" altLang="en-US" dirty="0"/>
              <a:t>: while condition is true, do something</a:t>
            </a:r>
          </a:p>
          <a:p>
            <a:pPr lvl="1" eaLnBrk="1" hangingPunct="1"/>
            <a:r>
              <a:rPr lang="en-US" altLang="en-US" dirty="0"/>
              <a:t>Two parts: 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Condition tested for true or false value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Statements repeated as long as condition is true</a:t>
            </a:r>
          </a:p>
          <a:p>
            <a:pPr lvl="1" eaLnBrk="1" hangingPunct="1"/>
            <a:r>
              <a:rPr lang="en-US" altLang="en-US" dirty="0"/>
              <a:t>In flow chart, line goes back to previous part</a:t>
            </a:r>
          </a:p>
          <a:p>
            <a:pPr lvl="1" eaLnBrk="1" hangingPunct="1"/>
            <a:r>
              <a:rPr lang="en-US" altLang="en-US" dirty="0"/>
              <a:t>General format: </a:t>
            </a:r>
          </a:p>
          <a:p>
            <a:pPr lvl="2" eaLnBrk="1" hangingPunct="1">
              <a:buFontTx/>
              <a:buNone/>
            </a:pPr>
            <a:r>
              <a:rPr lang="en-US" altLang="en-US" dirty="0"/>
              <a:t>	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C29E94-F6A1-EB4A-8A7B-DDF8E7E7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45" y="4320167"/>
            <a:ext cx="3053866" cy="16568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8B30EF-AA11-0B4F-8C35-3AE567BE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64" y="3889465"/>
            <a:ext cx="4168698" cy="2725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0A28-5CC9-0D45-AF3C-5BF82010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0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22711BC-30E3-CA4A-BC90-09C1D2C5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Validation Loops (cont’d.)</a:t>
            </a:r>
            <a:endParaRPr lang="he-IL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3E33E3-795B-794A-84CD-A7170979E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85" y="1825625"/>
            <a:ext cx="7787031" cy="4351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CC7AA-BC1B-4C40-B7F0-8A031AB0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84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026283-A505-F242-93F3-3E744695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44" y="78354"/>
            <a:ext cx="6207712" cy="67012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1FE57-45E7-544C-BF56-732AC0A7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7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3696B6-455A-894B-93AB-F480FC8C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3" y="2088995"/>
            <a:ext cx="8658494" cy="26800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EF485-7C3B-514B-A9A8-FE7B78EE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0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BD44643-3249-0D46-A2AB-1AD72826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9A127316-96F0-B04A-9B50-AFB100A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Nested loop</a:t>
            </a:r>
            <a:r>
              <a:rPr lang="en-US" altLang="en-US"/>
              <a:t>: loop that is contained inside another loop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Example: analog clock works like a nested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Hours hand moves once for every twelve movements of the minutes hand: for each iteration of the “hours,” do twelve iterations of “minutes”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Seconds hand moves 60 times for each movement of the minutes hand: for each iteration of “minutes,” do 60 iterations of “seconds”</a:t>
            </a:r>
            <a:endParaRPr lang="he-IL" altLang="en-US"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EA6CD-F203-9B45-8F2B-D8E00215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2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4F547D-4BB8-E741-B1E1-FF8454DB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27" y="0"/>
            <a:ext cx="6152745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A2A8A-842C-B14F-BBEA-7725677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0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99C3C84-B8BD-1E47-A5E2-B3F8EA4B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Nested Loops (cont’d.)</a:t>
            </a:r>
            <a:endParaRPr lang="he-IL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2831E5-83AD-B74C-80D7-949D71C6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Key points about nested loops:</a:t>
            </a:r>
          </a:p>
          <a:p>
            <a:pPr lvl="1" eaLnBrk="1" hangingPunct="1">
              <a:defRPr/>
            </a:pPr>
            <a:r>
              <a:rPr lang="en-US" dirty="0"/>
              <a:t>Inner loop goes through all of its iterations for each iteration of outer loop</a:t>
            </a:r>
          </a:p>
          <a:p>
            <a:pPr lvl="1" eaLnBrk="1" hangingPunct="1">
              <a:defRPr/>
            </a:pPr>
            <a:r>
              <a:rPr lang="en-US" dirty="0"/>
              <a:t>Inner loops complete their iterations faster than outer loops</a:t>
            </a:r>
          </a:p>
          <a:p>
            <a:pPr lvl="1" eaLnBrk="1" hangingPunct="1">
              <a:defRPr/>
            </a:pPr>
            <a:r>
              <a:rPr lang="en-US" dirty="0"/>
              <a:t>Total number of iterations in nested loop: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number_iterations_inner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x </a:t>
            </a:r>
          </a:p>
          <a:p>
            <a:pPr marL="457200" lvl="1" indent="0"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number_iterations_outer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D906C2-1281-714C-B995-12C052B0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99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20092A-EC28-014A-BCD3-B7241439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5" y="0"/>
            <a:ext cx="635291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F69C6-E098-CA43-8D48-43722F5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0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2F16D8-ABE5-2F48-A7FD-048A447B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25" y="231949"/>
            <a:ext cx="5242150" cy="1036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948398-4BB1-9649-924B-CD2F03C1D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25" y="1268532"/>
            <a:ext cx="5242150" cy="54779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1242-6D90-0942-A5F3-F65F2315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FFC4B5-BC04-554F-A520-F789EDE4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17" y="0"/>
            <a:ext cx="703356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9C942F-AB39-794B-A7EC-E1ABFC5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87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6925D-CB80-5C4E-A4FC-59CDB19D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0"/>
            <a:ext cx="694944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2E5BC-7EE8-DF41-A80F-08EB1F6C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067F54F-CC50-7449-B752-0F2C519C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Loop: a Condition-Controlled Loop (cont’d.)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DC17E21-ADAA-974F-B347-7696FB9B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In order for a loop to stop executing, something has to happen inside the loop to make the condition false</a:t>
            </a:r>
          </a:p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Iteration</a:t>
            </a:r>
            <a:r>
              <a:rPr lang="en-US" altLang="en-US">
                <a:cs typeface="Courier New" panose="02070309020205020404" pitchFamily="49" charset="0"/>
              </a:rPr>
              <a:t>: one execution of the body of a loop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 is known as a </a:t>
            </a:r>
            <a:r>
              <a:rPr lang="en-US" altLang="en-US" i="1">
                <a:cs typeface="Courier New" panose="02070309020205020404" pitchFamily="49" charset="0"/>
              </a:rPr>
              <a:t>pretest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n-US" altLang="en-US">
                <a:cs typeface="Courier New" panose="02070309020205020404" pitchFamily="49" charset="0"/>
              </a:rPr>
              <a:t>Tests condition before performing an iteration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Will never execute if condition is false to start with</a:t>
            </a:r>
          </a:p>
          <a:p>
            <a:pPr lvl="2"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Requires performing some steps prior to the loop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88B6F-F8B8-E042-84D4-393FDB6E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7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AE63D-9D03-5E4E-8946-777B9A65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95250"/>
            <a:ext cx="7950200" cy="6667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E7186-C597-1B4B-A654-D5559666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53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D567A92-45A0-5140-8D66-09C60787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241D09B-C66E-874E-AFF4-614E17E6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This chapter covered:</a:t>
            </a:r>
          </a:p>
          <a:p>
            <a:pPr lvl="1" eaLnBrk="1" hangingPunct="1"/>
            <a:r>
              <a:rPr lang="en-US" altLang="en-US" dirty="0"/>
              <a:t>Repetition structures,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Condition-controlled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Count-controlled loops</a:t>
            </a:r>
          </a:p>
          <a:p>
            <a:pPr lvl="2" eaLnBrk="1" hangingPunct="1">
              <a:buFontTx/>
              <a:buChar char="•"/>
            </a:pPr>
            <a:r>
              <a:rPr lang="en-US" altLang="en-US" dirty="0"/>
              <a:t>Nested loops</a:t>
            </a:r>
          </a:p>
          <a:p>
            <a:pPr lvl="1" eaLnBrk="1" hangingPunct="1"/>
            <a:r>
              <a:rPr lang="en-US" altLang="en-US" dirty="0"/>
              <a:t>Infinite loops and how they can be avoided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dirty="0"/>
              <a:t> function as used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</a:t>
            </a:r>
          </a:p>
          <a:p>
            <a:pPr lvl="1" eaLnBrk="1" hangingPunct="1"/>
            <a:r>
              <a:rPr lang="en-US" altLang="en-US" dirty="0"/>
              <a:t>Calculating a running total and augmented assignment operators</a:t>
            </a:r>
          </a:p>
          <a:p>
            <a:pPr lvl="1" eaLnBrk="1" hangingPunct="1"/>
            <a:r>
              <a:rPr lang="en-US" altLang="en-US" dirty="0"/>
              <a:t>Use of sentinels to terminate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2FDB7-AF0A-274A-91B8-4567C705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E20F2-7E0B-544A-91C9-256CA176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86" y="94785"/>
            <a:ext cx="7526627" cy="66684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497543-BF39-EF4D-BBD7-77699ED2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4FBB6-8615-A04D-8A83-42FF8E904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1365250"/>
            <a:ext cx="8597900" cy="4127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F197C1-0F84-014D-B444-5F3ECD9C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C4206-E360-AE49-B980-E3B01F68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92200"/>
            <a:ext cx="9410700" cy="4673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532D84-2F2E-DF4B-A7DA-BA4D7152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638B0-994E-9E4D-A149-C46023CE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31" y="50180"/>
            <a:ext cx="3887137" cy="67576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998F1-69CA-8F4F-9058-D320085D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13220-65A5-1E46-B176-53D5A1AEE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9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1037</Words>
  <Application>Microsoft Macintosh PowerPoint</Application>
  <PresentationFormat>A4 Paper (210x297 mm)</PresentationFormat>
  <Paragraphs>170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CN101</vt:lpstr>
      <vt:lpstr>Topics</vt:lpstr>
      <vt:lpstr>Introduction to Repetition Structures</vt:lpstr>
      <vt:lpstr>The while Loop: a Condition-Controlled Loop</vt:lpstr>
      <vt:lpstr>The while Loop: a Condition-Controlled Loop (cont’d.)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Loops</vt:lpstr>
      <vt:lpstr>The for Loop: a Count-Controlled Loop</vt:lpstr>
      <vt:lpstr>PowerPoint Presentation</vt:lpstr>
      <vt:lpstr>PowerPoint Presentation</vt:lpstr>
      <vt:lpstr>PowerPoint Presentation</vt:lpstr>
      <vt:lpstr>PowerPoint Presentation</vt:lpstr>
      <vt:lpstr>Using the range Function with the for Loop</vt:lpstr>
      <vt:lpstr>PowerPoint Presentation</vt:lpstr>
      <vt:lpstr>PowerPoint Presentation</vt:lpstr>
      <vt:lpstr>Using the Target Variable Inside the Loop</vt:lpstr>
      <vt:lpstr>PowerPoint Presentation</vt:lpstr>
      <vt:lpstr>Letting the User Control the Loop Iterations</vt:lpstr>
      <vt:lpstr>PowerPoint Presentation</vt:lpstr>
      <vt:lpstr>PowerPoint Presentation</vt:lpstr>
      <vt:lpstr>PowerPoint Presentation</vt:lpstr>
      <vt:lpstr>PowerPoint Presentation</vt:lpstr>
      <vt:lpstr>Generating an Iterable Sequence that Ranges from Highest to Lowest</vt:lpstr>
      <vt:lpstr>Calculating a Running Total</vt:lpstr>
      <vt:lpstr>Calculating a Running Total (cont’d.)</vt:lpstr>
      <vt:lpstr>PowerPoint Presentation</vt:lpstr>
      <vt:lpstr>PowerPoint Presentation</vt:lpstr>
      <vt:lpstr>The Augmented Assignment Operators</vt:lpstr>
      <vt:lpstr>The Augmented Assignment Operators (cont’d.)</vt:lpstr>
      <vt:lpstr>Sentinels</vt:lpstr>
      <vt:lpstr>PowerPoint Presentation</vt:lpstr>
      <vt:lpstr>PowerPoint Presentation</vt:lpstr>
      <vt:lpstr>Input Validation Loops</vt:lpstr>
      <vt:lpstr>Input Validation Loops (cont’d.)</vt:lpstr>
      <vt:lpstr>Input Validation Loops (cont’d.)</vt:lpstr>
      <vt:lpstr>PowerPoint Presentation</vt:lpstr>
      <vt:lpstr>PowerPoint Presentation</vt:lpstr>
      <vt:lpstr>Nested Loops</vt:lpstr>
      <vt:lpstr>PowerPoint Presentation</vt:lpstr>
      <vt:lpstr>Nested Loops (cont’d.)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CN101</dc:title>
  <dc:creator>Weerachai  Anotaipaiboon</dc:creator>
  <cp:lastModifiedBy>Wachira  Promsaka na sakolnakorn</cp:lastModifiedBy>
  <cp:revision>19</cp:revision>
  <cp:lastPrinted>2019-06-19T13:08:37Z</cp:lastPrinted>
  <dcterms:created xsi:type="dcterms:W3CDTF">2019-05-29T05:57:25Z</dcterms:created>
  <dcterms:modified xsi:type="dcterms:W3CDTF">2019-07-25T16:44:48Z</dcterms:modified>
</cp:coreProperties>
</file>