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9"/>
  </p:notesMasterIdLst>
  <p:sldIdLst>
    <p:sldId id="256" r:id="rId2"/>
    <p:sldId id="257" r:id="rId3"/>
    <p:sldId id="289" r:id="rId4"/>
    <p:sldId id="563" r:id="rId5"/>
    <p:sldId id="292" r:id="rId6"/>
    <p:sldId id="290" r:id="rId7"/>
    <p:sldId id="293" r:id="rId8"/>
    <p:sldId id="295" r:id="rId9"/>
    <p:sldId id="294" r:id="rId10"/>
    <p:sldId id="564" r:id="rId11"/>
    <p:sldId id="577" r:id="rId12"/>
    <p:sldId id="578" r:id="rId13"/>
    <p:sldId id="565" r:id="rId14"/>
    <p:sldId id="296" r:id="rId15"/>
    <p:sldId id="343" r:id="rId16"/>
    <p:sldId id="344" r:id="rId17"/>
    <p:sldId id="297" r:id="rId18"/>
    <p:sldId id="345" r:id="rId19"/>
    <p:sldId id="346" r:id="rId20"/>
    <p:sldId id="347" r:id="rId21"/>
    <p:sldId id="348" r:id="rId22"/>
    <p:sldId id="349" r:id="rId23"/>
    <p:sldId id="298" r:id="rId24"/>
    <p:sldId id="299" r:id="rId25"/>
    <p:sldId id="351" r:id="rId26"/>
    <p:sldId id="350" r:id="rId27"/>
    <p:sldId id="352" r:id="rId28"/>
    <p:sldId id="557" r:id="rId29"/>
    <p:sldId id="374" r:id="rId30"/>
    <p:sldId id="380" r:id="rId31"/>
    <p:sldId id="381" r:id="rId32"/>
    <p:sldId id="302" r:id="rId33"/>
    <p:sldId id="303" r:id="rId34"/>
    <p:sldId id="353" r:id="rId35"/>
    <p:sldId id="354" r:id="rId36"/>
    <p:sldId id="375" r:id="rId37"/>
    <p:sldId id="376" r:id="rId38"/>
    <p:sldId id="555" r:id="rId39"/>
    <p:sldId id="304" r:id="rId40"/>
    <p:sldId id="306" r:id="rId41"/>
    <p:sldId id="504" r:id="rId42"/>
    <p:sldId id="505" r:id="rId43"/>
    <p:sldId id="506" r:id="rId44"/>
    <p:sldId id="552" r:id="rId45"/>
    <p:sldId id="553" r:id="rId46"/>
    <p:sldId id="589" r:id="rId47"/>
    <p:sldId id="579" r:id="rId48"/>
    <p:sldId id="580" r:id="rId49"/>
    <p:sldId id="507" r:id="rId50"/>
    <p:sldId id="508" r:id="rId51"/>
    <p:sldId id="510" r:id="rId52"/>
    <p:sldId id="554" r:id="rId53"/>
    <p:sldId id="556" r:id="rId54"/>
    <p:sldId id="559" r:id="rId55"/>
    <p:sldId id="560" r:id="rId56"/>
    <p:sldId id="558" r:id="rId57"/>
    <p:sldId id="562" r:id="rId58"/>
    <p:sldId id="561" r:id="rId59"/>
    <p:sldId id="566" r:id="rId60"/>
    <p:sldId id="567" r:id="rId61"/>
    <p:sldId id="581" r:id="rId62"/>
    <p:sldId id="582" r:id="rId63"/>
    <p:sldId id="511" r:id="rId64"/>
    <p:sldId id="512" r:id="rId65"/>
    <p:sldId id="513" r:id="rId66"/>
    <p:sldId id="575" r:id="rId67"/>
    <p:sldId id="576" r:id="rId68"/>
    <p:sldId id="514" r:id="rId69"/>
    <p:sldId id="515" r:id="rId70"/>
    <p:sldId id="516" r:id="rId71"/>
    <p:sldId id="572" r:id="rId72"/>
    <p:sldId id="573" r:id="rId73"/>
    <p:sldId id="517" r:id="rId74"/>
    <p:sldId id="518" r:id="rId75"/>
    <p:sldId id="519" r:id="rId76"/>
    <p:sldId id="520" r:id="rId77"/>
    <p:sldId id="521" r:id="rId78"/>
    <p:sldId id="522" r:id="rId79"/>
    <p:sldId id="523" r:id="rId80"/>
    <p:sldId id="524" r:id="rId81"/>
    <p:sldId id="525" r:id="rId82"/>
    <p:sldId id="526" r:id="rId83"/>
    <p:sldId id="527" r:id="rId84"/>
    <p:sldId id="528" r:id="rId85"/>
    <p:sldId id="529" r:id="rId86"/>
    <p:sldId id="530" r:id="rId87"/>
    <p:sldId id="531" r:id="rId88"/>
    <p:sldId id="532" r:id="rId89"/>
    <p:sldId id="533" r:id="rId90"/>
    <p:sldId id="534" r:id="rId91"/>
    <p:sldId id="535" r:id="rId92"/>
    <p:sldId id="536" r:id="rId93"/>
    <p:sldId id="537" r:id="rId94"/>
    <p:sldId id="538" r:id="rId95"/>
    <p:sldId id="539" r:id="rId96"/>
    <p:sldId id="540" r:id="rId97"/>
    <p:sldId id="541" r:id="rId98"/>
    <p:sldId id="542" r:id="rId99"/>
    <p:sldId id="543" r:id="rId100"/>
    <p:sldId id="544" r:id="rId101"/>
    <p:sldId id="574" r:id="rId102"/>
    <p:sldId id="568" r:id="rId103"/>
    <p:sldId id="569" r:id="rId104"/>
    <p:sldId id="571" r:id="rId105"/>
    <p:sldId id="545" r:id="rId106"/>
    <p:sldId id="546" r:id="rId107"/>
    <p:sldId id="547" r:id="rId108"/>
    <p:sldId id="548" r:id="rId109"/>
    <p:sldId id="549" r:id="rId110"/>
    <p:sldId id="583" r:id="rId111"/>
    <p:sldId id="584" r:id="rId112"/>
    <p:sldId id="585" r:id="rId113"/>
    <p:sldId id="586" r:id="rId114"/>
    <p:sldId id="587" r:id="rId115"/>
    <p:sldId id="588" r:id="rId116"/>
    <p:sldId id="550" r:id="rId117"/>
    <p:sldId id="551" r:id="rId1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2" autoAdjust="0"/>
    <p:restoredTop sz="94701" autoAdjust="0"/>
  </p:normalViewPr>
  <p:slideViewPr>
    <p:cSldViewPr snapToGrid="0" snapToObjects="1">
      <p:cViewPr varScale="1">
        <p:scale>
          <a:sx n="108" d="100"/>
          <a:sy n="108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9823-4D80-4F9B-8572-2DE24B0F7D26}" type="datetimeFigureOut">
              <a:rPr lang="th-TH" smtClean="0"/>
              <a:t>11/08/63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F17C-BA29-4BFD-A7E9-7F135324C3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70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65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90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632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71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22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72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07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102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061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103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62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104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278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6F17C-BA29-4BFD-A7E9-7F135324C3C6}" type="slidenum">
              <a:rPr lang="th-TH" smtClean="0"/>
              <a:t>110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0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169-587E-4CCE-847E-30C442ECCD9B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0"/>
            <a:ext cx="2228850" cy="365125"/>
          </a:xfrm>
        </p:spPr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C358-4EA4-4C56-9251-42CBE7FEC1AF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0"/>
            <a:ext cx="2228850" cy="365125"/>
          </a:xfrm>
        </p:spPr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5FD-463F-481D-A8FE-527F1E0D9DC3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7150" y="0"/>
            <a:ext cx="2228850" cy="365125"/>
          </a:xfrm>
        </p:spPr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E279-B442-4F9F-8DC4-BFCEF23FE1A0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tmp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tmp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/>
              <a:t>Lecture 8-10</a:t>
            </a:r>
          </a:p>
          <a:p>
            <a:r>
              <a:rPr lang="en-US" sz="3600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B11D-044B-49E0-BBD1-275F6F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0062-D5B3-4B29-B707-C4A965E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functions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9E3A-6FF9-45C7-84D8-40AC9D80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C661F-9F4B-4001-A07F-B7F17F0BB84C}"/>
              </a:ext>
            </a:extLst>
          </p:cNvPr>
          <p:cNvSpPr txBox="1"/>
          <p:nvPr/>
        </p:nvSpPr>
        <p:spPr>
          <a:xfrm>
            <a:off x="680399" y="1800000"/>
            <a:ext cx="86400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examples of void functions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print_name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print("You name is: unknown")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print_len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print("Length of your name: 7")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do_something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a, b = 20, 30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print(f"{a} + {b} = {a + b}")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do_nothing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pass statement – does nothing when executed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27441052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85E2CB0-95C6-814A-9D5F-E259A9A6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Boolean Values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340EC7A-DDC8-7540-9A6C-C9A68DBD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Boolean function</a:t>
            </a:r>
            <a:r>
              <a:rPr lang="en-US" altLang="en-US" dirty="0">
                <a:cs typeface="Courier New" panose="02070309020205020404" pitchFamily="49" charset="0"/>
              </a:rPr>
              <a:t>: returns either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to test a condition such as for decision and repetition structures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Common calculations, such as whether a number is even, can be easily repeated by calling a function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to simplify complex input validation code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4903B-58FE-4FEE-BB0C-BD5EAF3D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1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0D50-709E-4B9D-99D3-77456A09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Returning Boolean Values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A42F-BB67-4E22-A733-B330B858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85FE-C550-40EB-B71F-8D29B610B156}"/>
              </a:ext>
            </a:extLst>
          </p:cNvPr>
          <p:cNvSpPr txBox="1"/>
          <p:nvPr/>
        </p:nvSpPr>
        <p:spPr>
          <a:xfrm>
            <a:off x="680400" y="1800000"/>
            <a:ext cx="6673622" cy="47089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(number):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Determine whether number is even.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If it is, set status to true.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Otherwise, set status to false.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(number % 2) ==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status =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status 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Return the value of the status variable.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status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x = 10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y = 25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print(f"{x} is even: {</a:t>
            </a:r>
            <a:r>
              <a:rPr lang="en-US" sz="2000" dirty="0" err="1">
                <a:latin typeface="Consolas" panose="020B0609020204030204" pitchFamily="49" charset="0"/>
              </a:rPr>
              <a:t>is_even</a:t>
            </a:r>
            <a:r>
              <a:rPr lang="en-US" sz="2000" dirty="0">
                <a:latin typeface="Consolas" panose="020B0609020204030204" pitchFamily="49" charset="0"/>
              </a:rPr>
              <a:t>(x)}")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print(f"{y} is even: {</a:t>
            </a:r>
            <a:r>
              <a:rPr lang="en-US" sz="2000" dirty="0" err="1">
                <a:latin typeface="Consolas" panose="020B0609020204030204" pitchFamily="49" charset="0"/>
              </a:rPr>
              <a:t>is_even</a:t>
            </a:r>
            <a:r>
              <a:rPr lang="en-US" sz="2000" dirty="0">
                <a:latin typeface="Consolas" panose="020B0609020204030204" pitchFamily="49" charset="0"/>
              </a:rPr>
              <a:t>(y)}")</a:t>
            </a:r>
          </a:p>
        </p:txBody>
      </p:sp>
    </p:spTree>
    <p:extLst>
      <p:ext uri="{BB962C8B-B14F-4D97-AF65-F5344CB8AC3E}">
        <p14:creationId xmlns:p14="http://schemas.microsoft.com/office/powerpoint/2010/main" val="2010190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3D2-1016-4F01-9CD9-BEA59FC2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Sum of First n Integers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6590-8EF9-4054-AD84-6768F9AC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F604-308D-4426-AABA-507C59E561C3}"/>
                  </a:ext>
                </a:extLst>
              </p:cNvPr>
              <p:cNvSpPr txBox="1"/>
              <p:nvPr/>
            </p:nvSpPr>
            <p:spPr>
              <a:xfrm>
                <a:off x="607886" y="2352438"/>
                <a:ext cx="5701474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F604-308D-4426-AABA-507C59E5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6" y="2352438"/>
                <a:ext cx="5701474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A750A4-21EA-40C7-A36B-A1D60072E8D0}"/>
              </a:ext>
            </a:extLst>
          </p:cNvPr>
          <p:cNvSpPr txBox="1"/>
          <p:nvPr/>
        </p:nvSpPr>
        <p:spPr>
          <a:xfrm>
            <a:off x="768096" y="1865376"/>
            <a:ext cx="691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sum_n</a:t>
            </a:r>
            <a:r>
              <a:rPr lang="en-US" dirty="0"/>
              <a:t> to  find summation of the first n integers from 1 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6CCEC-7CFE-492C-8E32-20679A07A899}"/>
              </a:ext>
            </a:extLst>
          </p:cNvPr>
          <p:cNvSpPr txBox="1"/>
          <p:nvPr/>
        </p:nvSpPr>
        <p:spPr>
          <a:xfrm>
            <a:off x="187312" y="3792568"/>
            <a:ext cx="363488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sum_n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s = 0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 n+1):</a:t>
            </a:r>
          </a:p>
          <a:p>
            <a:r>
              <a:rPr lang="en-US" dirty="0">
                <a:latin typeface="Consolas" panose="020B0609020204030204" pitchFamily="49" charset="0"/>
              </a:rPr>
              <a:t>       s = s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return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676A6-D9B8-47ED-847C-6F2401BD4949}"/>
              </a:ext>
            </a:extLst>
          </p:cNvPr>
          <p:cNvSpPr txBox="1"/>
          <p:nvPr/>
        </p:nvSpPr>
        <p:spPr>
          <a:xfrm>
            <a:off x="4009454" y="3792567"/>
            <a:ext cx="57014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sum_n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sum_n</a:t>
            </a:r>
            <a:r>
              <a:rPr lang="en-US" dirty="0">
                <a:latin typeface="Consolas" panose="020B0609020204030204" pitchFamily="49" charset="0"/>
              </a:rPr>
              <a:t>(10)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f"x</a:t>
            </a:r>
            <a:r>
              <a:rPr lang="en-US" dirty="0">
                <a:latin typeface="Consolas" panose="020B0609020204030204" pitchFamily="49" charset="0"/>
              </a:rPr>
              <a:t> = {x}")</a:t>
            </a: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f"y</a:t>
            </a:r>
            <a:r>
              <a:rPr lang="en-US" dirty="0">
                <a:latin typeface="Consolas" panose="020B0609020204030204" pitchFamily="49" charset="0"/>
              </a:rPr>
              <a:t> = {y}")</a:t>
            </a:r>
          </a:p>
        </p:txBody>
      </p:sp>
    </p:spTree>
    <p:extLst>
      <p:ext uri="{BB962C8B-B14F-4D97-AF65-F5344CB8AC3E}">
        <p14:creationId xmlns:p14="http://schemas.microsoft.com/office/powerpoint/2010/main" val="3161349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755-7894-4791-A7DB-22C7FD55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Factorial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9A0A-77B5-4426-B2FF-8E6EE4A9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C802F-F0D4-4D86-A0E3-44573AA48C95}"/>
                  </a:ext>
                </a:extLst>
              </p:cNvPr>
              <p:cNvSpPr txBox="1"/>
              <p:nvPr/>
            </p:nvSpPr>
            <p:spPr>
              <a:xfrm>
                <a:off x="607886" y="2425590"/>
                <a:ext cx="6451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C802F-F0D4-4D86-A0E3-44573AA48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6" y="2425590"/>
                <a:ext cx="64512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B1419A-F323-4084-93D8-97D55CF7DA04}"/>
              </a:ext>
            </a:extLst>
          </p:cNvPr>
          <p:cNvSpPr txBox="1"/>
          <p:nvPr/>
        </p:nvSpPr>
        <p:spPr>
          <a:xfrm>
            <a:off x="768096" y="1865376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function </a:t>
            </a:r>
            <a:r>
              <a:rPr lang="en-US" dirty="0">
                <a:solidFill>
                  <a:srgbClr val="0070C0"/>
                </a:solidFill>
              </a:rPr>
              <a:t>factorial</a:t>
            </a:r>
            <a:r>
              <a:rPr lang="en-US" dirty="0"/>
              <a:t> to  find factorial of n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8191-B5A0-4259-86D4-DEA541EC8F14}"/>
              </a:ext>
            </a:extLst>
          </p:cNvPr>
          <p:cNvSpPr txBox="1"/>
          <p:nvPr/>
        </p:nvSpPr>
        <p:spPr>
          <a:xfrm>
            <a:off x="720000" y="3240000"/>
            <a:ext cx="86400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factorial(n):</a:t>
            </a:r>
          </a:p>
          <a:p>
            <a:r>
              <a:rPr lang="en-US" dirty="0">
                <a:latin typeface="Consolas" panose="020B0609020204030204" pitchFamily="49" charset="0"/>
              </a:rPr>
              <a:t>    fact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 n+1):</a:t>
            </a:r>
          </a:p>
          <a:p>
            <a:r>
              <a:rPr lang="en-US" dirty="0">
                <a:latin typeface="Consolas" panose="020B0609020204030204" pitchFamily="49" charset="0"/>
              </a:rPr>
              <a:t>       fact = fact * i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fact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 = factorial(5)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using user-defined function</a:t>
            </a: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math.factorial</a:t>
            </a:r>
            <a:r>
              <a:rPr lang="en-US" dirty="0">
                <a:latin typeface="Consolas" panose="020B0609020204030204" pitchFamily="49" charset="0"/>
              </a:rPr>
              <a:t>(5)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using function factorial in math module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f"x</a:t>
            </a:r>
            <a:r>
              <a:rPr lang="en-US" dirty="0">
                <a:latin typeface="Consolas" panose="020B0609020204030204" pitchFamily="49" charset="0"/>
              </a:rPr>
              <a:t> = {x}, y = {y}")</a:t>
            </a:r>
          </a:p>
        </p:txBody>
      </p:sp>
    </p:spTree>
    <p:extLst>
      <p:ext uri="{BB962C8B-B14F-4D97-AF65-F5344CB8AC3E}">
        <p14:creationId xmlns:p14="http://schemas.microsoft.com/office/powerpoint/2010/main" val="375290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3D2-1016-4F01-9CD9-BEA59FC2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Sum of Numbers in a List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6590-8EF9-4054-AD84-6768F9AC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6CCEC-7CFE-492C-8E32-20679A07A899}"/>
              </a:ext>
            </a:extLst>
          </p:cNvPr>
          <p:cNvSpPr txBox="1"/>
          <p:nvPr/>
        </p:nvSpPr>
        <p:spPr>
          <a:xfrm>
            <a:off x="360000" y="2520000"/>
            <a:ext cx="43200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sum_list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s = 0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a_list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s = s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return 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list_1 = [1,3,5,7,9]</a:t>
            </a:r>
          </a:p>
          <a:p>
            <a:r>
              <a:rPr lang="en-US" dirty="0">
                <a:latin typeface="Consolas" panose="020B0609020204030204" pitchFamily="49" charset="0"/>
              </a:rPr>
              <a:t>list_2 = list( range(1,10,2)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676A6-D9B8-47ED-847C-6F2401BD4949}"/>
              </a:ext>
            </a:extLst>
          </p:cNvPr>
          <p:cNvSpPr txBox="1"/>
          <p:nvPr/>
        </p:nvSpPr>
        <p:spPr>
          <a:xfrm>
            <a:off x="5040000" y="2520000"/>
            <a:ext cx="43200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using user-defined function</a:t>
            </a:r>
          </a:p>
          <a:p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sum_list</a:t>
            </a:r>
            <a:r>
              <a:rPr lang="en-US" dirty="0">
                <a:latin typeface="Consolas" panose="020B0609020204030204" pitchFamily="49" charset="0"/>
              </a:rPr>
              <a:t>(list_1)</a:t>
            </a: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sum_list</a:t>
            </a:r>
            <a:r>
              <a:rPr lang="en-US" dirty="0">
                <a:latin typeface="Consolas" panose="020B0609020204030204" pitchFamily="49" charset="0"/>
              </a:rPr>
              <a:t>(list_2)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using built-in function sum</a:t>
            </a:r>
          </a:p>
          <a:p>
            <a:r>
              <a:rPr lang="en-US" dirty="0">
                <a:latin typeface="Consolas" panose="020B0609020204030204" pitchFamily="49" charset="0"/>
              </a:rPr>
              <a:t>a = sum(list_1)</a:t>
            </a:r>
          </a:p>
          <a:p>
            <a:r>
              <a:rPr lang="en-US" dirty="0">
                <a:latin typeface="Consolas" panose="020B0609020204030204" pitchFamily="49" charset="0"/>
              </a:rPr>
              <a:t>b = sum(list_2)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f"x</a:t>
            </a:r>
            <a:r>
              <a:rPr lang="en-US" dirty="0">
                <a:latin typeface="Consolas" panose="020B0609020204030204" pitchFamily="49" charset="0"/>
              </a:rPr>
              <a:t> = {x}, y = {y}")</a:t>
            </a: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f"a</a:t>
            </a:r>
            <a:r>
              <a:rPr lang="en-US" dirty="0">
                <a:latin typeface="Consolas" panose="020B0609020204030204" pitchFamily="49" charset="0"/>
              </a:rPr>
              <a:t> = {a}, b = {b}")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B0365-AA3A-400C-8EF0-89F09B8AE700}"/>
              </a:ext>
            </a:extLst>
          </p:cNvPr>
          <p:cNvSpPr txBox="1"/>
          <p:nvPr/>
        </p:nvSpPr>
        <p:spPr>
          <a:xfrm>
            <a:off x="768096" y="1865376"/>
            <a:ext cx="671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sum_list</a:t>
            </a:r>
            <a:r>
              <a:rPr lang="en-US" dirty="0"/>
              <a:t> to  find summation of all numbers in a list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78179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64664ED-629D-414A-8269-73C3FE55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9309-D7C2-7F46-B79B-B8F277CC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 expression2, etc.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operator to receive each returned value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937DB-37E1-4093-8BC5-A3967A0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B1DCB-E15A-4207-AF0F-F6EB999FF5BE}"/>
              </a:ext>
            </a:extLst>
          </p:cNvPr>
          <p:cNvSpPr txBox="1"/>
          <p:nvPr/>
        </p:nvSpPr>
        <p:spPr>
          <a:xfrm>
            <a:off x="1347483" y="4147598"/>
            <a:ext cx="765626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Get the user’s first and last names.</a:t>
            </a:r>
          </a:p>
          <a:p>
            <a:r>
              <a:rPr lang="en-US" dirty="0">
                <a:latin typeface="Consolas" panose="020B0609020204030204" pitchFamily="49" charset="0"/>
              </a:rPr>
              <a:t>    first = input("Enter your first name: ")</a:t>
            </a:r>
          </a:p>
          <a:p>
            <a:r>
              <a:rPr lang="en-US" dirty="0">
                <a:latin typeface="Consolas" panose="020B0609020204030204" pitchFamily="49" charset="0"/>
              </a:rPr>
              <a:t>    last = input("Enter your last name: ")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return first, last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Return both names.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f"First</a:t>
            </a:r>
            <a:r>
              <a:rPr lang="en-US" dirty="0">
                <a:latin typeface="Consolas" panose="020B0609020204030204" pitchFamily="49" charset="0"/>
              </a:rPr>
              <a:t> name: {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}\</a:t>
            </a:r>
            <a:r>
              <a:rPr lang="en-US" dirty="0" err="1">
                <a:latin typeface="Consolas" panose="020B0609020204030204" pitchFamily="49" charset="0"/>
              </a:rPr>
              <a:t>nLast</a:t>
            </a:r>
            <a:r>
              <a:rPr lang="en-US" dirty="0">
                <a:latin typeface="Consolas" panose="020B0609020204030204" pitchFamily="49" charset="0"/>
              </a:rPr>
              <a:t> name: {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}")</a:t>
            </a:r>
            <a:endParaRPr lang="th-T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880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17E65F9-64F6-EC4D-8B95-2E2CF2D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F65FCF6-F77F-1E49-BA4E-67E44335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module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 dirty="0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 dirty="0"/>
              <a:t>Use of module requires an </a:t>
            </a:r>
            <a:r>
              <a:rPr lang="en-US" altLang="en-US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statement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D54CA-7344-4377-8742-801D30C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47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EC2E4-53DE-4254-A6F8-00445BA6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107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8" y="258763"/>
            <a:ext cx="9055100" cy="6416675"/>
          </a:xfrm>
        </p:spPr>
      </p:pic>
    </p:spTree>
    <p:extLst>
      <p:ext uri="{BB962C8B-B14F-4D97-AF65-F5344CB8AC3E}">
        <p14:creationId xmlns:p14="http://schemas.microsoft.com/office/powerpoint/2010/main" val="3911272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86715D2-CC60-EA44-9611-B2995D06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2520-BD91-5C49-9458-69F0C708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/>
              <a:t> module defines variables </a:t>
            </a:r>
            <a:r>
              <a:rPr lang="en-US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which are assigned the mathematical values for </a:t>
            </a:r>
            <a:r>
              <a:rPr lang="en-US" i="1" dirty="0">
                <a:solidFill>
                  <a:srgbClr val="FF00FF"/>
                </a:solidFill>
              </a:rPr>
              <a:t>pi</a:t>
            </a:r>
            <a:r>
              <a:rPr lang="en-US" dirty="0"/>
              <a:t> and </a:t>
            </a:r>
            <a:r>
              <a:rPr lang="en-US" i="1" dirty="0">
                <a:solidFill>
                  <a:srgbClr val="FF00FF"/>
                </a:solidFill>
              </a:rPr>
              <a:t>e</a:t>
            </a:r>
          </a:p>
          <a:p>
            <a:pPr lvl="1" eaLnBrk="1" hangingPunct="1"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/>
              <a:t>Variables must also be called using the dot notation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457200" lvl="1" indent="279400"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radius**2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7A353E-B4BD-4455-9134-CBCBE698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8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87" y="112371"/>
            <a:ext cx="6129019" cy="50023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42" y="5114732"/>
            <a:ext cx="5327748" cy="12991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1F3C9-0863-4B9B-970E-85DD026E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08F5-954F-4879-9971-7843A07C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functions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C695-0985-485F-B9A5-D8122E4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F7F5A-49B9-4C47-9148-4D10230A4891}"/>
              </a:ext>
            </a:extLst>
          </p:cNvPr>
          <p:cNvSpPr txBox="1"/>
          <p:nvPr/>
        </p:nvSpPr>
        <p:spPr>
          <a:xfrm>
            <a:off x="680399" y="1800000"/>
            <a:ext cx="907171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examples of void functions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func_xxx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print("This is a function.")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func_yyy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print("This is a function.")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Both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func_xxx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func_yyy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are essentially the same functions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since they both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are void functions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take no parameters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have the same body that give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29613638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412-6A8B-41A9-AA59-98C255AA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of a Triangle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F588-FA5F-402F-BB59-524AE4F5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61239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Heron’s formula states that</a:t>
            </a:r>
          </a:p>
          <a:p>
            <a:pPr lvl="1"/>
            <a:r>
              <a:rPr lang="en-US" dirty="0"/>
              <a:t>the area 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) of a triangle whose sides have lengths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the semi-perimeter (half perimeter) of the triangle: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D4D9-F20C-437F-88EE-3B17B8AE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pPr/>
              <a:t>110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2F7000-D173-44A5-974A-B45BCF993863}"/>
                  </a:ext>
                </a:extLst>
              </p:cNvPr>
              <p:cNvSpPr txBox="1"/>
              <p:nvPr/>
            </p:nvSpPr>
            <p:spPr>
              <a:xfrm>
                <a:off x="1211861" y="3307164"/>
                <a:ext cx="3850157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2F7000-D173-44A5-974A-B45BCF9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61" y="3307164"/>
                <a:ext cx="3850157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BC09-A0CE-453B-9E5F-3FE9312555E3}"/>
                  </a:ext>
                </a:extLst>
              </p:cNvPr>
              <p:cNvSpPr txBox="1"/>
              <p:nvPr/>
            </p:nvSpPr>
            <p:spPr>
              <a:xfrm>
                <a:off x="1211861" y="5235941"/>
                <a:ext cx="184063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BC09-A0CE-453B-9E5F-3FE93125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61" y="5235941"/>
                <a:ext cx="1840632" cy="698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E598CB-FB7C-4BEB-8E0D-5D4C898ECD82}"/>
              </a:ext>
            </a:extLst>
          </p:cNvPr>
          <p:cNvSpPr/>
          <p:nvPr/>
        </p:nvSpPr>
        <p:spPr>
          <a:xfrm>
            <a:off x="6970795" y="3041374"/>
            <a:ext cx="2121798" cy="1809669"/>
          </a:xfrm>
          <a:prstGeom prst="triangl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09C2F0-9777-4092-9624-E3B6EDD07065}"/>
              </a:ext>
            </a:extLst>
          </p:cNvPr>
          <p:cNvCxnSpPr>
            <a:cxnSpLocks/>
          </p:cNvCxnSpPr>
          <p:nvPr/>
        </p:nvCxnSpPr>
        <p:spPr>
          <a:xfrm flipV="1">
            <a:off x="6791534" y="2942732"/>
            <a:ext cx="1071976" cy="1808547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6C545-FDF6-4277-808B-AAA36E0721A0}"/>
              </a:ext>
            </a:extLst>
          </p:cNvPr>
          <p:cNvCxnSpPr>
            <a:cxnSpLocks/>
          </p:cNvCxnSpPr>
          <p:nvPr/>
        </p:nvCxnSpPr>
        <p:spPr>
          <a:xfrm flipH="1" flipV="1">
            <a:off x="8222976" y="2942732"/>
            <a:ext cx="1093302" cy="1847929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554611-A83E-49EE-A327-0BB6811956E4}"/>
              </a:ext>
            </a:extLst>
          </p:cNvPr>
          <p:cNvCxnSpPr>
            <a:cxnSpLocks/>
          </p:cNvCxnSpPr>
          <p:nvPr/>
        </p:nvCxnSpPr>
        <p:spPr>
          <a:xfrm>
            <a:off x="6997148" y="5072270"/>
            <a:ext cx="2227814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AB229E-5900-47E4-A318-900D1E713F99}"/>
              </a:ext>
            </a:extLst>
          </p:cNvPr>
          <p:cNvSpPr txBox="1"/>
          <p:nvPr/>
        </p:nvSpPr>
        <p:spPr>
          <a:xfrm>
            <a:off x="6901898" y="3427838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</a:t>
            </a:r>
            <a:endParaRPr lang="th-TH" sz="28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D5059-2DD2-4DD4-9B01-F7D090151C12}"/>
              </a:ext>
            </a:extLst>
          </p:cNvPr>
          <p:cNvSpPr txBox="1"/>
          <p:nvPr/>
        </p:nvSpPr>
        <p:spPr>
          <a:xfrm>
            <a:off x="8769627" y="339482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</a:t>
            </a:r>
            <a:endParaRPr lang="th-TH" sz="2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853A4-7FA9-4DD8-8A77-D812941BD83B}"/>
              </a:ext>
            </a:extLst>
          </p:cNvPr>
          <p:cNvSpPr txBox="1"/>
          <p:nvPr/>
        </p:nvSpPr>
        <p:spPr>
          <a:xfrm>
            <a:off x="7875811" y="517534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</a:t>
            </a:r>
            <a:endParaRPr lang="th-TH" sz="2800" i="1" dirty="0"/>
          </a:p>
        </p:txBody>
      </p:sp>
    </p:spTree>
    <p:extLst>
      <p:ext uri="{BB962C8B-B14F-4D97-AF65-F5344CB8AC3E}">
        <p14:creationId xmlns:p14="http://schemas.microsoft.com/office/powerpoint/2010/main" val="31055907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F679-B082-4C24-950E-1718FA87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of a Triangle (cont’d.)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B7342-8FA4-4F47-866D-AE1C0CE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FFBBE-7826-4598-8D74-6C4F00C0E78F}"/>
              </a:ext>
            </a:extLst>
          </p:cNvPr>
          <p:cNvSpPr txBox="1"/>
          <p:nvPr/>
        </p:nvSpPr>
        <p:spPr>
          <a:xfrm>
            <a:off x="680400" y="1800000"/>
            <a:ext cx="8225329" cy="4401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area_of_triangle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(a, b, c):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 = 0.5 * (a + b +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</a:rPr>
              <a:t>(s*(s-a)*(s-b)*(s-c))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a, b, c = input("Enter lengths of 3 sides: ").split()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float(a); b = float(b); c = float(c)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area_of_triangle</a:t>
            </a:r>
            <a:r>
              <a:rPr lang="en-US" sz="2000" dirty="0">
                <a:latin typeface="Consolas" panose="020B0609020204030204" pitchFamily="49" charset="0"/>
              </a:rPr>
              <a:t>(a, b,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</a:rPr>
              <a:t>f"Area</a:t>
            </a:r>
            <a:r>
              <a:rPr lang="en-US" sz="2000" dirty="0">
                <a:latin typeface="Consolas" panose="020B0609020204030204" pitchFamily="49" charset="0"/>
              </a:rPr>
              <a:t> = {area}")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8648362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A219-A0D1-479C-8920-C2453CDD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Law of Cosines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54EE-505B-49AA-90B1-D51940BC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law of cosines states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a, b, c</a:t>
            </a:r>
            <a:r>
              <a:rPr lang="en-US" dirty="0"/>
              <a:t> are the lengths of 3 sides of a triangle</a:t>
            </a:r>
          </a:p>
          <a:p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F54E-E4F2-42D8-907B-7F0DD5EB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1C5857-471B-488E-A0B2-68EF5D70E95A}"/>
                  </a:ext>
                </a:extLst>
              </p:cNvPr>
              <p:cNvSpPr txBox="1"/>
              <p:nvPr/>
            </p:nvSpPr>
            <p:spPr>
              <a:xfrm>
                <a:off x="2295525" y="2444234"/>
                <a:ext cx="39903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1C5857-471B-488E-A0B2-68EF5D70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5" y="2444234"/>
                <a:ext cx="3990323" cy="430887"/>
              </a:xfrm>
              <a:prstGeom prst="rect">
                <a:avLst/>
              </a:prstGeom>
              <a:blipFill>
                <a:blip r:embed="rId2"/>
                <a:stretch>
                  <a:fillRect l="-1070" t="-8451" r="-6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A15009-70DE-45B3-9C30-0ADE29A19AA9}"/>
              </a:ext>
            </a:extLst>
          </p:cNvPr>
          <p:cNvSpPr/>
          <p:nvPr/>
        </p:nvSpPr>
        <p:spPr>
          <a:xfrm>
            <a:off x="2375262" y="3982881"/>
            <a:ext cx="4114799" cy="1995642"/>
          </a:xfrm>
          <a:prstGeom prst="triangle">
            <a:avLst>
              <a:gd name="adj" fmla="val 84398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013D7-AD8B-4950-B7E5-B9420C73D03C}"/>
              </a:ext>
            </a:extLst>
          </p:cNvPr>
          <p:cNvSpPr txBox="1"/>
          <p:nvPr/>
        </p:nvSpPr>
        <p:spPr>
          <a:xfrm>
            <a:off x="1843157" y="577650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th-TH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6E0C0-125C-42D9-8E1A-5E0D50E4238A}"/>
              </a:ext>
            </a:extLst>
          </p:cNvPr>
          <p:cNvSpPr txBox="1"/>
          <p:nvPr/>
        </p:nvSpPr>
        <p:spPr>
          <a:xfrm>
            <a:off x="6490061" y="575408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th-TH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BAC0-765D-493E-A2B7-FF1D72126D13}"/>
              </a:ext>
            </a:extLst>
          </p:cNvPr>
          <p:cNvSpPr txBox="1"/>
          <p:nvPr/>
        </p:nvSpPr>
        <p:spPr>
          <a:xfrm>
            <a:off x="5702345" y="337562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th-TH" sz="36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1C763DC-45E1-4818-AC55-308233E75ABB}"/>
              </a:ext>
            </a:extLst>
          </p:cNvPr>
          <p:cNvSpPr/>
          <p:nvPr/>
        </p:nvSpPr>
        <p:spPr>
          <a:xfrm rot="9396088">
            <a:off x="4998802" y="3361054"/>
            <a:ext cx="1691291" cy="15403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1C99F-6C35-4987-BD28-07A50A5F8741}"/>
              </a:ext>
            </a:extLst>
          </p:cNvPr>
          <p:cNvSpPr txBox="1"/>
          <p:nvPr/>
        </p:nvSpPr>
        <p:spPr>
          <a:xfrm>
            <a:off x="6400573" y="4574432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</a:t>
            </a:r>
            <a:endParaRPr lang="th-TH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16FB9-F3FF-469D-9F19-B717074B943C}"/>
              </a:ext>
            </a:extLst>
          </p:cNvPr>
          <p:cNvSpPr txBox="1"/>
          <p:nvPr/>
        </p:nvSpPr>
        <p:spPr>
          <a:xfrm>
            <a:off x="3912886" y="430252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</a:t>
            </a:r>
            <a:endParaRPr lang="th-TH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5A337-DC11-48F0-B14F-579DE462976F}"/>
              </a:ext>
            </a:extLst>
          </p:cNvPr>
          <p:cNvSpPr txBox="1"/>
          <p:nvPr/>
        </p:nvSpPr>
        <p:spPr>
          <a:xfrm>
            <a:off x="4330880" y="608166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</a:t>
            </a:r>
            <a:endParaRPr lang="th-TH" sz="2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F9E5F-2D52-484C-9A79-3D2F05D3A987}"/>
              </a:ext>
            </a:extLst>
          </p:cNvPr>
          <p:cNvSpPr txBox="1"/>
          <p:nvPr/>
        </p:nvSpPr>
        <p:spPr>
          <a:xfrm>
            <a:off x="5504289" y="428195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ym typeface="Symbol" panose="05050102010706020507" pitchFamily="18" charset="2"/>
              </a:rPr>
              <a:t>x</a:t>
            </a:r>
            <a:endParaRPr lang="th-TH" sz="2800" i="1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B412C36-A001-4FEA-83F3-716DD818BB88}"/>
              </a:ext>
            </a:extLst>
          </p:cNvPr>
          <p:cNvSpPr/>
          <p:nvPr/>
        </p:nvSpPr>
        <p:spPr>
          <a:xfrm rot="713797">
            <a:off x="3136407" y="5322727"/>
            <a:ext cx="732666" cy="11619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60CA5-6282-4D48-8596-E2C2BEAF7D16}"/>
              </a:ext>
            </a:extLst>
          </p:cNvPr>
          <p:cNvSpPr txBox="1"/>
          <p:nvPr/>
        </p:nvSpPr>
        <p:spPr>
          <a:xfrm>
            <a:off x="3209911" y="545987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th-TH" sz="2800" i="1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86A13FC-AC4B-4889-AE31-C620CEB8A0C9}"/>
              </a:ext>
            </a:extLst>
          </p:cNvPr>
          <p:cNvSpPr/>
          <p:nvPr/>
        </p:nvSpPr>
        <p:spPr>
          <a:xfrm rot="15187118">
            <a:off x="5673583" y="4872567"/>
            <a:ext cx="1545109" cy="17807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3BC5E-04CD-497C-AED6-20822565ACDD}"/>
              </a:ext>
            </a:extLst>
          </p:cNvPr>
          <p:cNvSpPr txBox="1"/>
          <p:nvPr/>
        </p:nvSpPr>
        <p:spPr>
          <a:xfrm>
            <a:off x="5826768" y="5325805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z</a:t>
            </a:r>
            <a:endParaRPr lang="th-TH" sz="2800" i="1" dirty="0"/>
          </a:p>
        </p:txBody>
      </p:sp>
    </p:spTree>
    <p:extLst>
      <p:ext uri="{BB962C8B-B14F-4D97-AF65-F5344CB8AC3E}">
        <p14:creationId xmlns:p14="http://schemas.microsoft.com/office/powerpoint/2010/main" val="4255061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EB9-AEC1-4EE0-9258-82B24DA9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Law of Cosines (cont’d.)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63B1B-71D0-48FA-A36B-661A96B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9E894-7631-4B06-BC0B-E7EA65C4F404}"/>
              </a:ext>
            </a:extLst>
          </p:cNvPr>
          <p:cNvSpPr txBox="1"/>
          <p:nvPr/>
        </p:nvSpPr>
        <p:spPr>
          <a:xfrm>
            <a:off x="680399" y="1704750"/>
            <a:ext cx="8640000" cy="50167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length_of_triangle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(a, b, x):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x is angle in radians, between two sides a and b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radian = </a:t>
            </a:r>
            <a:r>
              <a:rPr lang="en-US" sz="2000" dirty="0" err="1">
                <a:latin typeface="Consolas" panose="020B0609020204030204" pitchFamily="49" charset="0"/>
              </a:rPr>
              <a:t>math.radians</a:t>
            </a:r>
            <a:r>
              <a:rPr lang="en-US" sz="20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latin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</a:rPr>
              <a:t>(a*a + b*b - a*b*</a:t>
            </a:r>
            <a:r>
              <a:rPr lang="en-US" sz="2000" dirty="0" err="1">
                <a:latin typeface="Consolas" panose="020B0609020204030204" pitchFamily="49" charset="0"/>
              </a:rPr>
              <a:t>math.cos</a:t>
            </a:r>
            <a:r>
              <a:rPr lang="en-US" sz="2000" dirty="0">
                <a:latin typeface="Consolas" panose="020B0609020204030204" pitchFamily="49" charset="0"/>
              </a:rPr>
              <a:t>(radian))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a, b = input("Enter lengths of 2 sides: ").split()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x = input("Enter angle between the 2 sides (degree): ")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float(a); b = float(b); x = float(x)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latin typeface="Consolas" panose="020B0609020204030204" pitchFamily="49" charset="0"/>
              </a:rPr>
              <a:t>length_of_triangle</a:t>
            </a:r>
            <a:r>
              <a:rPr lang="en-US" sz="2000" dirty="0">
                <a:latin typeface="Consolas" panose="020B0609020204030204" pitchFamily="49" charset="0"/>
              </a:rPr>
              <a:t>(a, b, 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</a:rPr>
              <a:t>f"Length</a:t>
            </a:r>
            <a:r>
              <a:rPr lang="en-US" sz="2000" dirty="0">
                <a:latin typeface="Consolas" panose="020B0609020204030204" pitchFamily="49" charset="0"/>
              </a:rPr>
              <a:t> of remaining side = {c}")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289276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80CB-6BC3-43EB-9B39-597E3920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 Area of a Circular Sector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9A20-4170-4790-9C0B-A819F1AC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area_of_circular_sector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takes 2 numbers as parameters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- radius of the circle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- angle of the circular sector, in degrees</a:t>
            </a:r>
          </a:p>
          <a:p>
            <a:pPr lvl="1"/>
            <a:r>
              <a:rPr lang="en-US" dirty="0"/>
              <a:t>return the area of the circular sector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F17B5-9B38-451A-A956-B8BC146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D788D-C646-4963-A0BD-A5900D5D58ED}"/>
              </a:ext>
            </a:extLst>
          </p:cNvPr>
          <p:cNvSpPr/>
          <p:nvPr/>
        </p:nvSpPr>
        <p:spPr>
          <a:xfrm>
            <a:off x="7126737" y="2373260"/>
            <a:ext cx="2520000" cy="252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E64C42A1-D886-4A06-8FA4-09C59465C41D}"/>
              </a:ext>
            </a:extLst>
          </p:cNvPr>
          <p:cNvSpPr/>
          <p:nvPr/>
        </p:nvSpPr>
        <p:spPr>
          <a:xfrm rot="3735220">
            <a:off x="7126737" y="2359300"/>
            <a:ext cx="2520000" cy="2520000"/>
          </a:xfrm>
          <a:prstGeom prst="pie">
            <a:avLst>
              <a:gd name="adj1" fmla="val 0"/>
              <a:gd name="adj2" fmla="val 5275174"/>
            </a:avLst>
          </a:prstGeom>
          <a:gradFill>
            <a:gsLst>
              <a:gs pos="45000">
                <a:srgbClr val="C2D1EB"/>
              </a:gs>
              <a:gs pos="100000">
                <a:srgbClr val="CBD8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70D37-C323-49B4-AF59-6C88561431BB}"/>
              </a:ext>
            </a:extLst>
          </p:cNvPr>
          <p:cNvSpPr txBox="1"/>
          <p:nvPr/>
        </p:nvSpPr>
        <p:spPr>
          <a:xfrm>
            <a:off x="8736038" y="3884250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</a:t>
            </a:r>
            <a:endParaRPr lang="th-TH" sz="2800" i="1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408D5FE-5168-4DBA-B592-2F5D85DBF973}"/>
              </a:ext>
            </a:extLst>
          </p:cNvPr>
          <p:cNvSpPr/>
          <p:nvPr/>
        </p:nvSpPr>
        <p:spPr>
          <a:xfrm rot="9455215">
            <a:off x="7668615" y="2965320"/>
            <a:ext cx="1624540" cy="144340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C35B-76DF-444A-B62F-DFF8875116D6}"/>
              </a:ext>
            </a:extLst>
          </p:cNvPr>
          <p:cNvSpPr txBox="1"/>
          <p:nvPr/>
        </p:nvSpPr>
        <p:spPr>
          <a:xfrm>
            <a:off x="8088418" y="3782892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</a:t>
            </a:r>
            <a:endParaRPr lang="th-TH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063E1-790D-4B82-8174-9C916ED6FC02}"/>
              </a:ext>
            </a:extLst>
          </p:cNvPr>
          <p:cNvSpPr txBox="1">
            <a:spLocks/>
          </p:cNvSpPr>
          <p:nvPr/>
        </p:nvSpPr>
        <p:spPr>
          <a:xfrm>
            <a:off x="680399" y="3782555"/>
            <a:ext cx="702307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area_of_circular_sector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(r, d):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area_1 = </a:t>
            </a:r>
            <a:r>
              <a:rPr lang="en-US" dirty="0" err="1">
                <a:latin typeface="Consolas" panose="020B0609020204030204" pitchFamily="49" charset="0"/>
              </a:rPr>
              <a:t>area_of_circular_sector</a:t>
            </a:r>
            <a:r>
              <a:rPr lang="en-US" dirty="0">
                <a:latin typeface="Consolas" panose="020B0609020204030204" pitchFamily="49" charset="0"/>
              </a:rPr>
              <a:t>(10, 90)</a:t>
            </a:r>
          </a:p>
          <a:p>
            <a:r>
              <a:rPr lang="en-US" dirty="0">
                <a:latin typeface="Consolas" panose="020B0609020204030204" pitchFamily="49" charset="0"/>
              </a:rPr>
              <a:t>area_2 = </a:t>
            </a:r>
            <a:r>
              <a:rPr lang="en-US" dirty="0" err="1">
                <a:latin typeface="Consolas" panose="020B0609020204030204" pitchFamily="49" charset="0"/>
              </a:rPr>
              <a:t>area_of_circular_sector</a:t>
            </a:r>
            <a:r>
              <a:rPr lang="en-US" dirty="0">
                <a:latin typeface="Consolas" panose="020B0609020204030204" pitchFamily="49" charset="0"/>
              </a:rPr>
              <a:t>(10, 180)</a:t>
            </a: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f"Area</a:t>
            </a:r>
            <a:r>
              <a:rPr lang="en-US" dirty="0">
                <a:latin typeface="Consolas" panose="020B0609020204030204" pitchFamily="49" charset="0"/>
              </a:rPr>
              <a:t> 1 = {area_1:.2f}, Area 2 = {area_2:.3f}")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16007-C5D9-4E70-A5D6-49379E3478D8}"/>
              </a:ext>
            </a:extLst>
          </p:cNvPr>
          <p:cNvSpPr txBox="1"/>
          <p:nvPr/>
        </p:nvSpPr>
        <p:spPr>
          <a:xfrm>
            <a:off x="680399" y="5938802"/>
            <a:ext cx="60046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Area 1 = 78.54, Area 2 = 157.080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B38EC-318F-43E3-895E-D7E555D55696}"/>
              </a:ext>
            </a:extLst>
          </p:cNvPr>
          <p:cNvSpPr txBox="1"/>
          <p:nvPr/>
        </p:nvSpPr>
        <p:spPr>
          <a:xfrm>
            <a:off x="8037618" y="5876489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 sector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9DB094-363F-47E0-87B9-4DD79F8FEB3B}"/>
              </a:ext>
            </a:extLst>
          </p:cNvPr>
          <p:cNvCxnSpPr>
            <a:cxnSpLocks/>
          </p:cNvCxnSpPr>
          <p:nvPr/>
        </p:nvCxnSpPr>
        <p:spPr>
          <a:xfrm flipH="1" flipV="1">
            <a:off x="8272924" y="4959923"/>
            <a:ext cx="312665" cy="85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113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5663B4-FD95-4366-A24F-D27C503C97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Exercise 7: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5663B4-FD95-4366-A24F-D27C503C9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63A07-4837-4A7F-99B9-305AF7FB8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Write a function </a:t>
                </a:r>
                <a:r>
                  <a:rPr lang="en-US" dirty="0">
                    <a:solidFill>
                      <a:srgbClr val="0070C0"/>
                    </a:solidFill>
                  </a:rPr>
                  <a:t>power()</a:t>
                </a:r>
                <a:r>
                  <a:rPr lang="en-US" dirty="0"/>
                  <a:t> (not using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takes 2 numbers as parameters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- base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/>
                  <a:t> - exponent</a:t>
                </a:r>
              </a:p>
              <a:p>
                <a:pPr lvl="1"/>
                <a:r>
                  <a:rPr lang="en-US" dirty="0"/>
                  <a:t>return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63A07-4837-4A7F-99B9-305AF7FB8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99" t="-238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8CCA-3675-4E66-908F-26A9D70D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AACFF-94C7-4E11-B043-0938F51D4001}"/>
              </a:ext>
            </a:extLst>
          </p:cNvPr>
          <p:cNvSpPr txBox="1">
            <a:spLocks/>
          </p:cNvSpPr>
          <p:nvPr/>
        </p:nvSpPr>
        <p:spPr>
          <a:xfrm>
            <a:off x="680396" y="3761608"/>
            <a:ext cx="8640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power(x, n):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a1 = power(4, 0.5); a2 = power(5.0625, 0.25)</a:t>
            </a:r>
          </a:p>
          <a:p>
            <a:r>
              <a:rPr lang="en-US" dirty="0">
                <a:latin typeface="Consolas" panose="020B0609020204030204" pitchFamily="49" charset="0"/>
              </a:rPr>
              <a:t>b1 =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r>
              <a:rPr lang="en-US" dirty="0">
                <a:latin typeface="Consolas" panose="020B0609020204030204" pitchFamily="49" charset="0"/>
              </a:rPr>
              <a:t>(4, 0.5); b2 =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r>
              <a:rPr lang="en-US" dirty="0">
                <a:latin typeface="Consolas" panose="020B0609020204030204" pitchFamily="49" charset="0"/>
              </a:rPr>
              <a:t>(5.0625, 0.25)</a:t>
            </a:r>
          </a:p>
          <a:p>
            <a:r>
              <a:rPr lang="en-US" dirty="0">
                <a:latin typeface="Consolas" panose="020B0609020204030204" pitchFamily="49" charset="0"/>
              </a:rPr>
              <a:t>print(f"a1 = {a1}, a2 = {a2}, b1 = {b1}, b2 = {b2}")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26008-ACF4-4482-9A6A-3AF30D61DD31}"/>
              </a:ext>
            </a:extLst>
          </p:cNvPr>
          <p:cNvSpPr txBox="1"/>
          <p:nvPr/>
        </p:nvSpPr>
        <p:spPr>
          <a:xfrm>
            <a:off x="680399" y="5924834"/>
            <a:ext cx="8640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a1 = 2.0, a2 = 1.5, b1 = 2.0, b2 = 1.5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154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D9DA4AA-F253-C84F-9CE4-B8BC8B9F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DEA654DE-3206-AE46-8695-6DDF42F1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advantages of using functions</a:t>
            </a:r>
          </a:p>
          <a:p>
            <a:pPr lvl="1" eaLnBrk="1" hangingPunct="1"/>
            <a:r>
              <a:rPr lang="en-US" altLang="en-US"/>
              <a:t>The syntax for defining and calling a function</a:t>
            </a:r>
          </a:p>
          <a:p>
            <a:pPr lvl="1" eaLnBrk="1" hangingPunct="1"/>
            <a:r>
              <a:rPr lang="en-US" altLang="en-US"/>
              <a:t>Methods for designing a program to use functions</a:t>
            </a:r>
          </a:p>
          <a:p>
            <a:pPr lvl="1" eaLnBrk="1" hangingPunct="1"/>
            <a:r>
              <a:rPr lang="en-US" altLang="en-US"/>
              <a:t>Use of local variables and their scope</a:t>
            </a:r>
          </a:p>
          <a:p>
            <a:pPr lvl="1" eaLnBrk="1" hangingPunct="1"/>
            <a:r>
              <a:rPr lang="en-US" altLang="en-US"/>
              <a:t>Syntax and limitations of passing arguments to functions</a:t>
            </a:r>
          </a:p>
          <a:p>
            <a:pPr lvl="1" eaLnBrk="1" hangingPunct="1"/>
            <a:r>
              <a:rPr lang="en-US" altLang="en-US"/>
              <a:t>Global variables, global constants, and their advantages and disadvantages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93E2C-AA73-4D19-9787-3AE92A3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7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B6769E3-5D9C-7D4D-AC9F-10AEA7A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A59AEF18-D147-AB42-AFC2-D5F746D2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Value-returning functions,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Writing value-returning functions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Using value-returning functions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Functions returning multiple values</a:t>
            </a:r>
          </a:p>
          <a:p>
            <a:pPr lvl="1" eaLnBrk="1" hangingPunct="1"/>
            <a:r>
              <a:rPr lang="en-US" altLang="en-US" dirty="0"/>
              <a:t>Using library functions and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statement</a:t>
            </a:r>
          </a:p>
          <a:p>
            <a:pPr lvl="1" eaLnBrk="1" hangingPunct="1"/>
            <a:r>
              <a:rPr lang="en-US" altLang="en-US" dirty="0"/>
              <a:t>Modules, including the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F3539-1FE6-495C-8FFD-4D2573A1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FE0A-CC5B-4929-BBC9-1630110D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7"/>
            <a:ext cx="8639362" cy="1325563"/>
          </a:xfrm>
        </p:spPr>
        <p:txBody>
          <a:bodyPr/>
          <a:lstStyle/>
          <a:p>
            <a:r>
              <a:rPr lang="en-US" dirty="0"/>
              <a:t>Example: value-returning functions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B056-81DE-48BD-932D-0CDE921C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0DCE3-F150-41B1-9355-DB8B93915F25}"/>
              </a:ext>
            </a:extLst>
          </p:cNvPr>
          <p:cNvSpPr txBox="1"/>
          <p:nvPr/>
        </p:nvSpPr>
        <p:spPr>
          <a:xfrm>
            <a:off x="680400" y="1800000"/>
            <a:ext cx="8640000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examples of value-returning functions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get_name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name = "unknown"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name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get_len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7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add_something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a, b = 20, 30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 + b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do_nothing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default to return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55742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B5F4-93BE-4273-AB2A-6561ED42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788948" cy="1325563"/>
          </a:xfrm>
        </p:spPr>
        <p:txBody>
          <a:bodyPr/>
          <a:lstStyle/>
          <a:p>
            <a:r>
              <a:rPr lang="en-US" dirty="0"/>
              <a:t>Example: value-returning functions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29167-3232-4924-96F6-76070C56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3CE64-4F09-4F53-B457-AF5DB56D46CB}"/>
              </a:ext>
            </a:extLst>
          </p:cNvPr>
          <p:cNvSpPr txBox="1"/>
          <p:nvPr/>
        </p:nvSpPr>
        <p:spPr>
          <a:xfrm>
            <a:off x="680400" y="1800000"/>
            <a:ext cx="8789586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examples of value-returning functions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get_xxx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a, b = 10, 20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 + b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get_yyy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x, y = 10, 20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x + 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Both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get_xxx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get_yyy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are essentially the same functions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since they both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are void functions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take no parameters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 have the same body that give the same result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1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70B78EF-3393-E447-82A2-A5145A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373C-B5CF-BA43-A00E-647D7441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dirty="0"/>
              <a:t>When a function is called: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back to the part of the program where the function is called</a:t>
            </a:r>
          </a:p>
          <a:p>
            <a:pPr lvl="3" eaLnBrk="1" hangingPunct="1">
              <a:defRPr/>
            </a:pPr>
            <a:r>
              <a:rPr lang="en-US" altLang="en-US" dirty="0"/>
              <a:t>Known as function return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D0EDA-E55D-42F3-A255-6A7BB18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578577"/>
            <a:ext cx="7785349" cy="56785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DE74C-8D31-4B8E-80F3-D21FB7AC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and Function Call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390E-7644-48A6-AEED-30F439E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18" y="1690690"/>
            <a:ext cx="8020564" cy="42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1ED88B1-6CAA-2D43-A3E1-9097A1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65ADDBA-1BA8-7A4C-AD9D-0C38454E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:</a:t>
            </a:r>
          </a:p>
          <a:p>
            <a:pPr lvl="1">
              <a:buFontTx/>
              <a:buChar char="•"/>
            </a:pPr>
            <a:r>
              <a:rPr lang="en-US" altLang="en-US" dirty="0"/>
              <a:t>Is only a convention to indicate</a:t>
            </a:r>
          </a:p>
          <a:p>
            <a:pPr lvl="2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FF"/>
                </a:solidFill>
              </a:rPr>
              <a:t>mainline logic</a:t>
            </a:r>
            <a:r>
              <a:rPr lang="en-US" altLang="en-US" dirty="0"/>
              <a:t> of a program</a:t>
            </a:r>
          </a:p>
          <a:p>
            <a:pPr lvl="1">
              <a:buFontTx/>
              <a:buChar char="•"/>
            </a:pPr>
            <a:r>
              <a:rPr lang="en-US" altLang="en-US" dirty="0"/>
              <a:t>Has </a:t>
            </a:r>
            <a:r>
              <a:rPr lang="en-US" altLang="en-US" dirty="0">
                <a:solidFill>
                  <a:srgbClr val="FF00FF"/>
                </a:solidFill>
              </a:rPr>
              <a:t>no special meaning</a:t>
            </a:r>
            <a:r>
              <a:rPr lang="en-US" altLang="en-US" dirty="0"/>
              <a:t> in Python</a:t>
            </a:r>
          </a:p>
          <a:p>
            <a:pPr lvl="1">
              <a:buFontTx/>
              <a:buChar char="•"/>
            </a:pPr>
            <a:r>
              <a:rPr lang="en-US" altLang="en-US" dirty="0"/>
              <a:t>Is normally used to call other functions when they are needed</a:t>
            </a:r>
          </a:p>
          <a:p>
            <a:pPr lvl="1"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FA61A-2E38-48A3-A8EE-A74CA0EE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87" y="253387"/>
            <a:ext cx="5467656" cy="446921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48" y="4956860"/>
            <a:ext cx="3547358" cy="16580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88A2E3-642C-452C-8183-1D743435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36" y="1938884"/>
            <a:ext cx="8266127" cy="3560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main function</a:t>
            </a:r>
            <a:endParaRPr lang="th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E18A5-E69A-4EB4-94EE-66C8F06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D033240-3995-AD47-80DC-D3F5CE2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7CCBDBC-75FE-004E-829C-836AB537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dirty="0"/>
              <a:t>Introduction to Functions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Defining and Calling a Void Function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Designing a Program to Use Functions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Local Variables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Passing Arguments to Functions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Global Variables and Global Constants</a:t>
            </a:r>
          </a:p>
          <a:p>
            <a:pPr>
              <a:buFontTx/>
              <a:buChar char="•"/>
            </a:pPr>
            <a:r>
              <a:rPr lang="en-US" altLang="en-US" dirty="0"/>
              <a:t>Introduction to Value-Returning Functions: Generating Random Numbers</a:t>
            </a:r>
          </a:p>
          <a:p>
            <a:pPr>
              <a:buFontTx/>
              <a:buChar char="•"/>
            </a:pPr>
            <a:r>
              <a:rPr lang="en-US" altLang="en-US" dirty="0"/>
              <a:t>Writing Your Own Value-Returning Functions</a:t>
            </a:r>
          </a:p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9F782-6D0B-4272-92AF-064AD6C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105515"/>
            <a:ext cx="8534718" cy="3589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message function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D5FF-1D7C-44EF-8C8B-F2A04F2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2105515"/>
            <a:ext cx="8531269" cy="3589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message function returns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FC7D-90D2-4C07-85D0-A7BAB108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2123892"/>
            <a:ext cx="8531269" cy="3935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function returns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91307-7869-446C-ACFD-8AC3F5D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08AAB3-FDEC-0742-A035-E8E99A5F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Indentation in Python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4B0C043-CAA3-284E-A2BB-30BB0C91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Each block must be indented</a:t>
            </a:r>
          </a:p>
          <a:p>
            <a:pPr lvl="1" eaLnBrk="1" hangingPunct="1"/>
            <a:r>
              <a:rPr lang="en-US" altLang="en-US" dirty="0"/>
              <a:t>Lines in block must begin with the same number of spaces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Use tabs or spaces (prefer spaces) to indent lines in a block, but not both as this can confuse the Python interpreter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IDLE automatically indents the lines in a block</a:t>
            </a:r>
          </a:p>
          <a:p>
            <a:pPr lvl="1" eaLnBrk="1" hangingPunct="1"/>
            <a:r>
              <a:rPr lang="en-US" altLang="en-US" dirty="0"/>
              <a:t>Blank lines that appear in a block are ignored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4362006"/>
            <a:ext cx="8976467" cy="2158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B6453-BDED-4473-A2E7-6135CB5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3309E24-E206-8A41-9609-92ABFB0C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DE7CC6D-86B1-744A-82A9-7C8A199D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In a flowchart, function call is shown as rectangle with vertical bars at each side</a:t>
            </a:r>
          </a:p>
          <a:p>
            <a:pPr lvl="1" eaLnBrk="1" hangingPunct="1"/>
            <a:r>
              <a:rPr lang="en-US" altLang="en-US" dirty="0"/>
              <a:t>Function name written in the symbol</a:t>
            </a:r>
          </a:p>
          <a:p>
            <a:pPr lvl="1" eaLnBrk="1" hangingPunct="1"/>
            <a:r>
              <a:rPr lang="en-US" altLang="en-US" dirty="0"/>
              <a:t>Typically draw separate flow chart for each function in the program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End terminal symbol usually reads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10" y="4693707"/>
            <a:ext cx="1800000" cy="8777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A8DA5-EF25-44A4-A7A9-1C56247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86" y="626443"/>
            <a:ext cx="6323161" cy="57760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60565-51B5-427C-AEA7-D1D60B46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3309E24-E206-8A41-9609-92ABFB0C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 (cont’d.)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DE7CC6D-86B1-744A-82A9-7C8A199D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Top-down design</a:t>
            </a:r>
            <a:r>
              <a:rPr lang="en-US" altLang="en-US" dirty="0">
                <a:cs typeface="Courier New" panose="02070309020205020404" pitchFamily="49" charset="0"/>
              </a:rPr>
              <a:t>: technique for breaking algorithm into functions</a:t>
            </a:r>
            <a:endParaRPr lang="he-IL" altLang="en-US" u="sng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u="sng" dirty="0"/>
              <a:t>Hierarchy chart</a:t>
            </a:r>
            <a:r>
              <a:rPr lang="en-US" altLang="en-US" dirty="0"/>
              <a:t>: depicts relationship between functions</a:t>
            </a:r>
          </a:p>
          <a:p>
            <a:pPr lvl="1"/>
            <a:r>
              <a:rPr lang="en-US" altLang="en-US" dirty="0"/>
              <a:t>AKA structure chart</a:t>
            </a:r>
          </a:p>
          <a:p>
            <a:pPr lvl="1"/>
            <a:r>
              <a:rPr lang="en-US" altLang="en-US" dirty="0"/>
              <a:t>Box for each function in the program, Lines connecting boxes illustrate the functions called by each function</a:t>
            </a:r>
          </a:p>
          <a:p>
            <a:pPr lvl="1"/>
            <a:r>
              <a:rPr lang="en-US" altLang="en-US" dirty="0"/>
              <a:t>Does not show steps taken inside a function</a:t>
            </a:r>
          </a:p>
          <a:p>
            <a:pPr>
              <a:buFontTx/>
              <a:buChar char="•"/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 function to have program wait for user to press enter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03FA5-27A9-44B7-953E-E641672F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6" y="1999539"/>
            <a:ext cx="9169927" cy="28859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hierarchy chart</a:t>
            </a:r>
            <a:endParaRPr lang="th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B009F-3EC3-4EB6-8C23-D9CF255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AB4C-4B29-494B-848D-ADBFA6EF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Rewrite with Functions (1)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718F-29E4-4D36-BFB0-51FC1D3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D55C-8078-4EBF-9593-4501D1AF3C99}"/>
              </a:ext>
            </a:extLst>
          </p:cNvPr>
          <p:cNvSpPr txBox="1"/>
          <p:nvPr/>
        </p:nvSpPr>
        <p:spPr>
          <a:xfrm>
            <a:off x="3240000" y="1800000"/>
            <a:ext cx="588334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simple program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input("Enter a name: 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print("This will print your name.")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print("You name:", name)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print("This will print length of your name.")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print("Length of your name:",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(name))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639E61-DED5-4337-9CD2-8AACD94E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1800000"/>
            <a:ext cx="2168548" cy="44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D3A0-0489-4E94-90BE-FDEDE41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Rewrite with Functions (2)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8DDAD-658C-4D8E-9919-95A3EDF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E41C-4164-49B6-9808-23B0E95C3329}"/>
              </a:ext>
            </a:extLst>
          </p:cNvPr>
          <p:cNvSpPr txBox="1"/>
          <p:nvPr/>
        </p:nvSpPr>
        <p:spPr>
          <a:xfrm>
            <a:off x="3240000" y="1800000"/>
            <a:ext cx="638989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simple program rewritten using functions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input("Enter a name: 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print("This will print your name.")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 name:", name)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print_len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print("This will print length of your name.")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print("Length of your name:",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(name))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print_name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print_len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5CD242-D991-40C2-9A22-E1A7DB75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1800000"/>
            <a:ext cx="1690244" cy="44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F27BCDA-BD29-8F4D-96EA-7B524810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Functions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C7F5A3F-92F0-4B42-8719-D919DE54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/>
              <a:t>: a group of statements within a program that perform a specific task</a:t>
            </a:r>
          </a:p>
          <a:p>
            <a:pPr lvl="1" eaLnBrk="1" hangingPunct="1"/>
            <a:r>
              <a:rPr lang="en-US" altLang="en-US" dirty="0"/>
              <a:t>Usually one task of a large program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Functions can be executed in order to perform overall program task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>
                <a:solidFill>
                  <a:srgbClr val="FF00FF"/>
                </a:solidFill>
              </a:rPr>
              <a:t>divide and conquer</a:t>
            </a:r>
            <a:r>
              <a:rPr lang="en-US" altLang="en-US" dirty="0"/>
              <a:t> approach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Modularized program</a:t>
            </a:r>
            <a:r>
              <a:rPr lang="en-US" altLang="en-US" dirty="0"/>
              <a:t>: a program where each task within the program is in its own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ABD4-0095-4EE0-9AC2-4F274918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E99C-883A-41BF-875A-B533E98D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Rewrite with Functions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35C7E-233A-4221-A5AD-72F6564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93B32-2A3D-427C-BFC1-2A16571ADD3C}"/>
              </a:ext>
            </a:extLst>
          </p:cNvPr>
          <p:cNvSpPr txBox="1"/>
          <p:nvPr/>
        </p:nvSpPr>
        <p:spPr>
          <a:xfrm>
            <a:off x="662987" y="1768231"/>
            <a:ext cx="465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Rewrite the following program to use functions.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CC13-C973-46E6-8CA3-8D5DE894C102}"/>
              </a:ext>
            </a:extLst>
          </p:cNvPr>
          <p:cNvSpPr txBox="1"/>
          <p:nvPr/>
        </p:nvSpPr>
        <p:spPr>
          <a:xfrm>
            <a:off x="680400" y="2462345"/>
            <a:ext cx="8542723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print("This program will find an average of 2 numbers.")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print("The program will then print the resulting average value.");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 = int(input("Enter x: "))</a:t>
            </a:r>
          </a:p>
          <a:p>
            <a:r>
              <a:rPr lang="en-US" dirty="0">
                <a:latin typeface="Consolas" panose="020B0609020204030204" pitchFamily="49" charset="0"/>
              </a:rPr>
              <a:t>y = int(input("Enter y: "))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average = (x + y)/2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f"The</a:t>
            </a:r>
            <a:r>
              <a:rPr lang="en-US" dirty="0">
                <a:latin typeface="Consolas" panose="020B0609020204030204" pitchFamily="49" charset="0"/>
              </a:rPr>
              <a:t> average is =&gt; {average}")</a:t>
            </a:r>
          </a:p>
        </p:txBody>
      </p:sp>
    </p:spTree>
    <p:extLst>
      <p:ext uri="{BB962C8B-B14F-4D97-AF65-F5344CB8AC3E}">
        <p14:creationId xmlns:p14="http://schemas.microsoft.com/office/powerpoint/2010/main" val="29327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6BA0-41B6-4CEF-9396-6020382E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(cont’d.)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DD0B1-A3C4-4A92-A5DB-9EEE94A2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9945-576C-4C85-96F7-45D229951EC1}"/>
              </a:ext>
            </a:extLst>
          </p:cNvPr>
          <p:cNvSpPr txBox="1"/>
          <p:nvPr/>
        </p:nvSpPr>
        <p:spPr>
          <a:xfrm>
            <a:off x="636863" y="1683334"/>
            <a:ext cx="50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 rewrite (not necessary a good one).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460D4-C6E5-407B-8854-1A278BB1FD82}"/>
              </a:ext>
            </a:extLst>
          </p:cNvPr>
          <p:cNvSpPr txBox="1"/>
          <p:nvPr/>
        </p:nvSpPr>
        <p:spPr>
          <a:xfrm>
            <a:off x="540000" y="2155370"/>
            <a:ext cx="9072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print_intro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print("This program will find an average of 2 numbers.")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print("The program will then print the resulting average value.");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find_average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x = int(input("Enter x: "))</a:t>
            </a:r>
          </a:p>
          <a:p>
            <a:r>
              <a:rPr lang="en-US" dirty="0">
                <a:latin typeface="Consolas" panose="020B0609020204030204" pitchFamily="49" charset="0"/>
              </a:rPr>
              <a:t>    y = int(input("Enter y: "))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(x + y)/2  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print_intro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average = </a:t>
            </a:r>
            <a:r>
              <a:rPr lang="en-US" dirty="0" err="1">
                <a:latin typeface="Consolas" panose="020B0609020204030204" pitchFamily="49" charset="0"/>
              </a:rPr>
              <a:t>find_average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f"The</a:t>
            </a:r>
            <a:r>
              <a:rPr lang="en-US" dirty="0">
                <a:latin typeface="Consolas" panose="020B0609020204030204" pitchFamily="49" charset="0"/>
              </a:rPr>
              <a:t> average is =&gt; {average}")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54847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7346757-E0F3-0740-A068-7608B53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Variables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387C97F-7DF3-2947-8000-5E030E03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Local variable</a:t>
            </a:r>
            <a:r>
              <a:rPr lang="en-US" altLang="en-US" dirty="0"/>
              <a:t>: variable that is assigned a value inside a function</a:t>
            </a:r>
          </a:p>
          <a:p>
            <a:pPr lvl="1" eaLnBrk="1" hangingPunct="1"/>
            <a:r>
              <a:rPr lang="en-US" altLang="en-US" dirty="0"/>
              <a:t>Belongs to the function in which it was created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only statements inside that function can access it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error will occur if another function tries to access the variable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Scope</a:t>
            </a:r>
            <a:r>
              <a:rPr lang="en-US" altLang="en-US" dirty="0"/>
              <a:t>: the part of a program in which a name may be accessed</a:t>
            </a:r>
          </a:p>
          <a:p>
            <a:pPr lvl="1" eaLnBrk="1" hangingPunct="1"/>
            <a:r>
              <a:rPr lang="en-US" altLang="en-US" dirty="0"/>
              <a:t>For local variable:</a:t>
            </a:r>
          </a:p>
          <a:p>
            <a:pPr lvl="2"/>
            <a:r>
              <a:rPr lang="en-US" altLang="en-US" dirty="0"/>
              <a:t>within the function that the variable is created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7CE6C-2EFF-452F-ABC8-2C923956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4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14CF2CA-47BC-F54C-8585-7B47F66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15BFEA7-F70E-634D-A5BC-E5FC1DD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Local variable can only be accessed by</a:t>
            </a:r>
          </a:p>
          <a:p>
            <a:pPr lvl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statements inside its function, after the variable is created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Different functions may have local variables with the same name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Each function does not see the other function’s local variables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C9CE3-26CB-45EC-8AE1-44951B79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5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1" y="1128088"/>
            <a:ext cx="8092160" cy="4724072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6518364" y="1240971"/>
            <a:ext cx="1907177" cy="19463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268A7-B59E-4E6E-B9F4-9EC030E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3" y="133240"/>
            <a:ext cx="5133725" cy="666687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06" y="1562843"/>
            <a:ext cx="4095367" cy="35055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1268" y="1036711"/>
            <a:ext cx="445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toneSansITCStd-Medium"/>
              </a:rPr>
              <a:t>Each function has its own </a:t>
            </a:r>
            <a:r>
              <a:rPr lang="en-US" b="1" dirty="0">
                <a:latin typeface="ArialMonoMTPro"/>
              </a:rPr>
              <a:t>birds </a:t>
            </a:r>
            <a:r>
              <a:rPr lang="en-US" b="1" dirty="0">
                <a:latin typeface="StoneSansITCStd-Medium"/>
              </a:rPr>
              <a:t>variable</a:t>
            </a:r>
            <a:endParaRPr lang="th-TH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1EE95-4054-4617-A5A2-DF9D52A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6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529D9-6D09-4175-97EB-C32EBE1E4472}"/>
              </a:ext>
            </a:extLst>
          </p:cNvPr>
          <p:cNvSpPr txBox="1"/>
          <p:nvPr/>
        </p:nvSpPr>
        <p:spPr>
          <a:xfrm>
            <a:off x="680400" y="1800000"/>
            <a:ext cx="86400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each function has its own local variable "x"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 local variable "x" in function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x = 10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another local variable "x" in function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x = 20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FDCB6D-4F48-48C5-BD26-F0D92B18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Local variables (1)</a:t>
            </a:r>
            <a:endParaRPr lang="th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BB60FA-9A3A-40F2-A88B-EB562FF3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E9A4E-F0F8-427B-ABDF-878384EA0398}"/>
              </a:ext>
            </a:extLst>
          </p:cNvPr>
          <p:cNvSpPr txBox="1"/>
          <p:nvPr/>
        </p:nvSpPr>
        <p:spPr>
          <a:xfrm>
            <a:off x="680400" y="1800000"/>
            <a:ext cx="86400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variable can only be accessed after it is created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x = 10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can use variable x after it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this will cause an error because variable x is not created yet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take note of the error message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r>
              <a:rPr lang="en-US" dirty="0">
                <a:latin typeface="Consolas" panose="020B0609020204030204" pitchFamily="49" charset="0"/>
              </a:rPr>
              <a:t>    x = 20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this function call will cause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DD4AD1-D437-4FBE-B987-4B439049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Local variables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11084-5BCC-4AF6-91F0-02DFAE3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3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0139F-722B-42C9-B0B2-0FDDE7A1188D}"/>
              </a:ext>
            </a:extLst>
          </p:cNvPr>
          <p:cNvSpPr txBox="1"/>
          <p:nvPr/>
        </p:nvSpPr>
        <p:spPr>
          <a:xfrm>
            <a:off x="680400" y="1800000"/>
            <a:ext cx="86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 function can create any number of local variables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x = 10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create a local variable x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y = 4.5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create another local variable y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y = {y}")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z = [1,2,3]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create another local variable z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z = {z}")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F35BD8-CE10-4EA8-8FEE-A6C9D4B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Local variables (3)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38155-1756-43A2-B896-7593E8EF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A3165EB-E323-C445-91DC-94F4FA19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10134AB-B572-144E-A619-F41FCB5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881851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Argument</a:t>
            </a:r>
            <a:r>
              <a:rPr lang="en-US" altLang="en-US" dirty="0"/>
              <a:t>: piece of data that is sent into a function</a:t>
            </a:r>
          </a:p>
          <a:p>
            <a:pPr lvl="1" eaLnBrk="1" hangingPunct="1"/>
            <a:r>
              <a:rPr lang="en-US" altLang="en-US" dirty="0"/>
              <a:t>Function can use argument in calculations</a:t>
            </a:r>
          </a:p>
          <a:p>
            <a:pPr lvl="1" eaLnBrk="1" hangingPunct="1"/>
            <a:r>
              <a:rPr lang="en-US" altLang="en-US" dirty="0"/>
              <a:t>When calling the function, the argument is placed in parentheses following the function name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1B67D-E1C6-4335-A73D-B2C8BAFAE7DC}"/>
              </a:ext>
            </a:extLst>
          </p:cNvPr>
          <p:cNvSpPr txBox="1"/>
          <p:nvPr/>
        </p:nvSpPr>
        <p:spPr>
          <a:xfrm>
            <a:off x="781382" y="3924551"/>
            <a:ext cx="425611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show_double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(number):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result = number *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print(result)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x = 4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show_double</a:t>
            </a:r>
            <a:r>
              <a:rPr lang="en-US" sz="2000" dirty="0">
                <a:latin typeface="Consolas" panose="020B0609020204030204" pitchFamily="49" charset="0"/>
              </a:rPr>
              <a:t>(x)</a:t>
            </a:r>
            <a:endParaRPr lang="th-TH" sz="2000" dirty="0">
              <a:latin typeface="Consolas" panose="020B0609020204030204" pitchFamily="49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40C32D8-B597-4422-86F6-7906C1105C73}"/>
              </a:ext>
            </a:extLst>
          </p:cNvPr>
          <p:cNvSpPr/>
          <p:nvPr/>
        </p:nvSpPr>
        <p:spPr>
          <a:xfrm rot="19286184">
            <a:off x="2899041" y="3580301"/>
            <a:ext cx="3152782" cy="2941359"/>
          </a:xfrm>
          <a:prstGeom prst="arc">
            <a:avLst>
              <a:gd name="adj1" fmla="val 16200000"/>
              <a:gd name="adj2" fmla="val 1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C32C5-BE40-4205-810D-922BCE6BB3B2}"/>
              </a:ext>
            </a:extLst>
          </p:cNvPr>
          <p:cNvSpPr txBox="1"/>
          <p:nvPr/>
        </p:nvSpPr>
        <p:spPr>
          <a:xfrm>
            <a:off x="5198311" y="4153988"/>
            <a:ext cx="457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a parameter (in function definition)</a:t>
            </a:r>
            <a:endParaRPr lang="th-TH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4A1C36D-A1DB-4A38-978C-E1CE1F09149F}"/>
              </a:ext>
            </a:extLst>
          </p:cNvPr>
          <p:cNvSpPr/>
          <p:nvPr/>
        </p:nvSpPr>
        <p:spPr>
          <a:xfrm rot="8240874">
            <a:off x="2123868" y="2592604"/>
            <a:ext cx="3963838" cy="3743262"/>
          </a:xfrm>
          <a:prstGeom prst="arc">
            <a:avLst>
              <a:gd name="adj1" fmla="val 16200000"/>
              <a:gd name="adj2" fmla="val 1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6FA8B-31CA-428F-B535-33577FC4548B}"/>
              </a:ext>
            </a:extLst>
          </p:cNvPr>
          <p:cNvSpPr txBox="1"/>
          <p:nvPr/>
        </p:nvSpPr>
        <p:spPr>
          <a:xfrm>
            <a:off x="5157741" y="5431365"/>
            <a:ext cx="414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an argument (in function call)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20236-1BF6-4B17-A6F6-605FB94F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2DD0-AA0D-44A7-B03F-A0BF05F3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functions to divide and conquer a large task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6059-FC96-4168-97D9-831F5AF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3911-9A78-48E0-BCF9-F1E092A39F9A}"/>
              </a:ext>
            </a:extLst>
          </p:cNvPr>
          <p:cNvSpPr txBox="1"/>
          <p:nvPr/>
        </p:nvSpPr>
        <p:spPr>
          <a:xfrm>
            <a:off x="1207504" y="3013852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04179-4170-418D-8652-7FF0673635E5}"/>
              </a:ext>
            </a:extLst>
          </p:cNvPr>
          <p:cNvSpPr txBox="1"/>
          <p:nvPr/>
        </p:nvSpPr>
        <p:spPr>
          <a:xfrm>
            <a:off x="629846" y="1835524"/>
            <a:ext cx="247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is one long</a:t>
            </a:r>
          </a:p>
          <a:p>
            <a:r>
              <a:rPr lang="en-US" dirty="0"/>
              <a:t>sequence of statements.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B5C55-3FC3-4E99-A1F5-9E746238FC3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69705" y="2481855"/>
            <a:ext cx="0" cy="53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B6B653-D405-40EA-A102-B40E059DF9EC}"/>
              </a:ext>
            </a:extLst>
          </p:cNvPr>
          <p:cNvSpPr txBox="1"/>
          <p:nvPr/>
        </p:nvSpPr>
        <p:spPr>
          <a:xfrm>
            <a:off x="3741616" y="1827860"/>
            <a:ext cx="585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program, the task has been divided into smaller tasks.</a:t>
            </a:r>
          </a:p>
          <a:p>
            <a:r>
              <a:rPr lang="en-US" dirty="0"/>
              <a:t>Each smaller task is performed by a separate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DAB10-34F1-4311-B6BE-B9F94395CA44}"/>
              </a:ext>
            </a:extLst>
          </p:cNvPr>
          <p:cNvSpPr txBox="1"/>
          <p:nvPr/>
        </p:nvSpPr>
        <p:spPr>
          <a:xfrm>
            <a:off x="4580737" y="2862137"/>
            <a:ext cx="41732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function1():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65B33-2D47-427E-8DEA-DFEF81178D79}"/>
              </a:ext>
            </a:extLst>
          </p:cNvPr>
          <p:cNvSpPr txBox="1"/>
          <p:nvPr/>
        </p:nvSpPr>
        <p:spPr>
          <a:xfrm>
            <a:off x="4580737" y="4152141"/>
            <a:ext cx="41732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function2():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C7B4A-32DC-4856-8DE4-2A74215BB6FA}"/>
              </a:ext>
            </a:extLst>
          </p:cNvPr>
          <p:cNvSpPr txBox="1"/>
          <p:nvPr/>
        </p:nvSpPr>
        <p:spPr>
          <a:xfrm>
            <a:off x="4580737" y="5442145"/>
            <a:ext cx="41732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function3():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  <a:endParaRPr lang="th-TH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4478CD-E7AD-4510-A23F-B6479554C9BA}"/>
              </a:ext>
            </a:extLst>
          </p:cNvPr>
          <p:cNvCxnSpPr>
            <a:cxnSpLocks/>
          </p:cNvCxnSpPr>
          <p:nvPr/>
        </p:nvCxnSpPr>
        <p:spPr>
          <a:xfrm>
            <a:off x="6667385" y="2428474"/>
            <a:ext cx="0" cy="387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C69B0-758C-4248-924F-A61935CA5F34}"/>
              </a:ext>
            </a:extLst>
          </p:cNvPr>
          <p:cNvSpPr txBox="1"/>
          <p:nvPr/>
        </p:nvSpPr>
        <p:spPr>
          <a:xfrm>
            <a:off x="8772083" y="58576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18CA6-C373-4045-96D0-8A1F86B588EE}"/>
              </a:ext>
            </a:extLst>
          </p:cNvPr>
          <p:cNvSpPr txBox="1"/>
          <p:nvPr/>
        </p:nvSpPr>
        <p:spPr>
          <a:xfrm>
            <a:off x="8772083" y="456763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90969-638B-44A0-B2D2-65D95B20B423}"/>
              </a:ext>
            </a:extLst>
          </p:cNvPr>
          <p:cNvSpPr txBox="1"/>
          <p:nvPr/>
        </p:nvSpPr>
        <p:spPr>
          <a:xfrm>
            <a:off x="8772082" y="334008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589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5D39821-7E8B-8149-B9BB-12C1FF43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6902829-8AD5-6049-A236-A75168C8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Parameter variable</a:t>
            </a:r>
            <a:r>
              <a:rPr lang="en-US" altLang="en-US" dirty="0"/>
              <a:t>: variable that is assigned the value of an argument when the function is called</a:t>
            </a:r>
          </a:p>
          <a:p>
            <a:pPr lvl="1" eaLnBrk="1" hangingPunct="1"/>
            <a:r>
              <a:rPr lang="en-US" altLang="en-US" dirty="0"/>
              <a:t>The parameter and the argument reference the same value</a:t>
            </a:r>
          </a:p>
          <a:p>
            <a:pPr lvl="1" eaLnBrk="1" hangingPunct="1"/>
            <a:r>
              <a:rPr lang="en-US" altLang="en-US" dirty="0"/>
              <a:t>General format: 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def </a:t>
            </a: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list_of_parameters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/>
            <a:r>
              <a:rPr lang="en-US" altLang="en-US" u="sng" dirty="0">
                <a:cs typeface="Courier New" panose="02070309020205020404" pitchFamily="49" charset="0"/>
              </a:rPr>
              <a:t>Scope of a parameter</a:t>
            </a:r>
            <a:r>
              <a:rPr lang="en-US" altLang="en-US" dirty="0">
                <a:cs typeface="Courier New" panose="02070309020205020404" pitchFamily="49" charset="0"/>
              </a:rPr>
              <a:t>: within the function in which the parameter is used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30F0-6B73-4707-9FCD-922B7E55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7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" y="826432"/>
            <a:ext cx="5089420" cy="48689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7462" y="344380"/>
            <a:ext cx="490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toneSansITCStd-Medium"/>
              </a:rPr>
              <a:t>The </a:t>
            </a:r>
            <a:r>
              <a:rPr lang="en-US" b="1" dirty="0">
                <a:latin typeface="ArialMonoMTPro"/>
              </a:rPr>
              <a:t>value </a:t>
            </a:r>
            <a:r>
              <a:rPr lang="en-US" b="1" dirty="0">
                <a:latin typeface="StoneSansITCStd-Medium"/>
              </a:rPr>
              <a:t>variable is passed as an argument</a:t>
            </a:r>
            <a:endParaRPr lang="th-TH" b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44" y="713712"/>
            <a:ext cx="3561183" cy="264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189193" y="3725212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toneSansITCStd-Medium"/>
              </a:rPr>
              <a:t>The </a:t>
            </a:r>
            <a:r>
              <a:rPr lang="en-US" b="1" dirty="0">
                <a:latin typeface="ArialMonoMTPro"/>
              </a:rPr>
              <a:t>value </a:t>
            </a:r>
            <a:r>
              <a:rPr lang="en-US" b="1" dirty="0">
                <a:latin typeface="StoneSansITCStd-Medium"/>
              </a:rPr>
              <a:t>variable and the </a:t>
            </a:r>
            <a:r>
              <a:rPr lang="en-US" b="1" dirty="0">
                <a:latin typeface="ArialMonoMTPro"/>
              </a:rPr>
              <a:t>number </a:t>
            </a:r>
            <a:r>
              <a:rPr lang="en-US" b="1" dirty="0">
                <a:latin typeface="StoneSansITCStd-Medium"/>
              </a:rPr>
              <a:t>parameter reference the same value</a:t>
            </a:r>
            <a:endParaRPr lang="th-TH" b="1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63" y="4426091"/>
            <a:ext cx="4427291" cy="1804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4556C-CD62-4C56-848D-1C61FA32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141A5-77AB-45CC-8BC4-9BC6C294FFB1}"/>
              </a:ext>
            </a:extLst>
          </p:cNvPr>
          <p:cNvSpPr txBox="1"/>
          <p:nvPr/>
        </p:nvSpPr>
        <p:spPr>
          <a:xfrm>
            <a:off x="680399" y="1800000"/>
            <a:ext cx="86400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a single parameter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is a parameter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(1)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2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(m)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n = m*m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(n)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(1+m+n)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1+m+n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4BB8FD-AF29-45F8-A913-1C4F2F3A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Single parameter (1)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6586-2D18-43E4-B58A-7FEFE48A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4D661-AE8A-47FE-9C78-FA151EF79539}"/>
              </a:ext>
            </a:extLst>
          </p:cNvPr>
          <p:cNvSpPr txBox="1"/>
          <p:nvPr/>
        </p:nvSpPr>
        <p:spPr>
          <a:xfrm>
            <a:off x="680399" y="1812183"/>
            <a:ext cx="86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a single parameter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is a parameter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f"In</a:t>
            </a:r>
            <a:r>
              <a:rPr lang="en-US" dirty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: x = {x}")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([1,2,3])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[1,2,3]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[4,5,6,7]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(m)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n = (7,8,9,10,11)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aaa</a:t>
            </a:r>
            <a:r>
              <a:rPr lang="en-US" dirty="0">
                <a:latin typeface="Consolas" panose="020B0609020204030204" pitchFamily="49" charset="0"/>
              </a:rPr>
              <a:t>(n)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BAAB6E-C018-44B6-8BE4-02503CB6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Single parameter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E2AD-1946-4C8A-94B6-F2CD7989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4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174B6-AB5C-4A6A-8CA9-5B39A941E3E6}"/>
              </a:ext>
            </a:extLst>
          </p:cNvPr>
          <p:cNvSpPr txBox="1"/>
          <p:nvPr/>
        </p:nvSpPr>
        <p:spPr>
          <a:xfrm>
            <a:off x="680400" y="1812183"/>
            <a:ext cx="86400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a single parameter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is a parameter</a:t>
            </a:r>
          </a:p>
          <a:p>
            <a:r>
              <a:rPr lang="en-US" dirty="0">
                <a:latin typeface="Consolas" panose="020B0609020204030204" pitchFamily="49" charset="0"/>
              </a:rPr>
              <a:t>    y =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(x)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f"Length</a:t>
            </a:r>
            <a:r>
              <a:rPr lang="en-US" dirty="0">
                <a:latin typeface="Consolas" panose="020B0609020204030204" pitchFamily="49" charset="0"/>
              </a:rPr>
              <a:t> is =&gt; {y}")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("Message")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"Message"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[1,2,3]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(m)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m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n = (4,5,6,7)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(n)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C61D9D-EB94-4698-BEF8-F3491EAF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Single parameter (3)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6672-707B-4B47-973B-91D5281B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5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1FF2B-E6CD-424B-B23D-0553AC437D5A}"/>
              </a:ext>
            </a:extLst>
          </p:cNvPr>
          <p:cNvSpPr txBox="1"/>
          <p:nvPr/>
        </p:nvSpPr>
        <p:spPr>
          <a:xfrm>
            <a:off x="360000" y="1812183"/>
            <a:ext cx="917591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a single parameter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is a parameter</a:t>
            </a:r>
          </a:p>
          <a:p>
            <a:r>
              <a:rPr lang="en-US" dirty="0">
                <a:latin typeface="Consolas" panose="020B0609020204030204" pitchFamily="49" charset="0"/>
              </a:rPr>
              <a:t>    y =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(x)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must have value that can be used with function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f"Length</a:t>
            </a:r>
            <a:r>
              <a:rPr lang="en-US" dirty="0">
                <a:latin typeface="Consolas" panose="020B0609020204030204" pitchFamily="49" charset="0"/>
              </a:rPr>
              <a:t> is =&gt; {y}")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(1)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1, this function call will cause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True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(m)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m, this function call will cause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n = 3.14159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(n)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 is n, this function call will cause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3BB096-9383-442E-8A27-F21FDA86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Single parameter (4)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4196C-AB11-4199-BB2C-0E54D33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7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B9C3-145C-49B3-91D6-B4BF62F2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Single parameter (5)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99E9-B02C-4194-B684-76DDF4E6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18E9-2DEF-49BC-9FD6-3A9A0B0962FD}"/>
              </a:ext>
            </a:extLst>
          </p:cNvPr>
          <p:cNvSpPr txBox="1"/>
          <p:nvPr/>
        </p:nvSpPr>
        <p:spPr>
          <a:xfrm>
            <a:off x="359999" y="1812183"/>
            <a:ext cx="86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a single parameter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ccc(x):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is a parameter</a:t>
            </a:r>
          </a:p>
          <a:p>
            <a:r>
              <a:rPr lang="en-US" dirty="0">
                <a:latin typeface="Consolas" panose="020B0609020204030204" pitchFamily="49" charset="0"/>
              </a:rPr>
              <a:t>    sorted(x)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f"Min</a:t>
            </a:r>
            <a:r>
              <a:rPr lang="en-US" dirty="0">
                <a:latin typeface="Consolas" panose="020B0609020204030204" pitchFamily="49" charset="0"/>
              </a:rPr>
              <a:t> = {x[0]}, Max = {x[-1]}, Length is =&gt; {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(x)}")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([1, 3, 5, 7, 3, 5, 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([2020, -5, -10, 8, 12])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(3.5, 1.5, -2.7, -9, 11, 20.2)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(m)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90941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35F8-4800-46B3-A31E-9387EFF4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r>
              <a:rPr lang="en-US" altLang="en-US" dirty="0"/>
              <a:t>Single parameter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4D9-6DF3-49B7-B0EF-AE6B7959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print_digit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takes a single string parameter</a:t>
            </a:r>
          </a:p>
          <a:p>
            <a:pPr lvl="1"/>
            <a:r>
              <a:rPr lang="en-US" dirty="0"/>
              <a:t>prints all characters that are decimal digits, i.e. 0 - 9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B423-9515-4054-890B-B36A2D47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0A8DC-37A0-4BC3-8CAE-80D17BFDEE71}"/>
              </a:ext>
            </a:extLst>
          </p:cNvPr>
          <p:cNvSpPr txBox="1">
            <a:spLocks/>
          </p:cNvSpPr>
          <p:nvPr/>
        </p:nvSpPr>
        <p:spPr>
          <a:xfrm>
            <a:off x="681038" y="3259041"/>
            <a:ext cx="8640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print_digit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a_string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print_digit</a:t>
            </a:r>
            <a:r>
              <a:rPr lang="en-US" dirty="0">
                <a:latin typeface="Consolas" panose="020B0609020204030204" pitchFamily="49" charset="0"/>
              </a:rPr>
              <a:t>('24 hours in 1 day, 7 days in a 1 week.')</a:t>
            </a:r>
          </a:p>
          <a:p>
            <a:r>
              <a:rPr lang="en-US" dirty="0">
                <a:latin typeface="Consolas" panose="020B0609020204030204" pitchFamily="49" charset="0"/>
              </a:rPr>
              <a:t>message = 'I met a man with 7 wives. Each wife had 7 sacks.'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print_digit</a:t>
            </a:r>
            <a:r>
              <a:rPr lang="en-US" dirty="0">
                <a:latin typeface="Consolas" panose="020B0609020204030204" pitchFamily="49" charset="0"/>
              </a:rPr>
              <a:t>(message)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7154B-284B-4EEA-B5B1-7BB3B06E7674}"/>
              </a:ext>
            </a:extLst>
          </p:cNvPr>
          <p:cNvSpPr txBox="1"/>
          <p:nvPr/>
        </p:nvSpPr>
        <p:spPr>
          <a:xfrm>
            <a:off x="680400" y="5380389"/>
            <a:ext cx="8640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2 4 1 7 1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7 7</a:t>
            </a:r>
            <a:endParaRPr lang="th-T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DDAA-5BFA-4DE2-9F6E-9BE55A33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altLang="en-US" dirty="0"/>
              <a:t>Single parameter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4E97-BDB4-4DCB-9F03-67326FE8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print_even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takes a list of integer numbers as a parameter</a:t>
            </a:r>
          </a:p>
          <a:p>
            <a:pPr lvl="1"/>
            <a:r>
              <a:rPr lang="en-US" dirty="0"/>
              <a:t>prints all numbers that are even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8033-0DF8-489F-8B1F-2B5EB27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7ED6-5104-40D8-92CF-50468C95E651}"/>
              </a:ext>
            </a:extLst>
          </p:cNvPr>
          <p:cNvSpPr txBox="1"/>
          <p:nvPr/>
        </p:nvSpPr>
        <p:spPr>
          <a:xfrm>
            <a:off x="681035" y="3186155"/>
            <a:ext cx="8640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print_even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print_even</a:t>
            </a:r>
            <a:r>
              <a:rPr lang="en-US" dirty="0">
                <a:latin typeface="Consolas" panose="020B0609020204030204" pitchFamily="49" charset="0"/>
              </a:rPr>
              <a:t>([1, 2, 3, 4, 5])</a:t>
            </a:r>
          </a:p>
          <a:p>
            <a:r>
              <a:rPr lang="en-US" dirty="0">
                <a:latin typeface="Consolas" panose="020B0609020204030204" pitchFamily="49" charset="0"/>
              </a:rPr>
              <a:t>list_1 = [1, 3, 5, 7, 9, 11, 13, 15, 17, 20, 21, 20]</a:t>
            </a:r>
          </a:p>
          <a:p>
            <a:r>
              <a:rPr lang="en-US" dirty="0">
                <a:latin typeface="Consolas" panose="020B0609020204030204" pitchFamily="49" charset="0"/>
              </a:rPr>
              <a:t>list_2 = list(range(20, 0, -3))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print_even</a:t>
            </a:r>
            <a:r>
              <a:rPr lang="en-US" dirty="0">
                <a:latin typeface="Consolas" panose="020B0609020204030204" pitchFamily="49" charset="0"/>
              </a:rPr>
              <a:t>(list_1)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print_even</a:t>
            </a:r>
            <a:r>
              <a:rPr lang="en-US" dirty="0">
                <a:latin typeface="Consolas" panose="020B0609020204030204" pitchFamily="49" charset="0"/>
              </a:rPr>
              <a:t>(list_2)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8093-E58C-461A-AF80-095A6DAC6141}"/>
              </a:ext>
            </a:extLst>
          </p:cNvPr>
          <p:cNvSpPr txBox="1"/>
          <p:nvPr/>
        </p:nvSpPr>
        <p:spPr>
          <a:xfrm>
            <a:off x="680400" y="5572544"/>
            <a:ext cx="8640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2 4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20 20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20 14 8 2</a:t>
            </a:r>
          </a:p>
        </p:txBody>
      </p:sp>
    </p:spTree>
    <p:extLst>
      <p:ext uri="{BB962C8B-B14F-4D97-AF65-F5344CB8AC3E}">
        <p14:creationId xmlns:p14="http://schemas.microsoft.com/office/powerpoint/2010/main" val="1118054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BF9A6AC-2E5F-3340-B6B1-870A6109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3BA4C9F-494A-A340-8575-5BAA9F79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Python allows writing a function that accepts multiple arguments</a:t>
            </a:r>
          </a:p>
          <a:p>
            <a:pPr lvl="1" eaLnBrk="1" hangingPunct="1"/>
            <a:r>
              <a:rPr lang="en-US" altLang="en-US" dirty="0"/>
              <a:t>Parameter list replaces single parameter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Parameter </a:t>
            </a:r>
            <a:r>
              <a:rPr lang="en-US" altLang="en-US" dirty="0">
                <a:solidFill>
                  <a:srgbClr val="FF00FF"/>
                </a:solidFill>
              </a:rPr>
              <a:t>list items are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FF"/>
                </a:solidFill>
              </a:rPr>
              <a:t>separated by comma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Positional arguments are passed </a:t>
            </a:r>
            <a:r>
              <a:rPr lang="en-US" altLang="en-US" i="1" dirty="0">
                <a:solidFill>
                  <a:srgbClr val="FF00FF"/>
                </a:solidFill>
              </a:rPr>
              <a:t>by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FF00FF"/>
                </a:solidFill>
              </a:rPr>
              <a:t>position</a:t>
            </a:r>
            <a:r>
              <a:rPr lang="en-US" altLang="en-US" dirty="0"/>
              <a:t> to corresponding parameters</a:t>
            </a:r>
          </a:p>
          <a:p>
            <a:pPr lvl="1" eaLnBrk="1" hangingPunct="1"/>
            <a:r>
              <a:rPr lang="en-US" altLang="en-US" dirty="0"/>
              <a:t>First parameter receives value of first argument</a:t>
            </a:r>
          </a:p>
          <a:p>
            <a:pPr lvl="1" eaLnBrk="1" hangingPunct="1"/>
            <a:r>
              <a:rPr lang="en-US" altLang="en-US" dirty="0"/>
              <a:t>Second parameter receives value of second argument</a:t>
            </a:r>
          </a:p>
          <a:p>
            <a:pPr lvl="1" eaLnBrk="1" hangingPunct="1"/>
            <a:r>
              <a:rPr lang="en-US" altLang="en-US" dirty="0"/>
              <a:t>etc.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6E673-42FE-4BFF-8241-D118266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F4704AD-318B-0E49-825B-13EF98C0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Modularizing a Program with Functions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3AC6864-2A21-B344-BC22-CE2693A3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benefits of using functions include:</a:t>
            </a:r>
          </a:p>
          <a:p>
            <a:pPr lvl="1" eaLnBrk="1" hangingPunct="1"/>
            <a:r>
              <a:rPr lang="en-US" altLang="en-US"/>
              <a:t>Simpler code</a:t>
            </a:r>
          </a:p>
          <a:p>
            <a:pPr lvl="1" eaLnBrk="1" hangingPunct="1"/>
            <a:r>
              <a:rPr lang="en-US" altLang="en-US"/>
              <a:t>Code reuse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write the code once and call it multiple times </a:t>
            </a:r>
          </a:p>
          <a:p>
            <a:pPr lvl="1" eaLnBrk="1" hangingPunct="1"/>
            <a:r>
              <a:rPr lang="en-US" altLang="en-US"/>
              <a:t>Better testing and debugging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test and debug each function individually</a:t>
            </a:r>
          </a:p>
          <a:p>
            <a:pPr lvl="1" eaLnBrk="1" hangingPunct="1"/>
            <a:r>
              <a:rPr lang="en-US" altLang="en-US"/>
              <a:t>Faster development</a:t>
            </a:r>
          </a:p>
          <a:p>
            <a:pPr lvl="1" eaLnBrk="1" hangingPunct="1"/>
            <a:r>
              <a:rPr lang="en-US" altLang="en-US"/>
              <a:t>Easier facilitation of teamwork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Different team members can write different functions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2DFC4-DA7D-409E-9E65-8C4468B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8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4" y="182881"/>
            <a:ext cx="6203187" cy="203834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4" y="2221229"/>
            <a:ext cx="5852757" cy="387266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90" y="1722250"/>
            <a:ext cx="3638647" cy="3137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C2AE9-9827-4C73-8F19-3097A6C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2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42" y="189315"/>
            <a:ext cx="6405021" cy="64988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080D0-476C-4B61-ADE4-F2CABD2D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DB7A4-3FA4-4A1E-83BE-4EAF8C1E6583}"/>
              </a:ext>
            </a:extLst>
          </p:cNvPr>
          <p:cNvSpPr txBox="1"/>
          <p:nvPr/>
        </p:nvSpPr>
        <p:spPr>
          <a:xfrm>
            <a:off x="680398" y="1812183"/>
            <a:ext cx="86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(1, 2)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1 and 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3</a:t>
            </a:r>
          </a:p>
          <a:p>
            <a:r>
              <a:rPr lang="en-US" dirty="0">
                <a:latin typeface="Consolas" panose="020B0609020204030204" pitchFamily="49" charset="0"/>
              </a:rPr>
              <a:t>    n = 4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(m, n)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 and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(m*m, n*n)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m*m and n*n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60A084-9E18-41B8-945F-5808983C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(1)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44FB0-63D1-4216-B367-B5580076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6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52B5F-1327-4E38-B2C5-31B57C92B722}"/>
              </a:ext>
            </a:extLst>
          </p:cNvPr>
          <p:cNvSpPr txBox="1"/>
          <p:nvPr/>
        </p:nvSpPr>
        <p:spPr>
          <a:xfrm>
            <a:off x="680397" y="1812183"/>
            <a:ext cx="8640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(1, True)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1 and True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3.14159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(m, 5)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 and 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1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((m+1)*2, 2*m)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(m+1)*2, 2*m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683BDA-2D51-4839-B241-2E4C9CE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985B5-0F48-46D5-ABB6-A4EE80C4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7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D15FD-2134-4E7D-BB20-6A83D869F936}"/>
              </a:ext>
            </a:extLst>
          </p:cNvPr>
          <p:cNvSpPr txBox="1"/>
          <p:nvPr/>
        </p:nvSpPr>
        <p:spPr>
          <a:xfrm>
            <a:off x="680400" y="1812183"/>
            <a:ext cx="879599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([1, 2], [3, 4, 5])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[1, 2] and [3, 4, 5]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[6, 7]</a:t>
            </a:r>
          </a:p>
          <a:p>
            <a:r>
              <a:rPr lang="en-US" dirty="0">
                <a:latin typeface="Consolas" panose="020B0609020204030204" pitchFamily="49" charset="0"/>
              </a:rPr>
              <a:t>    n = [8, 9, 10]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(m, n)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 and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(n, m)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n and m (note the order of n and m)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F7075-10EB-4CE4-B0ED-24317AF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(3)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5FE6-80B1-4877-8F0E-DB725216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3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B43B2-2298-41C0-8DF7-F5342EC1B468}"/>
              </a:ext>
            </a:extLst>
          </p:cNvPr>
          <p:cNvSpPr txBox="1"/>
          <p:nvPr/>
        </p:nvSpPr>
        <p:spPr>
          <a:xfrm>
            <a:off x="680398" y="1812183"/>
            <a:ext cx="740298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m = [1, 2]</a:t>
            </a:r>
          </a:p>
          <a:p>
            <a:r>
              <a:rPr lang="en-US" dirty="0">
                <a:latin typeface="Consolas" panose="020B0609020204030204" pitchFamily="49" charset="0"/>
              </a:rPr>
              <a:t>    n = [3, 4, 5]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(m, n)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 and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(m),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(n))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(m)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(n)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(min(m), max(n))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min(m) and max(n)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59C277-E9C3-4509-8496-1EC27A97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(4)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0E0A3-3F76-4A0A-9371-DCB5C3B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C6649-4392-491A-BF1F-7258C63BF9FF}"/>
              </a:ext>
            </a:extLst>
          </p:cNvPr>
          <p:cNvSpPr txBox="1"/>
          <p:nvPr/>
        </p:nvSpPr>
        <p:spPr>
          <a:xfrm>
            <a:off x="680400" y="1812183"/>
            <a:ext cx="879599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((11,21), (13,14,15))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(11,12) and (13,14,15)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 = (16, 17)</a:t>
            </a:r>
          </a:p>
          <a:p>
            <a:r>
              <a:rPr lang="en-US" dirty="0">
                <a:latin typeface="Consolas" panose="020B0609020204030204" pitchFamily="49" charset="0"/>
              </a:rPr>
              <a:t>    n = (18, 19, 20)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(m, n)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 and 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(n, m)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n and m (note the order of n and m)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F51696-F577-49F0-B20C-402F8298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(5)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58F1D-3C9B-45E6-810F-D79D288C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3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E56237-F5C8-408A-B0EA-1E91AB9928E4}"/>
              </a:ext>
            </a:extLst>
          </p:cNvPr>
          <p:cNvSpPr txBox="1"/>
          <p:nvPr/>
        </p:nvSpPr>
        <p:spPr>
          <a:xfrm>
            <a:off x="680400" y="1812183"/>
            <a:ext cx="803617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 and y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print(f"{x} + {y} =&gt; {x + y}")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n = [2, 3, 4]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(n), n)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this functional call will create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(n, min(n))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this functional call will create an error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(max(n), n)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this functional call will create an error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C3897-9955-48A3-8C3F-D629880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(6)</a:t>
            </a:r>
            <a:endParaRPr lang="th-TH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13378C-E450-4E62-A382-96D47664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0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7D90FA-9382-4795-A788-594FB15735F3}"/>
              </a:ext>
            </a:extLst>
          </p:cNvPr>
          <p:cNvSpPr txBox="1"/>
          <p:nvPr/>
        </p:nvSpPr>
        <p:spPr>
          <a:xfrm>
            <a:off x="680398" y="1812183"/>
            <a:ext cx="86400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qqq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y, z):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x, y, z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print(f"({x} + {y}) &gt; {z} =&gt; {(x + y) &gt; z}")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(1, 2, 4)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1, 2 and 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(2, 4, 1)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2, 4 and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(4, 1, 2)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4, 1 and 2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72333-35EE-4809-8734-1E43EC0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(7)</a:t>
            </a:r>
            <a:endParaRPr lang="th-TH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74F1D07-F03D-4A38-B6C5-DD7D9A6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03C-CDE5-436D-8E25-4709FBF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(8)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98290-109D-4F91-A89B-BB77DAB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FB69-3A75-4E46-8652-CC9361674A7E}"/>
              </a:ext>
            </a:extLst>
          </p:cNvPr>
          <p:cNvSpPr txBox="1"/>
          <p:nvPr/>
        </p:nvSpPr>
        <p:spPr>
          <a:xfrm>
            <a:off x="680400" y="1812183"/>
            <a:ext cx="86400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qqq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y, z):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x, y, z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print(f"({x} + {y}) &gt; {z} =&gt; {(x + y) &gt; z}")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a = 2</a:t>
            </a:r>
          </a:p>
          <a:p>
            <a:r>
              <a:rPr lang="en-US" dirty="0">
                <a:latin typeface="Consolas" panose="020B0609020204030204" pitchFamily="49" charset="0"/>
              </a:rPr>
              <a:t>    b = 10</a:t>
            </a:r>
          </a:p>
          <a:p>
            <a:r>
              <a:rPr lang="en-US" dirty="0">
                <a:latin typeface="Consolas" panose="020B0609020204030204" pitchFamily="49" charset="0"/>
              </a:rPr>
              <a:t>    c = 5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(a, b, c)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a, b and c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(c, a, b)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b, c and a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(b*b, -(4*a*c), 0)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b*b, -(4*a*c) and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9744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4E42D66-592F-244D-A4F3-8DF3D9B1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693-B6EE-294A-AE9A-7D895FCC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52482"/>
            <a:ext cx="8543925" cy="1083142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cs typeface="Courier New" pitchFamily="49" charset="0"/>
              </a:rPr>
              <a:t>Consist of 2 parts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FF00FF"/>
                </a:solidFill>
                <a:cs typeface="Courier New" pitchFamily="49" charset="0"/>
              </a:rPr>
              <a:t>function header</a:t>
            </a:r>
            <a:r>
              <a:rPr lang="en-US" dirty="0">
                <a:cs typeface="Courier New" pitchFamily="49" charset="0"/>
              </a:rPr>
              <a:t> and a </a:t>
            </a:r>
            <a:r>
              <a:rPr lang="en-US" dirty="0">
                <a:solidFill>
                  <a:srgbClr val="FF00FF"/>
                </a:solidFill>
                <a:cs typeface="Courier New" pitchFamily="49" charset="0"/>
              </a:rPr>
              <a:t>function body</a:t>
            </a:r>
            <a:r>
              <a:rPr lang="en-US" dirty="0">
                <a:cs typeface="Courier New" pitchFamily="49" charset="0"/>
              </a:rPr>
              <a:t> (block)</a:t>
            </a:r>
          </a:p>
          <a:p>
            <a:pPr marL="457200" lvl="1" indent="0">
              <a:buNone/>
              <a:defRPr/>
            </a:pPr>
            <a:endParaRPr lang="en-US" u="sng" dirty="0">
              <a:cs typeface="Courier New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1447B-5943-4624-BBAB-981941117700}"/>
              </a:ext>
            </a:extLst>
          </p:cNvPr>
          <p:cNvSpPr txBox="1">
            <a:spLocks/>
          </p:cNvSpPr>
          <p:nvPr/>
        </p:nvSpPr>
        <p:spPr>
          <a:xfrm>
            <a:off x="681036" y="4359454"/>
            <a:ext cx="8543925" cy="2069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u="sng" dirty="0">
                <a:cs typeface="Courier New" pitchFamily="49" charset="0"/>
              </a:rPr>
              <a:t>Function header</a:t>
            </a:r>
            <a:r>
              <a:rPr lang="en-US" dirty="0">
                <a:cs typeface="Courier New" pitchFamily="49" charset="0"/>
              </a:rPr>
              <a:t>: first line of function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Includes keyword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def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 err="1">
                <a:solidFill>
                  <a:schemeClr val="accent2"/>
                </a:solidFill>
                <a:cs typeface="Courier New" pitchFamily="49" charset="0"/>
              </a:rPr>
              <a:t>function_name</a:t>
            </a:r>
            <a:r>
              <a:rPr lang="en-US" dirty="0">
                <a:cs typeface="Courier New" pitchFamily="49" charset="0"/>
              </a:rPr>
              <a:t>, followed by </a:t>
            </a:r>
            <a:r>
              <a:rPr lang="en-US" dirty="0" err="1">
                <a:solidFill>
                  <a:srgbClr val="7030A0"/>
                </a:solidFill>
                <a:cs typeface="Courier New" pitchFamily="49" charset="0"/>
              </a:rPr>
              <a:t>optional_list_of_parameters</a:t>
            </a:r>
            <a:r>
              <a:rPr lang="en-US" dirty="0">
                <a:cs typeface="Courier New" pitchFamily="49" charset="0"/>
              </a:rPr>
              <a:t> within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parentheses</a:t>
            </a:r>
            <a:r>
              <a:rPr lang="en-US" dirty="0">
                <a:cs typeface="Courier New" pitchFamily="49" charset="0"/>
              </a:rPr>
              <a:t>, and 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colon</a:t>
            </a:r>
          </a:p>
          <a:p>
            <a:pPr>
              <a:defRPr/>
            </a:pPr>
            <a:r>
              <a:rPr lang="en-US" u="sng" dirty="0">
                <a:cs typeface="Courier New" pitchFamily="49" charset="0"/>
              </a:rPr>
              <a:t>Function body (Block)</a:t>
            </a:r>
            <a:r>
              <a:rPr lang="en-US" dirty="0">
                <a:cs typeface="Courier New" pitchFamily="49" charset="0"/>
              </a:rPr>
              <a:t>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indented set of statements that belong together as a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41C47-A3AA-492B-8970-8C3B54F10BEE}"/>
              </a:ext>
            </a:extLst>
          </p:cNvPr>
          <p:cNvSpPr txBox="1"/>
          <p:nvPr/>
        </p:nvSpPr>
        <p:spPr>
          <a:xfrm>
            <a:off x="1506071" y="2786627"/>
            <a:ext cx="626325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optional_list_of_parameters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3EB0-5604-4D63-820D-23195F0C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1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3EB4-F0EA-4984-880B-8EA5B858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Multiple parameters (9)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E7AE-35BE-437B-B6FF-F25FE7F2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EBD5D-C73D-4AD0-B061-7CC02DE240D1}"/>
              </a:ext>
            </a:extLst>
          </p:cNvPr>
          <p:cNvSpPr txBox="1"/>
          <p:nvPr/>
        </p:nvSpPr>
        <p:spPr>
          <a:xfrm>
            <a:off x="180000" y="1812183"/>
            <a:ext cx="955582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multiple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qqq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y, z):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x, y, z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print(f"({x} + {y}) &gt; {z} =&gt; {(x + y) &gt; z}")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a = [1, 2, 3]</a:t>
            </a:r>
          </a:p>
          <a:p>
            <a:r>
              <a:rPr lang="en-US" dirty="0">
                <a:latin typeface="Consolas" panose="020B0609020204030204" pitchFamily="49" charset="0"/>
              </a:rPr>
              <a:t>    b = [4, 5, 6, 7]</a:t>
            </a:r>
          </a:p>
          <a:p>
            <a:r>
              <a:rPr lang="en-US" dirty="0">
                <a:latin typeface="Consolas" panose="020B0609020204030204" pitchFamily="49" charset="0"/>
              </a:rPr>
              <a:t>    c = [8, 9, 10, 11, 12]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(a),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(b),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(c))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(a),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(b)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(min(a), min(b), min(c))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min(a), min(b) and min(c)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qqq</a:t>
            </a:r>
            <a:r>
              <a:rPr lang="en-US" dirty="0">
                <a:latin typeface="Consolas" panose="020B0609020204030204" pitchFamily="49" charset="0"/>
              </a:rPr>
              <a:t>(max(a), max(b), max(c))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arguments are max(a), max(b) and max(c)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94003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8BB-29C2-4DF4-922E-6353E1B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Multiple parameters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4E7-7B14-482F-B5AC-5C863CE2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print_sqare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takes 2 integers,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as parameters</a:t>
            </a:r>
          </a:p>
          <a:p>
            <a:pPr lvl="1"/>
            <a:r>
              <a:rPr lang="en-US" dirty="0"/>
              <a:t>prints the sum of the squares of the 2 integers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9E02-3E31-4A82-91C8-F8711B4C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19AE4-B6FF-48F2-9293-FEFB2A50C510}"/>
              </a:ext>
            </a:extLst>
          </p:cNvPr>
          <p:cNvSpPr txBox="1">
            <a:spLocks/>
          </p:cNvSpPr>
          <p:nvPr/>
        </p:nvSpPr>
        <p:spPr>
          <a:xfrm>
            <a:off x="680399" y="3259041"/>
            <a:ext cx="8640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print_square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print_square</a:t>
            </a:r>
            <a:r>
              <a:rPr lang="en-US" dirty="0">
                <a:latin typeface="Consolas" panose="020B0609020204030204" pitchFamily="49" charset="0"/>
              </a:rPr>
              <a:t>(3, 4)</a:t>
            </a:r>
          </a:p>
          <a:p>
            <a:r>
              <a:rPr lang="en-US" dirty="0">
                <a:latin typeface="Consolas" panose="020B0609020204030204" pitchFamily="49" charset="0"/>
              </a:rPr>
              <a:t>a, b = 7, 9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print_square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6AC19-499E-423D-BEBB-54CDAF7ACFC2}"/>
              </a:ext>
            </a:extLst>
          </p:cNvPr>
          <p:cNvSpPr txBox="1"/>
          <p:nvPr/>
        </p:nvSpPr>
        <p:spPr>
          <a:xfrm>
            <a:off x="680399" y="5380389"/>
            <a:ext cx="8640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9 + 16 =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49 + 81 = 130</a:t>
            </a:r>
            <a:endParaRPr lang="th-T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15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AC25-D71D-4066-8829-087E626C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Multiple parameters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B430-76BA-4D89-AE79-3AFEEA71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solidFill>
                  <a:srgbClr val="0070C0"/>
                </a:solidFill>
              </a:rPr>
              <a:t>print_less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which</a:t>
            </a:r>
          </a:p>
          <a:p>
            <a:pPr lvl="1"/>
            <a:r>
              <a:rPr lang="en-US" dirty="0"/>
              <a:t>takes an integer,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a list on integers,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dirty="0"/>
              <a:t> as parameters</a:t>
            </a:r>
          </a:p>
          <a:p>
            <a:pPr lvl="1"/>
            <a:r>
              <a:rPr lang="en-US" dirty="0"/>
              <a:t>prints all numbers in the list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dirty="0"/>
              <a:t> that are less than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F4B1-B9DA-48A6-BC8A-4A7B121B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06F36-B7D8-469D-ABCA-285921EDCC1D}"/>
              </a:ext>
            </a:extLst>
          </p:cNvPr>
          <p:cNvSpPr txBox="1"/>
          <p:nvPr/>
        </p:nvSpPr>
        <p:spPr>
          <a:xfrm>
            <a:off x="680399" y="5380389"/>
            <a:ext cx="8640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47 39 25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30 45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DCAF1-4CDD-4112-A81B-F49A29335582}"/>
              </a:ext>
            </a:extLst>
          </p:cNvPr>
          <p:cNvSpPr txBox="1">
            <a:spLocks/>
          </p:cNvSpPr>
          <p:nvPr/>
        </p:nvSpPr>
        <p:spPr>
          <a:xfrm>
            <a:off x="680398" y="3517455"/>
            <a:ext cx="8640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print_less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…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complete the body of this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print_less</a:t>
            </a:r>
            <a:r>
              <a:rPr lang="en-US" dirty="0">
                <a:latin typeface="Consolas" panose="020B0609020204030204" pitchFamily="49" charset="0"/>
              </a:rPr>
              <a:t>(50, [50, 51, 99, 79, 47, 83, 90, 39, 90, 25])</a:t>
            </a:r>
          </a:p>
          <a:p>
            <a:r>
              <a:rPr lang="en-US" dirty="0">
                <a:latin typeface="Consolas" panose="020B0609020204030204" pitchFamily="49" charset="0"/>
              </a:rPr>
              <a:t>a, list_1 = 55, list(range(30, 100, 15))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print_less</a:t>
            </a:r>
            <a:r>
              <a:rPr lang="en-US" dirty="0">
                <a:latin typeface="Consolas" panose="020B0609020204030204" pitchFamily="49" charset="0"/>
              </a:rPr>
              <a:t>(a, list_1)</a:t>
            </a:r>
          </a:p>
        </p:txBody>
      </p:sp>
    </p:spTree>
    <p:extLst>
      <p:ext uri="{BB962C8B-B14F-4D97-AF65-F5344CB8AC3E}">
        <p14:creationId xmlns:p14="http://schemas.microsoft.com/office/powerpoint/2010/main" val="1986331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3CC8A0B-6619-FF4F-91D6-8B876CA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12A93D9-8B37-CC42-A9E0-88357A0F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Changes made to a </a:t>
            </a:r>
            <a:r>
              <a:rPr lang="en-US" altLang="en-US" dirty="0">
                <a:solidFill>
                  <a:schemeClr val="accent2"/>
                </a:solidFill>
              </a:rPr>
              <a:t>parameter</a:t>
            </a:r>
            <a:r>
              <a:rPr lang="en-US" altLang="en-US" dirty="0"/>
              <a:t> value within the function do not affect the </a:t>
            </a:r>
            <a:r>
              <a:rPr lang="en-US" altLang="en-US" dirty="0">
                <a:solidFill>
                  <a:schemeClr val="accent2"/>
                </a:solidFill>
              </a:rPr>
              <a:t>argument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dirty="0">
                <a:solidFill>
                  <a:srgbClr val="FF00FF"/>
                </a:solidFill>
              </a:rPr>
              <a:t>pass by value</a:t>
            </a:r>
          </a:p>
          <a:p>
            <a:pPr lvl="1" eaLnBrk="1" hangingPunct="1"/>
            <a:r>
              <a:rPr lang="en-US" altLang="en-US" dirty="0"/>
              <a:t>Provides a way for unidirectional communication between one function and another function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Calling function can communicate with called function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634C0-6BFA-40C1-95C8-1AD6A19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4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49" y="225653"/>
            <a:ext cx="6091665" cy="150068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49" y="1720713"/>
            <a:ext cx="5451585" cy="50707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A580F-910D-462A-922A-B85674E5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4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3" y="359228"/>
            <a:ext cx="7217915" cy="2697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2" y="3841691"/>
            <a:ext cx="7168013" cy="2755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59556" y="3071837"/>
            <a:ext cx="7217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b="1" dirty="0"/>
              <a:t>The 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b="1" dirty="0"/>
              <a:t> variable passed to the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change_me</a:t>
            </a:r>
            <a:r>
              <a:rPr lang="en-US" altLang="en-US" b="1" dirty="0"/>
              <a:t> function cannot be changed by it</a:t>
            </a:r>
            <a:endParaRPr lang="he-IL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436D-243D-42D9-BB30-56160F12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50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5A7-B4DD-40B0-BB41-027C3C2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4556-BE61-4C00-B1D7-59FB95C3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argument can be given default value</a:t>
            </a:r>
          </a:p>
          <a:p>
            <a:pPr lvl="1"/>
            <a:r>
              <a:rPr lang="en-US" dirty="0"/>
              <a:t>In function definition, parameters can be assigned default.</a:t>
            </a:r>
          </a:p>
          <a:p>
            <a:r>
              <a:rPr lang="en-US" dirty="0"/>
              <a:t>Default arguments must be given after all positional parameters</a:t>
            </a:r>
          </a:p>
          <a:p>
            <a:r>
              <a:rPr lang="en-US" dirty="0"/>
              <a:t>All default arguments must come after any positional argument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D1AD3-FBD9-4D49-8992-E25E39A6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2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B993-9AD8-4004-826B-58096595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Default arguments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FD8E-EC98-4AE4-837B-EF8C5FD3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6172E-D7F4-4264-B253-908A7D9F9032}"/>
              </a:ext>
            </a:extLst>
          </p:cNvPr>
          <p:cNvSpPr txBox="1"/>
          <p:nvPr/>
        </p:nvSpPr>
        <p:spPr>
          <a:xfrm>
            <a:off x="680397" y="1812183"/>
            <a:ext cx="86400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function with 3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2 parameters are assigned default values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ask_ok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(prompt, retries=4, reminder='Please try again!'):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True: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ok = input(prompt)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ok.lower</a:t>
            </a:r>
            <a:r>
              <a:rPr lang="en-US" dirty="0">
                <a:latin typeface="Consolas" panose="020B0609020204030204" pitchFamily="49" charset="0"/>
              </a:rPr>
              <a:t>() in ('y', 'ye', 'yes'):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ok.lower</a:t>
            </a:r>
            <a:r>
              <a:rPr lang="en-US" dirty="0">
                <a:latin typeface="Consolas" panose="020B0609020204030204" pitchFamily="49" charset="0"/>
              </a:rPr>
              <a:t>() in ('n', 'no', '</a:t>
            </a:r>
            <a:r>
              <a:rPr lang="en-US" dirty="0" err="1">
                <a:latin typeface="Consolas" panose="020B0609020204030204" pitchFamily="49" charset="0"/>
              </a:rPr>
              <a:t>nop</a:t>
            </a:r>
            <a:r>
              <a:rPr lang="en-US" dirty="0">
                <a:latin typeface="Consolas" panose="020B0609020204030204" pitchFamily="49" charset="0"/>
              </a:rPr>
              <a:t>', 'nope'):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retries = retries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retries &lt;= 0: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print('invalid user response')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break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print(reminder)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ask_ok</a:t>
            </a:r>
            <a:r>
              <a:rPr lang="en-US" dirty="0">
                <a:latin typeface="Consolas" panose="020B0609020204030204" pitchFamily="49" charset="0"/>
              </a:rPr>
              <a:t>('Enter yes or no: ')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#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37595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1D0FD6D-A5A9-BF4F-8A78-D00192DC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Keyword Arguments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C2B93FF-136A-7948-B1AB-903CEEF9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Keyword argument: argument that specifies which parameter the value should be passed to</a:t>
            </a:r>
          </a:p>
          <a:p>
            <a:pPr lvl="1" eaLnBrk="1" hangingPunct="1"/>
            <a:r>
              <a:rPr lang="en-US" altLang="en-US" dirty="0"/>
              <a:t>Position when calling function is irrelevant</a:t>
            </a:r>
          </a:p>
          <a:p>
            <a:pPr lvl="1" eaLnBrk="1" hangingPunct="1"/>
            <a:r>
              <a:rPr lang="en-US" altLang="en-US" dirty="0"/>
              <a:t>General Format: 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(parameter=value)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Possible to mix keyword and positional arguments when calling a function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Positional arguments must appear before keyword arguments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85B-1F36-4A93-8596-F65BB5DC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8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83" y="234585"/>
            <a:ext cx="6373740" cy="227349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83" y="2508084"/>
            <a:ext cx="6115904" cy="41708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462F0-0892-4443-ABB2-CAA744B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5CE7E42-8CA8-8F44-95AF-7EEC2B23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635C-F31A-7844-95EF-6B0DCFFC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Function naming rules:</a:t>
            </a:r>
          </a:p>
          <a:p>
            <a:pPr lvl="1">
              <a:defRPr/>
            </a:pPr>
            <a:r>
              <a:rPr lang="en-US" altLang="en-US" dirty="0"/>
              <a:t>Cannot use key words as a function name</a:t>
            </a:r>
          </a:p>
          <a:p>
            <a:pPr lvl="1">
              <a:defRPr/>
            </a:pPr>
            <a:r>
              <a:rPr lang="en-US" altLang="en-US" dirty="0"/>
              <a:t>Cannot contain spaces</a:t>
            </a:r>
          </a:p>
          <a:p>
            <a:pPr lvl="1">
              <a:defRPr/>
            </a:pPr>
            <a:r>
              <a:rPr lang="en-US" altLang="en-US" dirty="0"/>
              <a:t>First character must be a letter or underscore</a:t>
            </a:r>
          </a:p>
          <a:p>
            <a:pPr lvl="1">
              <a:defRPr/>
            </a:pPr>
            <a:r>
              <a:rPr lang="en-US" altLang="en-US" dirty="0"/>
              <a:t>All other characters must be a letter, number or underscore</a:t>
            </a:r>
          </a:p>
          <a:p>
            <a:pPr lvl="1">
              <a:defRPr/>
            </a:pPr>
            <a:r>
              <a:rPr lang="en-US" altLang="en-US" dirty="0"/>
              <a:t>Uppercase and lowercase characters are distinct, i.e. </a:t>
            </a:r>
            <a:r>
              <a:rPr lang="en-US" altLang="en-US" dirty="0">
                <a:solidFill>
                  <a:srgbClr val="FF0000"/>
                </a:solidFill>
              </a:rPr>
              <a:t>case sensitive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D66F3-F939-41FD-BB19-186105A4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6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41" y="183326"/>
            <a:ext cx="6461031" cy="6426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ADB40-76A7-4936-9083-54268222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2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7D18-3DDE-46F9-A257-B61734F1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Keyword Arguments (1)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95443-9303-4AA8-A729-5F4606A8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93DF3-A439-4FBD-9157-AFE365B1BAFD}"/>
              </a:ext>
            </a:extLst>
          </p:cNvPr>
          <p:cNvSpPr txBox="1"/>
          <p:nvPr/>
        </p:nvSpPr>
        <p:spPr>
          <a:xfrm>
            <a:off x="680396" y="1812183"/>
            <a:ext cx="8922635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void functions with 6 parameters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eee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(a, b, c, d, e, f):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a, b, c, d, e, f are parameters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f"a</a:t>
            </a:r>
            <a:r>
              <a:rPr lang="en-US" dirty="0">
                <a:latin typeface="Consolas" panose="020B0609020204030204" pitchFamily="49" charset="0"/>
              </a:rPr>
              <a:t> = {a}, b = {b}, c = {c}, d = {d}, e = {e}, f = {f}")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(1, 2, 3, 4, 5, 6)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3, 4, e=5, f=6)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c=3, d=4, e=5, f=6)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d=4, e=5, f=6, c=3)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e=5, f=6, c=3, d=4)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d=4, f=6, e=5, c=3)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e=5, f=6, c=3, b=2, d=4)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b, c, d, e, f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484606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D193-49C5-4795-AD92-4A9FE81C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Keyword Arguments (2)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1F89-D268-4825-9A5C-CE83F169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1761F-11D0-4738-BF2F-1CF9DE7003BE}"/>
              </a:ext>
            </a:extLst>
          </p:cNvPr>
          <p:cNvSpPr txBox="1"/>
          <p:nvPr/>
        </p:nvSpPr>
        <p:spPr>
          <a:xfrm>
            <a:off x="680397" y="1812183"/>
            <a:ext cx="892263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eee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(a, b, c, d=4, e=5, f=6):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a, b, c, d, e, f are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# d, e, f have default values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f"a</a:t>
            </a:r>
            <a:r>
              <a:rPr lang="en-US" dirty="0">
                <a:latin typeface="Consolas" panose="020B0609020204030204" pitchFamily="49" charset="0"/>
              </a:rPr>
              <a:t> = {a}, b = {b}, c = {c}, d = {d}, e = {e}, f = {f}")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(1, 2, 3)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used default value for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(1, 2, 3, 4)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used default value for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(1, 2, 3, 4, 5)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used default value for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(1, 2, 3, 4, 5, 6)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d=4, e=5, f=6, c=3)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e=5, f=6, c=3, d=4)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2, d=4, f=6, e=5, c=3)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 keyword arguments c, d, e, f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eee</a:t>
            </a:r>
            <a:r>
              <a:rPr lang="en-US" dirty="0">
                <a:latin typeface="Consolas" panose="020B0609020204030204" pitchFamily="49" charset="0"/>
              </a:rPr>
              <a:t>(1, e=5, f=6, c=3, b=2, d=4)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keyword arguments b, c, d, e, f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2047138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18387AA-241F-834B-BF77-DE1CA790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B222770-C768-B340-8643-61F75FA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Global variable</a:t>
            </a:r>
            <a:r>
              <a:rPr lang="en-US" altLang="en-US" dirty="0"/>
              <a:t>: created by assignment statement written outside all functions</a:t>
            </a:r>
          </a:p>
          <a:p>
            <a:pPr lvl="1"/>
            <a:r>
              <a:rPr lang="en-US" altLang="en-US" dirty="0"/>
              <a:t>Can be accessed by any statement in the program file, including from within a function</a:t>
            </a:r>
          </a:p>
          <a:p>
            <a:pPr lvl="1"/>
            <a:r>
              <a:rPr lang="en-US" altLang="en-US" dirty="0"/>
              <a:t>If a function needs to assign a value to the global variable</a:t>
            </a:r>
          </a:p>
          <a:p>
            <a:pPr lvl="2"/>
            <a:r>
              <a:rPr lang="en-US" altLang="en-US" dirty="0"/>
              <a:t>the global variable must be redeclared within the function</a:t>
            </a:r>
          </a:p>
          <a:p>
            <a:pPr lvl="2"/>
            <a:r>
              <a:rPr lang="en-US" altLang="en-US" dirty="0"/>
              <a:t>general format: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0A66C-5A1B-4F0C-8756-F4B5D99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5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9" y="384748"/>
            <a:ext cx="5971439" cy="258147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08" y="2966225"/>
            <a:ext cx="6092983" cy="32784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D67CC-11A5-4A78-97EA-D1635C5A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4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54" y="308968"/>
            <a:ext cx="6740464" cy="62747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F42-7D78-43B2-B3E7-E6E94BC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7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7F1470B-ED14-0B49-8A90-A4981504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 (cont’d.)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5F2F536-EBB8-1542-BD11-C8106760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Reasons to avoid using global variables: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Global variables making debugging difficult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Many locations in the code could be causing a wrong variable value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Functions that use global variables are usually dependent on those variables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Makes function hard to transfer to another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Global variables make a program hard to understand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02043-766D-4736-9E21-07918934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8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9091167-6D43-6B49-A5AD-6F116D83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Constants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48EC5B5-8D4B-C64C-BA6B-2851E450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Global constant</a:t>
            </a:r>
            <a:r>
              <a:rPr lang="en-US" altLang="en-US" dirty="0">
                <a:cs typeface="Courier New" panose="02070309020205020404" pitchFamily="49" charset="0"/>
              </a:rPr>
              <a:t>: global name that references a value that cannot be changed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Permissible to use global constants in a program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To simulate global constant in Python, create global variable and do not re-declare it within functions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By convention, use all uppercases for constant names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79909-9F6F-4725-A963-53DC3913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5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38" y="279305"/>
            <a:ext cx="7497469" cy="62651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38E76-46C7-4484-BA2B-9CF95E98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62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38" y="279305"/>
            <a:ext cx="7466828" cy="56251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8165B-6DDD-4DD8-9BBF-29B9BFA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05433A-1FCD-494E-AD68-73DBF17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9244-1905-C046-AE6D-B27C8A32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</a:t>
            </a:r>
            <a:r>
              <a:rPr lang="en-US" altLang="en-US" b="1" dirty="0"/>
              <a:t>verb</a:t>
            </a:r>
          </a:p>
          <a:p>
            <a:pPr eaLnBrk="1" hangingPunct="1">
              <a:defRPr/>
            </a:pPr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368F0-80B2-4E5D-883F-AB3F2AB4FF26}"/>
              </a:ext>
            </a:extLst>
          </p:cNvPr>
          <p:cNvSpPr txBox="1"/>
          <p:nvPr/>
        </p:nvSpPr>
        <p:spPr>
          <a:xfrm>
            <a:off x="793377" y="4067736"/>
            <a:ext cx="27174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  <a:endParaRPr lang="th-TH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BB51B-A22D-43BC-9096-393A31A19A5D}"/>
              </a:ext>
            </a:extLst>
          </p:cNvPr>
          <p:cNvSpPr txBox="1"/>
          <p:nvPr/>
        </p:nvSpPr>
        <p:spPr>
          <a:xfrm>
            <a:off x="4973607" y="4068061"/>
            <a:ext cx="43636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message():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print('I am Arthur.')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print('King of the Britons.')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926D6-C9A9-447C-A61E-70F7E0C14152}"/>
              </a:ext>
            </a:extLst>
          </p:cNvPr>
          <p:cNvSpPr txBox="1"/>
          <p:nvPr/>
        </p:nvSpPr>
        <p:spPr>
          <a:xfrm>
            <a:off x="1187139" y="6077414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4C542-DD4B-4826-A3FD-510EDFE6A933}"/>
              </a:ext>
            </a:extLst>
          </p:cNvPr>
          <p:cNvCxnSpPr>
            <a:cxnSpLocks/>
          </p:cNvCxnSpPr>
          <p:nvPr/>
        </p:nvCxnSpPr>
        <p:spPr>
          <a:xfrm flipV="1">
            <a:off x="2152082" y="5453743"/>
            <a:ext cx="0" cy="54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EF9B23-05B7-4616-8D5B-FAA1F697A096}"/>
              </a:ext>
            </a:extLst>
          </p:cNvPr>
          <p:cNvSpPr txBox="1"/>
          <p:nvPr/>
        </p:nvSpPr>
        <p:spPr>
          <a:xfrm>
            <a:off x="6100950" y="5992297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  <a:endParaRPr lang="th-T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C9DBA-CDF5-49AF-9E31-54FB9592490D}"/>
              </a:ext>
            </a:extLst>
          </p:cNvPr>
          <p:cNvCxnSpPr>
            <a:cxnSpLocks/>
          </p:cNvCxnSpPr>
          <p:nvPr/>
        </p:nvCxnSpPr>
        <p:spPr>
          <a:xfrm flipV="1">
            <a:off x="7065893" y="5120640"/>
            <a:ext cx="0" cy="788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A5DD-E61F-41DB-911E-FBFBBB3E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3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AFBEFF3-1468-C04E-BB5A-3D8C33EE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 to Value-Returning Functions: Generating Random Numbers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1ECEB3D-958E-DE44-8586-DDF00F0E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void function</a:t>
            </a:r>
            <a:r>
              <a:rPr lang="en-US" altLang="en-US"/>
              <a:t>: group of statements within a program for performing a specific task</a:t>
            </a:r>
          </a:p>
          <a:p>
            <a:pPr lvl="1" eaLnBrk="1" hangingPunct="1"/>
            <a:r>
              <a:rPr lang="en-US" altLang="en-US"/>
              <a:t>Call function when you need to perform the task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Value-returning function</a:t>
            </a:r>
            <a:r>
              <a:rPr lang="en-US" altLang="en-US"/>
              <a:t>: similar to void function, returns a value</a:t>
            </a:r>
          </a:p>
          <a:p>
            <a:pPr lvl="1" eaLnBrk="1" hangingPunct="1"/>
            <a:r>
              <a:rPr lang="en-US" altLang="en-US"/>
              <a:t>Value returned to part of program that called the function when function finishes executing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CF23-D682-4213-9CC3-F5A98F26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2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05040C8-C2A0-844B-83F3-F1B7B2F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Library Functions and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/>
              <a:t> Statement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D0DF886-E120-074E-A3E9-7CE710B2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Standard library</a:t>
            </a:r>
            <a:r>
              <a:rPr lang="en-US" altLang="en-US" dirty="0">
                <a:cs typeface="Courier New" panose="02070309020205020404" pitchFamily="49" charset="0"/>
              </a:rPr>
              <a:t>: library of pre-written functions that comes with Python</a:t>
            </a:r>
          </a:p>
          <a:p>
            <a:pPr lvl="1" eaLnBrk="1" hangingPunct="1"/>
            <a:r>
              <a:rPr lang="en-US" altLang="en-US" i="1" dirty="0">
                <a:cs typeface="Courier New" panose="02070309020205020404" pitchFamily="49" charset="0"/>
              </a:rPr>
              <a:t>Library functions</a:t>
            </a:r>
            <a:r>
              <a:rPr lang="en-US" altLang="en-US" dirty="0">
                <a:cs typeface="Courier New" panose="02070309020205020404" pitchFamily="49" charset="0"/>
              </a:rPr>
              <a:t> perform tasks that programmers commonly need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Viewed by programmers as a “black box”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library functions built into Python interpreter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To use, just call the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05466-C75C-485F-9554-E574D922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F80EC-6E29-4F3E-9714-91D67F93218A}"/>
              </a:ext>
            </a:extLst>
          </p:cNvPr>
          <p:cNvSpPr txBox="1"/>
          <p:nvPr/>
        </p:nvSpPr>
        <p:spPr>
          <a:xfrm>
            <a:off x="2056243" y="58714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1D74A-8785-4EC2-B9F1-12F0EBBC0071}"/>
              </a:ext>
            </a:extLst>
          </p:cNvPr>
          <p:cNvSpPr/>
          <p:nvPr/>
        </p:nvSpPr>
        <p:spPr>
          <a:xfrm>
            <a:off x="3629679" y="5559455"/>
            <a:ext cx="2279602" cy="928361"/>
          </a:xfrm>
          <a:prstGeom prst="rect">
            <a:avLst/>
          </a:prstGeom>
          <a:gradFill flip="none" rotWithShape="1">
            <a:gsLst>
              <a:gs pos="45000">
                <a:srgbClr val="C2D1EB"/>
              </a:gs>
              <a:gs pos="100000">
                <a:srgbClr val="CBD8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  <a:p>
            <a:pPr algn="ctr"/>
            <a:r>
              <a:rPr lang="en-US" dirty="0"/>
              <a:t>Function</a:t>
            </a:r>
            <a:endParaRPr lang="th-TH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98B316-0D78-4493-977E-4D9527DC2A79}"/>
              </a:ext>
            </a:extLst>
          </p:cNvPr>
          <p:cNvSpPr/>
          <p:nvPr/>
        </p:nvSpPr>
        <p:spPr>
          <a:xfrm>
            <a:off x="2859827" y="5951758"/>
            <a:ext cx="586332" cy="208789"/>
          </a:xfrm>
          <a:prstGeom prst="rightArrow">
            <a:avLst/>
          </a:prstGeom>
          <a:gradFill>
            <a:gsLst>
              <a:gs pos="45000">
                <a:srgbClr val="92D050"/>
              </a:gs>
              <a:gs pos="100000">
                <a:srgbClr val="CBD8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6F46C-18D3-4518-899F-8C9E892424BE}"/>
              </a:ext>
            </a:extLst>
          </p:cNvPr>
          <p:cNvSpPr txBox="1"/>
          <p:nvPr/>
        </p:nvSpPr>
        <p:spPr>
          <a:xfrm>
            <a:off x="6744379" y="587739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th-TH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74514A-59A2-4E48-9146-3BCCE01CFDA9}"/>
              </a:ext>
            </a:extLst>
          </p:cNvPr>
          <p:cNvSpPr/>
          <p:nvPr/>
        </p:nvSpPr>
        <p:spPr>
          <a:xfrm>
            <a:off x="6089714" y="5925468"/>
            <a:ext cx="586332" cy="208789"/>
          </a:xfrm>
          <a:prstGeom prst="rightArrow">
            <a:avLst/>
          </a:prstGeom>
          <a:gradFill>
            <a:gsLst>
              <a:gs pos="45000">
                <a:srgbClr val="92D050"/>
              </a:gs>
              <a:gs pos="100000">
                <a:srgbClr val="CBD8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80453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02AE0FF-676B-A046-9ECA-82454FA5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Standard Library Functions and the </a:t>
            </a:r>
            <a:r>
              <a:rPr lang="en-US" alt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 dirty="0"/>
              <a:t> Statement (cont’d.)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CEB17B9-BCC2-FD43-A2C2-2D780458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Modules</a:t>
            </a:r>
            <a:r>
              <a:rPr lang="en-US" altLang="en-US" dirty="0">
                <a:cs typeface="Courier New" panose="02070309020205020404" pitchFamily="49" charset="0"/>
              </a:rPr>
              <a:t>: files that stores functions of the standard library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Help organize library functions not built into the interpreter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Copied to computer when you install Python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call a function stored in a module, need to write an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cs typeface="Courier New" panose="02070309020205020404" pitchFamily="49" charset="0"/>
              </a:rPr>
              <a:t> statement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Written at the top of the program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54495-2F88-43B0-BEF9-84F4388F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9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F5299EF-FA55-954F-9DB0-36976B89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6DD6602-35B2-FE4E-8214-5709D816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Random number are useful in a lot of programming tasks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module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dirty="0">
                <a:cs typeface="Courier New" panose="02070309020205020404" pitchFamily="49" charset="0"/>
              </a:rPr>
              <a:t>: includes library functions for working with random numbers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Dot notation</a:t>
            </a:r>
            <a:r>
              <a:rPr lang="en-US" altLang="en-US" dirty="0">
                <a:cs typeface="Courier New" panose="02070309020205020404" pitchFamily="49" charset="0"/>
              </a:rPr>
              <a:t>: notation for calling a function belonging to a module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4B5FF-76D4-4681-BC40-F94956E0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85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0C0FB35-F210-AA43-B7D2-D25C491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96DC461-ACC6-084D-873A-8A3D6C31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altLang="en-US" dirty="0">
                <a:cs typeface="Courier New" panose="02070309020205020404" pitchFamily="49" charset="0"/>
              </a:rPr>
              <a:t>: generates a random number in the range provided by the arguments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Returns the random number to part of program that called the function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Returned integer can be used anywhere that an integer would be used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You can experiment with the function in interactive mode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0EFF4-FCBF-4933-89DB-A91AB74E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59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EA58746-1955-A34C-B16A-6AF1858B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calls the random function</a:t>
            </a: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6" y="1690690"/>
            <a:ext cx="6012187" cy="1941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95" y="3854176"/>
            <a:ext cx="4385209" cy="2207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12DD7-E643-4F13-B43B-5A7BAF62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0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54" y="507937"/>
            <a:ext cx="6163887" cy="59059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C4D20-B811-42A7-B3C8-79C5AD00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96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" y="224076"/>
            <a:ext cx="5017721" cy="278038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" y="3004458"/>
            <a:ext cx="4549720" cy="31540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8" y="224076"/>
            <a:ext cx="4787622" cy="315308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6" y="3981315"/>
            <a:ext cx="3855108" cy="1766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4E98-26B9-4FB8-ABBF-D6D403EE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2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" y="248273"/>
            <a:ext cx="5875201" cy="609690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248273"/>
            <a:ext cx="3801005" cy="3581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31CD3-5EDA-4422-BF11-76B992F5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21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8" y="176348"/>
            <a:ext cx="5672986" cy="28017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9" y="2978109"/>
            <a:ext cx="5672986" cy="260381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3" y="176348"/>
            <a:ext cx="2833218" cy="39874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47511-270D-44A1-B7E0-69EA0128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D139E4E-A161-EB42-A051-8AE9FE84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Void Functions and Value-Returning Functions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A71C498-E391-9C41-9F12-E321E3F3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void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Executes the statements it contains</a:t>
            </a:r>
          </a:p>
          <a:p>
            <a:pPr lvl="1"/>
            <a:r>
              <a:rPr lang="en-US" altLang="en-US" dirty="0"/>
              <a:t>then terminates.</a:t>
            </a:r>
          </a:p>
          <a:p>
            <a:pPr lvl="1"/>
            <a:r>
              <a:rPr lang="en-US" altLang="en-US" dirty="0"/>
              <a:t>Technically returns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value-returning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Executes the statements it contains</a:t>
            </a:r>
          </a:p>
          <a:p>
            <a:pPr lvl="1"/>
            <a:r>
              <a:rPr lang="en-US" altLang="en-US" dirty="0"/>
              <a:t>then returns a value back to the statement that called it.</a:t>
            </a:r>
          </a:p>
          <a:p>
            <a:pPr lvl="2">
              <a:buFontTx/>
              <a:buChar char="•"/>
            </a:pPr>
            <a:r>
              <a:rPr lang="en-US" altLang="en-US" dirty="0"/>
              <a:t>Examples of value-returning functions: 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Always contains at least one or more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statements</a:t>
            </a:r>
          </a:p>
          <a:p>
            <a:pPr lvl="1">
              <a:buFontTx/>
              <a:buChar char="•"/>
            </a:pPr>
            <a:r>
              <a:rPr lang="en-US" altLang="en-US" dirty="0"/>
              <a:t>A return statement</a:t>
            </a:r>
          </a:p>
          <a:p>
            <a:pPr lvl="2">
              <a:buFontTx/>
              <a:buChar char="•"/>
            </a:pPr>
            <a:r>
              <a:rPr lang="en-US" altLang="en-US" dirty="0"/>
              <a:t>a statement with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keyword with an optional expression</a:t>
            </a:r>
          </a:p>
          <a:p>
            <a:pPr lvl="1">
              <a:buFontTx/>
              <a:buChar char="•"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is without any expression, default to return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CBAE3-D2B8-4DB7-8866-0E0C9430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5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BECE258-3547-884F-8783-5100004C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C583375-3566-7D43-894C-522F3BEE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altLang="en-US" dirty="0"/>
              <a:t> : similar to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function, but returns randomly selected integer from the resulting sequence </a:t>
            </a:r>
          </a:p>
          <a:p>
            <a:pPr lvl="1"/>
            <a:r>
              <a:rPr lang="en-US" altLang="en-US" dirty="0"/>
              <a:t>Same arguments as for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</a:t>
            </a:r>
          </a:p>
          <a:p>
            <a:pPr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: returns a random float in the range of 0.0 and 1.0</a:t>
            </a:r>
          </a:p>
          <a:p>
            <a:pPr lvl="1"/>
            <a:r>
              <a:rPr lang="en-US" altLang="en-US" dirty="0"/>
              <a:t>Does not receive arguments</a:t>
            </a:r>
          </a:p>
          <a:p>
            <a:pPr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: returns a random float but allows user to specify range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76" y="2624360"/>
            <a:ext cx="4689181" cy="429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43" y="4275613"/>
            <a:ext cx="3416119" cy="42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15" y="5724426"/>
            <a:ext cx="5109846" cy="404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7209-F187-4A23-8107-A899F30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08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224BCDE-EE88-0040-9570-F5E3694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Seeds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042379B-8FFB-9241-A97D-0C54067B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Random number created by functions in random module are actually pseudo-random numbers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Seed value</a:t>
            </a:r>
            <a:r>
              <a:rPr lang="en-US" altLang="en-US"/>
              <a:t>: initializes the formula that generates random numbers</a:t>
            </a:r>
          </a:p>
          <a:p>
            <a:pPr lvl="1" eaLnBrk="1" hangingPunct="1"/>
            <a:r>
              <a:rPr lang="en-US" altLang="en-US"/>
              <a:t>Need to use different seeds in order to get different series of random numbers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By default uses system time for seed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random.seed()</a:t>
            </a:r>
            <a:r>
              <a:rPr lang="en-US" altLang="en-US"/>
              <a:t> function to specify desired seed value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42F38-7382-4451-B2C6-59357FA3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26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1903827"/>
            <a:ext cx="4479326" cy="3133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37" y="1903827"/>
            <a:ext cx="4479326" cy="313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35853" y="692605"/>
            <a:ext cx="921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abonLTPro-Roman"/>
              </a:rPr>
              <a:t>If we start a new interactive session and repeat these statements, we get the same sequence of pseudorandom numbers, as shown here:</a:t>
            </a:r>
            <a:endParaRPr lang="th-TH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B8E29-B076-4A44-8F8A-64845313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88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44DBE75-ECEF-C642-905D-91CC961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98368246-DB31-D34A-BF87-2C1C44C7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To write a value-returning function, you write a simple function and add one or more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statements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The value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will be returned to the part of the program that called the function</a:t>
            </a:r>
          </a:p>
          <a:p>
            <a:pPr lvl="1" eaLnBrk="1" hangingPunct="1"/>
            <a:r>
              <a:rPr lang="en-US" altLang="en-US" dirty="0"/>
              <a:t>The expression in 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can be a complex expression, such as a sum of two variables or the result of another value- returning function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7CEE4-5C23-4901-9EFF-0CBF7BCC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DF074-3873-4060-914D-388BDCAF7365}"/>
              </a:ext>
            </a:extLst>
          </p:cNvPr>
          <p:cNvSpPr txBox="1"/>
          <p:nvPr/>
        </p:nvSpPr>
        <p:spPr>
          <a:xfrm>
            <a:off x="3474720" y="4955584"/>
            <a:ext cx="3147015" cy="1631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statement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i="1" dirty="0">
                <a:latin typeface="Consolas" panose="020B0609020204030204" pitchFamily="49" charset="0"/>
              </a:rPr>
              <a:t>expression</a:t>
            </a:r>
            <a:endParaRPr lang="th-TH" sz="2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650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6B843C3-E246-4441-93A6-8FF0DA47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 (cont’d.)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86" y="2475917"/>
            <a:ext cx="7295628" cy="284066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BFDB2-1297-4C27-A180-6EFA8C1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1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233A120-AC4F-544C-B52C-2442649C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Use Value-Returning Functions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31318B9-DAC0-8949-8086-6366FCA9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Value-returning function can be useful in specific situations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have function prompt user for input and return the user’s input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Simplify mathematical expressions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Complex calculations that need to be repeated throughout the program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 the returned value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Assign it to a variable or use as an argument in another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583E0-4CE9-45D8-9508-F91C7347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6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" y="91598"/>
            <a:ext cx="6105059" cy="6706315"/>
          </a:xfrm>
          <a:prstGeom prst="rect">
            <a:avLst/>
          </a:prstGeom>
        </p:spPr>
      </p:pic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78" y="1562791"/>
            <a:ext cx="3668054" cy="1783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43" y="5792899"/>
            <a:ext cx="3113189" cy="699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147378" y="4183419"/>
            <a:ext cx="36680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abonLTPro-Roman"/>
              </a:rPr>
              <a:t>Because the </a:t>
            </a:r>
            <a:r>
              <a:rPr lang="en-US" sz="1600" b="1" dirty="0">
                <a:latin typeface="ArialMonoMTPro"/>
              </a:rPr>
              <a:t>return </a:t>
            </a:r>
            <a:r>
              <a:rPr lang="en-US" b="1" dirty="0">
                <a:latin typeface="SabonLTPro-Roman"/>
              </a:rPr>
              <a:t>statement can return the value of an expression, you can eliminate the </a:t>
            </a:r>
            <a:r>
              <a:rPr lang="en-US" sz="1600" b="1" dirty="0">
                <a:latin typeface="ArialMonoMTPro"/>
              </a:rPr>
              <a:t>result </a:t>
            </a:r>
            <a:r>
              <a:rPr lang="en-US" b="1" dirty="0">
                <a:latin typeface="SabonLTPro-Roman"/>
              </a:rPr>
              <a:t>variable and rewrite the function as:</a:t>
            </a:r>
            <a:endParaRPr lang="th-TH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EE7EC-628D-44D2-96B5-772A934F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5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5"/>
          <a:stretch/>
        </p:blipFill>
        <p:spPr>
          <a:xfrm>
            <a:off x="744066" y="535577"/>
            <a:ext cx="8209135" cy="56039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4CA23-0712-42CF-8B9B-9DCE53B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1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89"/>
          <a:stretch/>
        </p:blipFill>
        <p:spPr>
          <a:xfrm>
            <a:off x="463214" y="431075"/>
            <a:ext cx="8579178" cy="293914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4" y="3370217"/>
            <a:ext cx="5480386" cy="26688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7BA2B-1ED7-4067-91BF-1DB6E429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78EA295-BC4E-0542-AE84-CEC94ACE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Strings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BB6A173-DFA2-874B-B631-3A42EE31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write functions that return strings</a:t>
            </a:r>
          </a:p>
          <a:p>
            <a:pPr>
              <a:buFontTx/>
              <a:buChar char="•"/>
            </a:pPr>
            <a:r>
              <a:rPr lang="en-US" altLang="en-US" dirty="0"/>
              <a:t>For example: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3D0C9-1BEC-45AA-ACB0-D08C0116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74588-92A6-4F29-BC3E-C051038AA168}"/>
              </a:ext>
            </a:extLst>
          </p:cNvPr>
          <p:cNvSpPr txBox="1"/>
          <p:nvPr/>
        </p:nvSpPr>
        <p:spPr>
          <a:xfrm>
            <a:off x="680400" y="3520440"/>
            <a:ext cx="864000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get_name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Get the user’s name.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name = input('Enter your name: ')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Return the name.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name</a:t>
            </a:r>
            <a:endParaRPr lang="th-TH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3585</TotalTime>
  <Words>7452</Words>
  <Application>Microsoft Office PowerPoint</Application>
  <PresentationFormat>A4 Paper (210x297 mm)</PresentationFormat>
  <Paragraphs>1112</Paragraphs>
  <Slides>117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31" baseType="lpstr">
      <vt:lpstr>Angsana New</vt:lpstr>
      <vt:lpstr>Arial</vt:lpstr>
      <vt:lpstr>ArialMonoMTPro</vt:lpstr>
      <vt:lpstr>Calibri</vt:lpstr>
      <vt:lpstr>Calibri Light</vt:lpstr>
      <vt:lpstr>Cambria Math</vt:lpstr>
      <vt:lpstr>Consolas</vt:lpstr>
      <vt:lpstr>Cordia New</vt:lpstr>
      <vt:lpstr>Courier New</vt:lpstr>
      <vt:lpstr>SabonLTPro-Roman</vt:lpstr>
      <vt:lpstr>StoneSansITCStd-Medium</vt:lpstr>
      <vt:lpstr>Symbol</vt:lpstr>
      <vt:lpstr>Times New Roman</vt:lpstr>
      <vt:lpstr>Office Theme</vt:lpstr>
      <vt:lpstr>CN101</vt:lpstr>
      <vt:lpstr>Topics</vt:lpstr>
      <vt:lpstr>Introduction to Functions</vt:lpstr>
      <vt:lpstr>Using functions to divide and conquer a large task</vt:lpstr>
      <vt:lpstr>Benefits of Modularizing a Program with Functions</vt:lpstr>
      <vt:lpstr>Defining a Function</vt:lpstr>
      <vt:lpstr>Function Names</vt:lpstr>
      <vt:lpstr>Defining a Function (cont’d.)</vt:lpstr>
      <vt:lpstr>Void Functions and Value-Returning Functions</vt:lpstr>
      <vt:lpstr>Example: void functions</vt:lpstr>
      <vt:lpstr>Example: void functions (2)</vt:lpstr>
      <vt:lpstr>Example: value-returning functions</vt:lpstr>
      <vt:lpstr>Example: value-returning functions (2)</vt:lpstr>
      <vt:lpstr>Calling a Function</vt:lpstr>
      <vt:lpstr>PowerPoint Presentation</vt:lpstr>
      <vt:lpstr>Function Definition and Function Call</vt:lpstr>
      <vt:lpstr>Defining and Calling a Function (cont’d.)</vt:lpstr>
      <vt:lpstr>PowerPoint Presentation</vt:lpstr>
      <vt:lpstr>Calling the main function</vt:lpstr>
      <vt:lpstr>Calling the message function</vt:lpstr>
      <vt:lpstr>The message function returns</vt:lpstr>
      <vt:lpstr>The main function returns</vt:lpstr>
      <vt:lpstr>Indentation in Python</vt:lpstr>
      <vt:lpstr>Designing a Program to Use Functions</vt:lpstr>
      <vt:lpstr>PowerPoint Presentation</vt:lpstr>
      <vt:lpstr>Designing a Program to Use Functions (cont’d.)</vt:lpstr>
      <vt:lpstr>A hierarchy chart</vt:lpstr>
      <vt:lpstr>Example: Rewrite with Functions (1)</vt:lpstr>
      <vt:lpstr>Example: Rewrite with Functions (2)</vt:lpstr>
      <vt:lpstr>Exercise 1: Rewrite with Functions</vt:lpstr>
      <vt:lpstr>Exercise 1: (cont’d.)</vt:lpstr>
      <vt:lpstr>Local Variables</vt:lpstr>
      <vt:lpstr>Local Variables (cont’d.)</vt:lpstr>
      <vt:lpstr>PowerPoint Presentation</vt:lpstr>
      <vt:lpstr>PowerPoint Presentation</vt:lpstr>
      <vt:lpstr>Example: Local variables (1)</vt:lpstr>
      <vt:lpstr>Example: Local variables (2)</vt:lpstr>
      <vt:lpstr>Example: Local variables (3)</vt:lpstr>
      <vt:lpstr>Passing Arguments to Functions</vt:lpstr>
      <vt:lpstr>Passing Arguments to Functions (cont’d.)</vt:lpstr>
      <vt:lpstr>PowerPoint Presentation</vt:lpstr>
      <vt:lpstr>Example: Single parameter (1)</vt:lpstr>
      <vt:lpstr>Example: Single parameter (2)</vt:lpstr>
      <vt:lpstr>Example: Single parameter (3)</vt:lpstr>
      <vt:lpstr>Example: Single parameter (4)</vt:lpstr>
      <vt:lpstr>Example: Single parameter (5)</vt:lpstr>
      <vt:lpstr>Exercise 2: Single parameter</vt:lpstr>
      <vt:lpstr>Exercise 3: Single parameter</vt:lpstr>
      <vt:lpstr>Passing Multiple Arguments</vt:lpstr>
      <vt:lpstr>PowerPoint Presentation</vt:lpstr>
      <vt:lpstr>PowerPoint Presentation</vt:lpstr>
      <vt:lpstr>Example: Multiple parameters (1)</vt:lpstr>
      <vt:lpstr>Example: Multiple parameters (2)</vt:lpstr>
      <vt:lpstr>Example: Multiple parameters (3)</vt:lpstr>
      <vt:lpstr>Example: Multiple parameters (4)</vt:lpstr>
      <vt:lpstr>Example: Multiple parameters (5)</vt:lpstr>
      <vt:lpstr>Example: Multiple parameters (6)</vt:lpstr>
      <vt:lpstr>Example: Multiple parameters (7)</vt:lpstr>
      <vt:lpstr>Example: Multiple parameters (8)</vt:lpstr>
      <vt:lpstr>Example: Multiple parameters (9)</vt:lpstr>
      <vt:lpstr>Exercise 4: Multiple parameters</vt:lpstr>
      <vt:lpstr>Exercise 5: Multiple parameters</vt:lpstr>
      <vt:lpstr>Making Changes to Parameters</vt:lpstr>
      <vt:lpstr>PowerPoint Presentation</vt:lpstr>
      <vt:lpstr>PowerPoint Presentation</vt:lpstr>
      <vt:lpstr>Default Arguments</vt:lpstr>
      <vt:lpstr>Example: Default arguments</vt:lpstr>
      <vt:lpstr>Keyword Arguments</vt:lpstr>
      <vt:lpstr>PowerPoint Presentation</vt:lpstr>
      <vt:lpstr>PowerPoint Presentation</vt:lpstr>
      <vt:lpstr>Example: Keyword Arguments (1)</vt:lpstr>
      <vt:lpstr>Example: Keyword Arguments (2)</vt:lpstr>
      <vt:lpstr>Global Variables and Global Constants</vt:lpstr>
      <vt:lpstr>PowerPoint Presentation</vt:lpstr>
      <vt:lpstr>PowerPoint Presentation</vt:lpstr>
      <vt:lpstr>Global Variables and Global Constants (cont’d.)</vt:lpstr>
      <vt:lpstr>Global Constants</vt:lpstr>
      <vt:lpstr>PowerPoint Presentation</vt:lpstr>
      <vt:lpstr>PowerPoint Presentation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Generating Random Numbers</vt:lpstr>
      <vt:lpstr>Generating Random Numbers (cont’d.)</vt:lpstr>
      <vt:lpstr>A statement that calls the random function</vt:lpstr>
      <vt:lpstr>PowerPoint Presentation</vt:lpstr>
      <vt:lpstr>PowerPoint Presentation</vt:lpstr>
      <vt:lpstr>PowerPoint Presentation</vt:lpstr>
      <vt:lpstr>PowerPoint Presentation</vt:lpstr>
      <vt:lpstr>Generating Random Numbers (cont’d.)</vt:lpstr>
      <vt:lpstr>Random Number Seeds</vt:lpstr>
      <vt:lpstr>PowerPoint Presentation</vt:lpstr>
      <vt:lpstr>Writing Your Own Value-Returning Functions</vt:lpstr>
      <vt:lpstr>Writing Your Own Value-Returning Functions (cont’d.)</vt:lpstr>
      <vt:lpstr>How to Use Value-Returning Functions</vt:lpstr>
      <vt:lpstr>PowerPoint Presentation</vt:lpstr>
      <vt:lpstr>PowerPoint Presentation</vt:lpstr>
      <vt:lpstr>PowerPoint Presentation</vt:lpstr>
      <vt:lpstr>Returning Strings</vt:lpstr>
      <vt:lpstr>Returning Boolean Values</vt:lpstr>
      <vt:lpstr>Example: Returning Boolean Values</vt:lpstr>
      <vt:lpstr>Example: Sum of First n Integers</vt:lpstr>
      <vt:lpstr>Example: Factorial</vt:lpstr>
      <vt:lpstr>Example: Sum of Numbers in a List</vt:lpstr>
      <vt:lpstr>Returning Multiple Values</vt:lpstr>
      <vt:lpstr>The math Module</vt:lpstr>
      <vt:lpstr>PowerPoint Presentation</vt:lpstr>
      <vt:lpstr>The math Module (cont’d.)</vt:lpstr>
      <vt:lpstr>PowerPoint Presentation</vt:lpstr>
      <vt:lpstr>Example: Area of a Triangle</vt:lpstr>
      <vt:lpstr>Example: Area of a Triangle (cont’d.)</vt:lpstr>
      <vt:lpstr>Example: Law of Cosines</vt:lpstr>
      <vt:lpstr>Example: Law of Cosines (cont’d.)</vt:lpstr>
      <vt:lpstr>Exercise 6: Area of a Circular Sector</vt:lpstr>
      <vt:lpstr>Exercise 7:   y=x^n (=e^(n ln⁡x )) </vt:lpstr>
      <vt:lpstr>Summary</vt:lpstr>
      <vt:lpstr>Summary (cont’d.)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Weerachai  Anotaipaiboon</dc:creator>
  <cp:lastModifiedBy>ece</cp:lastModifiedBy>
  <cp:revision>314</cp:revision>
  <dcterms:created xsi:type="dcterms:W3CDTF">2019-05-29T05:57:25Z</dcterms:created>
  <dcterms:modified xsi:type="dcterms:W3CDTF">2020-08-11T10:50:46Z</dcterms:modified>
</cp:coreProperties>
</file>