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png" Extension="tmp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autoCompressPictures="0" saveSubsetFonts="1">
  <p:sldMasterIdLst>
    <p:sldMasterId r:id="rId4" id="2147483648"/>
  </p:sldMasterIdLst>
  <p:notesMasterIdLst>
    <p:notesMasterId r:id="rId5"/>
  </p:notesMasterIdLst>
  <p:sldIdLst>
    <p:sldId r:id="rId6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  <p:sldId r:id="rId16" id="266"/>
    <p:sldId r:id="rId17" id="267"/>
    <p:sldId r:id="rId18" id="268"/>
    <p:sldId r:id="rId19" id="269"/>
    <p:sldId r:id="rId20" id="270"/>
    <p:sldId r:id="rId21" id="271"/>
    <p:sldId r:id="rId22" id="272"/>
    <p:sldId r:id="rId23" id="273"/>
    <p:sldId r:id="rId24" id="274"/>
    <p:sldId r:id="rId25" id="275"/>
    <p:sldId r:id="rId26" id="276"/>
    <p:sldId r:id="rId27" id="277"/>
    <p:sldId r:id="rId28" id="278"/>
    <p:sldId r:id="rId29" id="279"/>
    <p:sldId r:id="rId30" id="280"/>
    <p:sldId r:id="rId31" id="281"/>
    <p:sldId r:id="rId32" id="282"/>
    <p:sldId r:id="rId33" id="283"/>
    <p:sldId r:id="rId34" id="284"/>
    <p:sldId r:id="rId35" id="285"/>
    <p:sldId r:id="rId36" id="286"/>
    <p:sldId r:id="rId37" id="287"/>
    <p:sldId r:id="rId38" id="288"/>
    <p:sldId r:id="rId39" id="289"/>
    <p:sldId r:id="rId40" id="290"/>
  </p:sldIdLst>
  <p:sldSz cx="9906000" cy="6858000" type="A4"/>
  <p:notesSz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6858000" cy="9144000"/>
  <p:defaultText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defPPr>
      <a:defRPr lang="en-US">
        <a:uFillTx/>
      </a:defRPr>
    </a:defPPr>
    <a:lvl1pPr algn="l" defTabSz="457200" eaLnBrk="1" hangingPunct="1" latinLnBrk="0" marL="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/>
</file>

<file path=ppt/tableStyles.xml><?xml version="1.0" encoding="utf-8"?>
<a:tblStyleLst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def="{5C22544A-7EE6-4342-B048-85BDC9FD1C3A}"/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lastView="sldThumbnailView">
  <p:normalViewPr horzBarState="maximized">
    <p:restoredLeft sz="15608"/>
    <p:restoredTop sz="94697"/>
  </p:normalViewPr>
  <p:slideViewPr>
    <p:cSldViewPr snapToGrid="0" snapToObjects="1">
      <p:cViewPr varScale="1">
  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sx d="100" n="99"/>
          <a:sy d="100" n="99"/>
        </p:scale>
  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1232" y="184"/>
      </p:cViewPr>
    </p:cSldViewPr>
  </p:slideViewPr>
  <p:notesTextViewPr>
    <p:cViewPr>
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sx d="1" n="1"/>
        <a:sy d="1" n="1"/>
      </p:scale>
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0" y="0"/>
    </p:cViewPr>
  </p:notesTextViewPr>
  <p:gridSpacing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72008" cy="72008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tableStyles.xml" Type="http://schemas.openxmlformats.org/officeDocument/2006/relationships/tableStyles"></Relationship><Relationship Id="rId3" Target="viewProps.xml" Type="http://schemas.openxmlformats.org/officeDocument/2006/relationships/viewProps"></Relationship><Relationship Id="rId4" Target="slideMasters/slideMaster1.xml" Type="http://schemas.openxmlformats.org/officeDocument/2006/relationships/slideMaster"></Relationship><Relationship Id="rId5" Target="notesMasters/notesMaster1.xml" Type="http://schemas.openxmlformats.org/officeDocument/2006/relationships/notesMaster"></Relationship><Relationship Id="rId6" Target="slides/slide1.xml" Type="http://schemas.openxmlformats.org/officeDocument/2006/relationships/slide"></Relationship><Relationship Id="rId7" Target="slides/slide2.xml" Type="http://schemas.openxmlformats.org/officeDocument/2006/relationships/slide"></Relationship><Relationship Id="rId8" Target="slides/slide3.xml" Type="http://schemas.openxmlformats.org/officeDocument/2006/relationships/slide"></Relationship><Relationship Id="rId9" Target="slides/slide4.xml" Type="http://schemas.openxmlformats.org/officeDocument/2006/relationships/slide"></Relationship><Relationship Id="rId10" Target="slides/slide5.xml" Type="http://schemas.openxmlformats.org/officeDocument/2006/relationships/slide"></Relationship><Relationship Id="rId11" Target="slides/slide6.xml" Type="http://schemas.openxmlformats.org/officeDocument/2006/relationships/slide"></Relationship><Relationship Id="rId12" Target="slides/slide7.xml" Type="http://schemas.openxmlformats.org/officeDocument/2006/relationships/slide"></Relationship><Relationship Id="rId13" Target="slides/slide8.xml" Type="http://schemas.openxmlformats.org/officeDocument/2006/relationships/slide"></Relationship><Relationship Id="rId14" Target="slides/slide9.xml" Type="http://schemas.openxmlformats.org/officeDocument/2006/relationships/slide"></Relationship><Relationship Id="rId15" Target="slides/slide10.xml" Type="http://schemas.openxmlformats.org/officeDocument/2006/relationships/slide"></Relationship><Relationship Id="rId16" Target="slides/slide11.xml" Type="http://schemas.openxmlformats.org/officeDocument/2006/relationships/slide"></Relationship><Relationship Id="rId17" Target="slides/slide12.xml" Type="http://schemas.openxmlformats.org/officeDocument/2006/relationships/slide"></Relationship><Relationship Id="rId18" Target="slides/slide13.xml" Type="http://schemas.openxmlformats.org/officeDocument/2006/relationships/slide"></Relationship><Relationship Id="rId19" Target="slides/slide14.xml" Type="http://schemas.openxmlformats.org/officeDocument/2006/relationships/slide"></Relationship><Relationship Id="rId20" Target="slides/slide15.xml" Type="http://schemas.openxmlformats.org/officeDocument/2006/relationships/slide"></Relationship><Relationship Id="rId21" Target="slides/slide16.xml" Type="http://schemas.openxmlformats.org/officeDocument/2006/relationships/slide"></Relationship><Relationship Id="rId22" Target="slides/slide17.xml" Type="http://schemas.openxmlformats.org/officeDocument/2006/relationships/slide"></Relationship><Relationship Id="rId23" Target="slides/slide18.xml" Type="http://schemas.openxmlformats.org/officeDocument/2006/relationships/slide"></Relationship><Relationship Id="rId24" Target="slides/slide19.xml" Type="http://schemas.openxmlformats.org/officeDocument/2006/relationships/slide"></Relationship><Relationship Id="rId25" Target="slides/slide20.xml" Type="http://schemas.openxmlformats.org/officeDocument/2006/relationships/slide"></Relationship><Relationship Id="rId26" Target="slides/slide21.xml" Type="http://schemas.openxmlformats.org/officeDocument/2006/relationships/slide"></Relationship><Relationship Id="rId27" Target="slides/slide22.xml" Type="http://schemas.openxmlformats.org/officeDocument/2006/relationships/slide"></Relationship><Relationship Id="rId28" Target="slides/slide23.xml" Type="http://schemas.openxmlformats.org/officeDocument/2006/relationships/slide"></Relationship><Relationship Id="rId29" Target="slides/slide24.xml" Type="http://schemas.openxmlformats.org/officeDocument/2006/relationships/slide"></Relationship><Relationship Id="rId30" Target="slides/slide25.xml" Type="http://schemas.openxmlformats.org/officeDocument/2006/relationships/slide"></Relationship><Relationship Id="rId31" Target="slides/slide26.xml" Type="http://schemas.openxmlformats.org/officeDocument/2006/relationships/slide"></Relationship><Relationship Id="rId32" Target="slides/slide27.xml" Type="http://schemas.openxmlformats.org/officeDocument/2006/relationships/slide"></Relationship><Relationship Id="rId33" Target="slides/slide28.xml" Type="http://schemas.openxmlformats.org/officeDocument/2006/relationships/slide"></Relationship><Relationship Id="rId34" Target="slides/slide29.xml" Type="http://schemas.openxmlformats.org/officeDocument/2006/relationships/slide"></Relationship><Relationship Id="rId35" Target="slides/slide30.xml" Type="http://schemas.openxmlformats.org/officeDocument/2006/relationships/slide"></Relationship><Relationship Id="rId36" Target="slides/slide31.xml" Type="http://schemas.openxmlformats.org/officeDocument/2006/relationships/slide"></Relationship><Relationship Id="rId37" Target="slides/slide32.xml" Type="http://schemas.openxmlformats.org/officeDocument/2006/relationships/slide"></Relationship><Relationship Id="rId38" Target="slides/slide33.xml" Type="http://schemas.openxmlformats.org/officeDocument/2006/relationships/slide"></Relationship><Relationship Id="rId39" Target="slides/slide34.xml" Type="http://schemas.openxmlformats.org/officeDocument/2006/relationships/slide"></Relationship><Relationship Id="rId40" Target="slides/slide35.xml" Type="http://schemas.openxmlformats.org/officeDocument/2006/relationships/slide"></Relationship><Relationship Id="rId41" Target="theme/theme1.xml" Type="http://schemas.openxmlformats.org/officeDocument/2006/relationships/theme"></Relationship></Relationships>
</file>

<file path=ppt/notesMasters/_rels/notesMaster1.xml.rels><?xml version="1.0" standalone="yes" ?><Relationships xmlns="http://schemas.openxmlformats.org/package/2006/relationships"><Relationship Id="rId1" Target="../theme/theme2.xml" Type="http://schemas.openxmlformats.org/officeDocument/2006/relationships/theme"></Relationship></Relationships>
</file>

<file path=ppt/notesMasters/notesMaster1.xml><?xml version="1.0" encoding="utf-8"?>
<p:notes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x="1001">
        <a:schemeClr val="bg1"/>
      </p:bgRef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Header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sz="quarter" type="hd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2971800" cy="458788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Date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84613" y="0"/>
            <a:ext cx="2971800" cy="458788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/>
          <a:lstStyle>
            <a:lvl1pPr algn="r">
              <a:defRPr sz="1200">
                <a:uFillTx/>
              </a:defRPr>
            </a:lvl1pPr>
          </a:lstStyle>
          <a:p>
            <a:fld id="{ACE5D89B-3960-074A-AC1B-31A50CC7B347}" type="datetimeFigureOut">
              <a:rPr lang="en-US" smtClean="0">
                <a:uFillTx/>
              </a:rPr>
              <a:t>7/25/19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Slide Imag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Notes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400550"/>
            <a:ext cx="5486400" cy="360045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4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8685213"/>
            <a:ext cx="2971800" cy="458787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5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84613" y="8685213"/>
            <a:ext cx="2971800" cy="458787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/>
          <a:lstStyle>
            <a:lvl1pPr algn="r">
              <a:defRPr sz="1200">
                <a:uFillTx/>
              </a:defRPr>
            </a:lvl1pPr>
          </a:lstStyle>
          <a:p>
            <a:fld id="{573AB64F-8359-2143-AC17-61FD29043EC3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lt1" bg2="lt2" folHlink="folHlink" hlink="hlink" tx1="dk1" tx2="dk2"/>
  <p:notes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lvl1pPr algn="l" defTabSz="914400" eaLnBrk="1" hangingPunct="1" latinLnBrk="0" marL="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slideLayouts/_rels/slideLayout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">
  <p:cSld name="Title Slide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42950" y="1122363"/>
            <a:ext cx="8420100" cy="23876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Sub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38250" y="3602038"/>
            <a:ext cx="7429500" cy="165576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algn="ctr" indent="0" marL="0">
              <a:buNone/>
              <a:defRPr sz="2400">
                <a:uFillTx/>
              </a:defRPr>
            </a:lvl1pPr>
            <a:lvl2pPr algn="ctr" indent="0" marL="457200">
              <a:buNone/>
              <a:defRPr sz="2000">
                <a:uFillTx/>
              </a:defRPr>
            </a:lvl2pPr>
            <a:lvl3pPr algn="ctr" indent="0" marL="914400">
              <a:buNone/>
              <a:defRPr sz="1800">
                <a:uFillTx/>
              </a:defRPr>
            </a:lvl3pPr>
            <a:lvl4pPr algn="ctr" indent="0" marL="1371600">
              <a:buNone/>
              <a:defRPr sz="1600">
                <a:uFillTx/>
              </a:defRPr>
            </a:lvl4pPr>
            <a:lvl5pPr algn="ctr" indent="0" marL="1828800">
              <a:buNone/>
              <a:defRPr sz="1600">
                <a:uFillTx/>
              </a:defRPr>
            </a:lvl5pPr>
            <a:lvl6pPr algn="ctr" indent="0" marL="2286000">
              <a:buNone/>
              <a:defRPr sz="1600">
                <a:uFillTx/>
              </a:defRPr>
            </a:lvl6pPr>
            <a:lvl7pPr algn="ctr" indent="0" marL="2743200">
              <a:buNone/>
              <a:defRPr sz="1600">
                <a:uFillTx/>
              </a:defRPr>
            </a:lvl7pPr>
            <a:lvl8pPr algn="ctr" indent="0" marL="3200400">
              <a:buNone/>
              <a:defRPr sz="1600">
                <a:uFillTx/>
              </a:defRPr>
            </a:lvl8pPr>
            <a:lvl9pPr algn="ctr" indent="0" marL="3657600">
              <a:buNone/>
              <a:defRPr sz="1600"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734D42D-33C6-D64C-9D0A-7429BE3F560A}" type="datetime1">
              <a:rPr lang="en-US" smtClean="0">
                <a:uFillTx/>
              </a:rPr>
              <a:t>7/25/19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2E13220-65A5-1E46-B176-53D5A1AEECD9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x">
  <p:cSld name="Title and Vertical Tex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Vertical 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orient="vert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F7A1F4E8-8A2B-0C40-941D-47D28E1FCA02}" type="datetime1">
              <a:rPr lang="en-US" smtClean="0">
                <a:uFillTx/>
              </a:rPr>
              <a:t>7/25/19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2E13220-65A5-1E46-B176-53D5A1AEECD9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itleAndTx">
  <p:cSld name="Vertical Title and Tex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Vertical 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orient="vert"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088982" y="365125"/>
            <a:ext cx="2135981" cy="581183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vert="eaVert"/>
          <a:lstStyle/>
          <a:p>
            <a:r>
              <a:rPr lang="en-US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Vertical 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orient="vert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1038" y="365125"/>
            <a:ext cx="6284119" cy="581183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14B3EFDC-3CDE-A743-B7BC-4CE433DDA796}" type="datetime1">
              <a:rPr lang="en-US" smtClean="0">
                <a:uFillTx/>
              </a:rPr>
              <a:t>7/25/19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2E13220-65A5-1E46-B176-53D5A1AEECD9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">
  <p:cSld name="Title and Conten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0AF5C3B-D0EF-BD4F-A73D-DD2A230EAF56}" type="datetime1">
              <a:rPr lang="en-US" smtClean="0">
                <a:uFillTx/>
              </a:rPr>
              <a:t>7/25/19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2E13220-65A5-1E46-B176-53D5A1AEECD9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secHead">
  <p:cSld name="Section Header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75879" y="1709740"/>
            <a:ext cx="8543925" cy="2852737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75879" y="4589465"/>
            <a:ext cx="8543925" cy="1500187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indent="0" marL="0">
              <a:buNone/>
              <a:defRPr sz="2400">
                <a:solidFill>
                  <a:schemeClr val="tx1"/>
                </a:solidFill>
                <a:uFillTx/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6F140BE4-C0CC-6B47-A30F-ECEA42B88F95}" type="datetime1">
              <a:rPr lang="en-US" smtClean="0">
                <a:uFillTx/>
              </a:rPr>
              <a:t>7/25/19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2E13220-65A5-1E46-B176-53D5A1AEECD9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Obj">
  <p:cSld name="Two Conten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1038" y="1825625"/>
            <a:ext cx="4210050" cy="435133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Conten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014913" y="1825625"/>
            <a:ext cx="4210050" cy="435133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Date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1424B6C4-A332-1F4A-9D3A-073172CA2F3F}" type="datetime1">
              <a:rPr lang="en-US" smtClean="0">
                <a:uFillTx/>
              </a:rPr>
              <a:t>7/25/19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2E13220-65A5-1E46-B176-53D5A1AEECD9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TxTwoObj">
  <p:cSld name="Comparison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2328" y="365127"/>
            <a:ext cx="8543925" cy="132556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2329" y="1681163"/>
            <a:ext cx="4190702" cy="82391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Conten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2329" y="2505075"/>
            <a:ext cx="4190702" cy="368458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Text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014913" y="1681163"/>
            <a:ext cx="4211340" cy="82391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Content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4" sz="quarte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014913" y="2505075"/>
            <a:ext cx="4211340" cy="368458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Date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1E7F9D4-2A2E-4343-9376-2CAE7558FEF9}" type="datetime1">
              <a:rPr lang="en-US" smtClean="0">
                <a:uFillTx/>
              </a:rPr>
              <a:t>7/25/19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Footer Placeholder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Slide Number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2E13220-65A5-1E46-B176-53D5A1AEECD9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Only">
  <p:cSld name="Title Only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Date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D174720B-F964-A143-A233-CE1FE30C80C8}" type="datetime1">
              <a:rPr lang="en-US" smtClean="0">
                <a:uFillTx/>
              </a:rPr>
              <a:t>7/25/19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Foot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Slide Numb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2E13220-65A5-1E46-B176-53D5A1AEECD9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blank">
  <p:cSld name="Blank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Date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5A16DEB-0613-2144-904B-FE6C74D5E1EC}" type="datetime1">
              <a:rPr lang="en-US" smtClean="0">
                <a:uFillTx/>
              </a:rPr>
              <a:t>7/25/19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Footer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Slide Numb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2E13220-65A5-1E46-B176-53D5A1AEECD9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Tx">
  <p:cSld name="Content with Caption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2328" y="457200"/>
            <a:ext cx="3194943" cy="16002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211340" y="987427"/>
            <a:ext cx="5014913" cy="487362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ex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2328" y="2057400"/>
            <a:ext cx="3194943" cy="381158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indent="0" marL="0">
              <a:buNone/>
              <a:defRPr sz="1600">
                <a:uFillTx/>
              </a:defRPr>
            </a:lvl1pPr>
            <a:lvl2pPr indent="0" marL="457200">
              <a:buNone/>
              <a:defRPr sz="1400">
                <a:uFillTx/>
              </a:defRPr>
            </a:lvl2pPr>
            <a:lvl3pPr indent="0" marL="914400">
              <a:buNone/>
              <a:defRPr sz="1200">
                <a:uFillTx/>
              </a:defRPr>
            </a:lvl3pPr>
            <a:lvl4pPr indent="0" marL="1371600">
              <a:buNone/>
              <a:defRPr sz="1000">
                <a:uFillTx/>
              </a:defRPr>
            </a:lvl4pPr>
            <a:lvl5pPr indent="0" marL="1828800">
              <a:buNone/>
              <a:defRPr sz="1000">
                <a:uFillTx/>
              </a:defRPr>
            </a:lvl5pPr>
            <a:lvl6pPr indent="0" marL="2286000">
              <a:buNone/>
              <a:defRPr sz="1000">
                <a:uFillTx/>
              </a:defRPr>
            </a:lvl6pPr>
            <a:lvl7pPr indent="0" marL="2743200">
              <a:buNone/>
              <a:defRPr sz="1000">
                <a:uFillTx/>
              </a:defRPr>
            </a:lvl7pPr>
            <a:lvl8pPr indent="0" marL="3200400">
              <a:buNone/>
              <a:defRPr sz="1000">
                <a:uFillTx/>
              </a:defRPr>
            </a:lvl8pPr>
            <a:lvl9pPr indent="0" marL="365760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Date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20C6B772-8BD8-F540-AE06-4F0852806047}" type="datetime1">
              <a:rPr lang="en-US" smtClean="0">
                <a:uFillTx/>
              </a:rPr>
              <a:t>7/25/19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2E13220-65A5-1E46-B176-53D5A1AEECD9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picTx">
  <p:cSld name="Picture with Caption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2328" y="457200"/>
            <a:ext cx="3194943" cy="16002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Picture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/>
          </p:cNvSpPr>
          <p:nvPr>
            <p:ph idx="1" type="pic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211340" y="987427"/>
            <a:ext cx="5014913" cy="487362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/>
          <a:lstStyle>
            <a:lvl1pPr indent="0" marL="0">
              <a:buNone/>
              <a:defRPr sz="3200">
                <a:uFillTx/>
              </a:defRPr>
            </a:lvl1pPr>
            <a:lvl2pPr indent="0" marL="457200">
              <a:buNone/>
              <a:defRPr sz="2800">
                <a:uFillTx/>
              </a:defRPr>
            </a:lvl2pPr>
            <a:lvl3pPr indent="0" marL="914400">
              <a:buNone/>
              <a:defRPr sz="2400">
                <a:uFillTx/>
              </a:defRPr>
            </a:lvl3pPr>
            <a:lvl4pPr indent="0" marL="1371600">
              <a:buNone/>
              <a:defRPr sz="2000">
                <a:uFillTx/>
              </a:defRPr>
            </a:lvl4pPr>
            <a:lvl5pPr indent="0" marL="1828800">
              <a:buNone/>
              <a:defRPr sz="2000">
                <a:uFillTx/>
              </a:defRPr>
            </a:lvl5pPr>
            <a:lvl6pPr indent="0" marL="2286000">
              <a:buNone/>
              <a:defRPr sz="2000">
                <a:uFillTx/>
              </a:defRPr>
            </a:lvl6pPr>
            <a:lvl7pPr indent="0" marL="2743200">
              <a:buNone/>
              <a:defRPr sz="2000">
                <a:uFillTx/>
              </a:defRPr>
            </a:lvl7pPr>
            <a:lvl8pPr indent="0" marL="3200400">
              <a:buNone/>
              <a:defRPr sz="2000">
                <a:uFillTx/>
              </a:defRPr>
            </a:lvl8pPr>
            <a:lvl9pPr indent="0" marL="3657600">
              <a:buNone/>
              <a:defRPr sz="2000">
                <a:uFillTx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ex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2328" y="2057400"/>
            <a:ext cx="3194943" cy="381158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indent="0" marL="0">
              <a:buNone/>
              <a:defRPr sz="1600">
                <a:uFillTx/>
              </a:defRPr>
            </a:lvl1pPr>
            <a:lvl2pPr indent="0" marL="457200">
              <a:buNone/>
              <a:defRPr sz="1400">
                <a:uFillTx/>
              </a:defRPr>
            </a:lvl2pPr>
            <a:lvl3pPr indent="0" marL="914400">
              <a:buNone/>
              <a:defRPr sz="1200">
                <a:uFillTx/>
              </a:defRPr>
            </a:lvl3pPr>
            <a:lvl4pPr indent="0" marL="1371600">
              <a:buNone/>
              <a:defRPr sz="1000">
                <a:uFillTx/>
              </a:defRPr>
            </a:lvl4pPr>
            <a:lvl5pPr indent="0" marL="1828800">
              <a:buNone/>
              <a:defRPr sz="1000">
                <a:uFillTx/>
              </a:defRPr>
            </a:lvl5pPr>
            <a:lvl6pPr indent="0" marL="2286000">
              <a:buNone/>
              <a:defRPr sz="1000">
                <a:uFillTx/>
              </a:defRPr>
            </a:lvl6pPr>
            <a:lvl7pPr indent="0" marL="2743200">
              <a:buNone/>
              <a:defRPr sz="1000">
                <a:uFillTx/>
              </a:defRPr>
            </a:lvl7pPr>
            <a:lvl8pPr indent="0" marL="3200400">
              <a:buNone/>
              <a:defRPr sz="1000">
                <a:uFillTx/>
              </a:defRPr>
            </a:lvl8pPr>
            <a:lvl9pPr indent="0" marL="365760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Date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EF2E076-2062-FA4B-A9F1-83322E7FA4E4}" type="datetime1">
              <a:rPr lang="en-US" smtClean="0">
                <a:uFillTx/>
              </a:rPr>
              <a:t>7/25/19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2E13220-65A5-1E46-B176-53D5A1AEECD9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Masters/_rels/slideMaster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slideLayouts/slideLayout2.xml" Type="http://schemas.openxmlformats.org/officeDocument/2006/relationships/slideLayout"></Relationship><Relationship Id="rId3" Target="../slideLayouts/slideLayout3.xml" Type="http://schemas.openxmlformats.org/officeDocument/2006/relationships/slideLayout"></Relationship><Relationship Id="rId4" Target="../slideLayouts/slideLayout4.xml" Type="http://schemas.openxmlformats.org/officeDocument/2006/relationships/slideLayout"></Relationship><Relationship Id="rId5" Target="../slideLayouts/slideLayout5.xml" Type="http://schemas.openxmlformats.org/officeDocument/2006/relationships/slideLayout"></Relationship><Relationship Id="rId6" Target="../slideLayouts/slideLayout6.xml" Type="http://schemas.openxmlformats.org/officeDocument/2006/relationships/slideLayout"></Relationship><Relationship Id="rId7" Target="../slideLayouts/slideLayout7.xml" Type="http://schemas.openxmlformats.org/officeDocument/2006/relationships/slideLayout"></Relationship><Relationship Id="rId8" Target="../slideLayouts/slideLayout8.xml" Type="http://schemas.openxmlformats.org/officeDocument/2006/relationships/slideLayout"></Relationship><Relationship Id="rId9" Target="../slideLayouts/slideLayout9.xml" Type="http://schemas.openxmlformats.org/officeDocument/2006/relationships/slideLayout"></Relationship><Relationship Id="rId10" Target="../slideLayouts/slideLayout10.xml" Type="http://schemas.openxmlformats.org/officeDocument/2006/relationships/slideLayout"></Relationship><Relationship Id="rId11" Target="../slideLayouts/slideLayout11.xml" Type="http://schemas.openxmlformats.org/officeDocument/2006/relationships/slideLayout"></Relationship><Relationship Id="rId12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x="1001">
        <a:schemeClr val="bg1"/>
      </p:bgRef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1038" y="365127"/>
            <a:ext cx="8543925" cy="1325563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1038" y="1825625"/>
            <a:ext cx="8543925" cy="4351338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>
            <a:normAutofit/>
          </a:bodyPr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1038" y="6356352"/>
            <a:ext cx="2228850" cy="36512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59C1794E-B05C-8C4C-8E11-86BA42F8396B}" type="datetime1">
              <a:rPr lang="en-US" smtClean="0">
                <a:uFillTx/>
              </a:rPr>
              <a:t>7/25/19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281363" y="6356352"/>
            <a:ext cx="3343275" cy="36512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4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377113" y="271464"/>
            <a:ext cx="2228850" cy="36512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72E13220-65A5-1E46-B176-53D5A1AEECD9}" type="slidenum">
              <a:rPr lang="en-US" smtClean="0">
                <a:uFillTx/>
              </a:rPr>
              <a:pPr/>
              <a:t>‹#›</a:t>
            </a:fld>
            <a:endParaRPr dirty="0" lang="en-US">
              <a:uFillTx/>
            </a:endParaRPr>
          </a:p>
        </p:txBody>
      </p:sp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lt1" bg2="lt2" folHlink="folHlink" hlink="hlink" tx1="dk1" tx2="dk2"/>
  <p:sldLayoutIdLst>
    <p:sldLayoutId r:id="rId1" id="2147483661"/>
    <p:sldLayoutId r:id="rId2" id="2147483662"/>
    <p:sldLayoutId r:id="rId3" id="2147483663"/>
    <p:sldLayoutId r:id="rId4" id="2147483664"/>
    <p:sldLayoutId r:id="rId5" id="2147483665"/>
    <p:sldLayoutId r:id="rId6" id="2147483666"/>
    <p:sldLayoutId r:id="rId7" id="2147483667"/>
    <p:sldLayoutId r:id="rId8" id="2147483668"/>
    <p:sldLayoutId r:id="rId9" id="2147483669"/>
    <p:sldLayoutId r:id="rId10" id="2147483670"/>
    <p:sldLayoutId r:id="rId11" id="2147483671"/>
  </p:sldLayoutIdLst>
  <p:hf dt="0" ftr="0" hdr="0"/>
  <p:txStyles>
    <p:title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defPPr>
        <a:defRPr lang="en-US">
          <a:uFillTx/>
        </a:defRPr>
      </a:defPPr>
      <a:lvl1pPr algn="l" defTabSz="914400" eaLnBrk="1" hangingPunct="1" latinLnBrk="0" marL="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/Relationships>
</file>

<file path=ppt/slides/_rels/slide10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media/image11.tmp" Type="http://schemas.openxmlformats.org/officeDocument/2006/relationships/image"></Relationship><Relationship Id="rId3" Target="../media/image12.tmp" Type="http://schemas.openxmlformats.org/officeDocument/2006/relationships/image"></Relationship><Relationship Id="rId4" Target="../media/image13.tmp" Type="http://schemas.openxmlformats.org/officeDocument/2006/relationships/image"></Relationship></Relationships>
</file>

<file path=ppt/slides/_rels/slide1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4.tmp" Type="http://schemas.openxmlformats.org/officeDocument/2006/relationships/image"></Relationship><Relationship Id="rId3" Target="../media/image15.tmp" Type="http://schemas.openxmlformats.org/officeDocument/2006/relationships/image"></Relationship></Relationships>
</file>

<file path=ppt/slides/_rels/slide1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6.tmp" Type="http://schemas.openxmlformats.org/officeDocument/2006/relationships/image"></Relationship><Relationship Id="rId3" Target="../media/image17.tmp" Type="http://schemas.openxmlformats.org/officeDocument/2006/relationships/image"></Relationship></Relationships>
</file>

<file path=ppt/slides/_rels/slide1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4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media/image18.tmp" Type="http://schemas.openxmlformats.org/officeDocument/2006/relationships/image"></Relationship><Relationship Id="rId3" Target="../media/image19.tmp" Type="http://schemas.openxmlformats.org/officeDocument/2006/relationships/image"></Relationship></Relationships>
</file>

<file path=ppt/slides/_rels/slide1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0.png" Type="http://schemas.openxmlformats.org/officeDocument/2006/relationships/image"></Relationship></Relationships>
</file>

<file path=ppt/slides/_rels/slide1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1.png" Type="http://schemas.openxmlformats.org/officeDocument/2006/relationships/image"></Relationship></Relationships>
</file>

<file path=ppt/slides/_rels/slide17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media/image22.png" Type="http://schemas.openxmlformats.org/officeDocument/2006/relationships/image"></Relationship></Relationships>
</file>

<file path=ppt/slides/_rels/slide18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media/image23.png" Type="http://schemas.openxmlformats.org/officeDocument/2006/relationships/image"></Relationship></Relationships>
</file>

<file path=ppt/slides/_rels/slide1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4.png" Type="http://schemas.openxmlformats.org/officeDocument/2006/relationships/image"></Relationship></Relationships>
</file>

<file path=ppt/slides/_rels/slide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0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media/image25.tmp" Type="http://schemas.openxmlformats.org/officeDocument/2006/relationships/image"></Relationship></Relationships>
</file>

<file path=ppt/slides/_rels/slide2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6.png" Type="http://schemas.openxmlformats.org/officeDocument/2006/relationships/image"></Relationship></Relationships>
</file>

<file path=ppt/slides/_rels/slide2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7.png" Type="http://schemas.openxmlformats.org/officeDocument/2006/relationships/image"></Relationship></Relationships>
</file>

<file path=ppt/slides/_rels/slide2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8.png" Type="http://schemas.openxmlformats.org/officeDocument/2006/relationships/image"></Relationship></Relationships>
</file>

<file path=ppt/slides/_rels/slide2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9.png" Type="http://schemas.openxmlformats.org/officeDocument/2006/relationships/image"></Relationship><Relationship Id="rId3" Target="../media/image30.png" Type="http://schemas.openxmlformats.org/officeDocument/2006/relationships/image"></Relationship><Relationship Id="rId4" Target="../media/image31.png" Type="http://schemas.openxmlformats.org/officeDocument/2006/relationships/image"></Relationship></Relationships>
</file>

<file path=ppt/slides/_rels/slide2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32.png" Type="http://schemas.openxmlformats.org/officeDocument/2006/relationships/image"></Relationship><Relationship Id="rId3" Target="../media/image33.png" Type="http://schemas.openxmlformats.org/officeDocument/2006/relationships/image"></Relationship></Relationships>
</file>

<file path=ppt/slides/_rels/slide2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34.png" Type="http://schemas.openxmlformats.org/officeDocument/2006/relationships/image"></Relationship><Relationship Id="rId3" Target="../media/image35.png" Type="http://schemas.openxmlformats.org/officeDocument/2006/relationships/image"></Relationship><Relationship Id="rId4" Target="../media/image36.png" Type="http://schemas.openxmlformats.org/officeDocument/2006/relationships/image"></Relationship></Relationships>
</file>

<file path=ppt/slides/_rels/slide2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37.png" Type="http://schemas.openxmlformats.org/officeDocument/2006/relationships/image"></Relationship><Relationship Id="rId3" Target="../media/image38.png" Type="http://schemas.openxmlformats.org/officeDocument/2006/relationships/image"></Relationship><Relationship Id="rId4" Target="../media/image39.png" Type="http://schemas.openxmlformats.org/officeDocument/2006/relationships/image"></Relationship><Relationship Id="rId5" Target="../media/image40.png" Type="http://schemas.openxmlformats.org/officeDocument/2006/relationships/image"></Relationship></Relationships>
</file>

<file path=ppt/slides/_rels/slide2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41.png" Type="http://schemas.openxmlformats.org/officeDocument/2006/relationships/image"></Relationship><Relationship Id="rId3" Target="../media/image42.png" Type="http://schemas.openxmlformats.org/officeDocument/2006/relationships/image"></Relationship></Relationships>
</file>

<file path=ppt/slides/_rels/slide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3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3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32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media/image43.png" Type="http://schemas.openxmlformats.org/officeDocument/2006/relationships/image"></Relationship><Relationship Id="rId3" Target="../media/image44.png" Type="http://schemas.openxmlformats.org/officeDocument/2006/relationships/image"></Relationship><Relationship Id="rId4" Target="../media/image45.png" Type="http://schemas.openxmlformats.org/officeDocument/2006/relationships/image"></Relationship></Relationships>
</file>

<file path=ppt/slides/_rels/slide3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3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46.png" Type="http://schemas.openxmlformats.org/officeDocument/2006/relationships/image"></Relationship></Relationships>
</file>

<file path=ppt/slides/_rels/slide3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.tmp" Type="http://schemas.openxmlformats.org/officeDocument/2006/relationships/image"></Relationship><Relationship Id="rId3" Target="../media/image2.tmp" Type="http://schemas.openxmlformats.org/officeDocument/2006/relationships/image"></Relationship></Relationships>
</file>

<file path=ppt/slides/_rels/slide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3.tmp" Type="http://schemas.openxmlformats.org/officeDocument/2006/relationships/image"></Relationship><Relationship Id="rId3" Target="../media/image4.tmp" Type="http://schemas.openxmlformats.org/officeDocument/2006/relationships/image"></Relationship><Relationship Id="rId4" Target="../media/image5.tmp" Type="http://schemas.openxmlformats.org/officeDocument/2006/relationships/image"></Relationship></Relationships>
</file>

<file path=ppt/slides/_rels/slide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6.tmp" Type="http://schemas.openxmlformats.org/officeDocument/2006/relationships/image"></Relationship><Relationship Id="rId3" Target="../media/image7.tmp" Type="http://schemas.openxmlformats.org/officeDocument/2006/relationships/image"></Relationship></Relationships>
</file>

<file path=ppt/slides/_rels/slide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8.tmp" Type="http://schemas.openxmlformats.org/officeDocument/2006/relationships/image"></Relationship></Relationships>
</file>

<file path=ppt/slides/_rels/slide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9.tmp" Type="http://schemas.openxmlformats.org/officeDocument/2006/relationships/image"></Relationship></Relationships>
</file>

<file path=ppt/slides/_rels/slide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0.tmp" Type="http://schemas.openxmlformats.org/officeDocument/2006/relationships/image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CN101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Sub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Autofit/>
          </a:bodyPr>
          <a:lstStyle/>
          <a:p>
            <a:r>
              <a:rPr lang="en-US" sz="3600">
                <a:uFillTx/>
              </a:rPr>
              <a:t>Lecture 11-12</a:t>
            </a:r>
            <a:endParaRPr dirty="0" lang="en-US" sz="3600">
              <a:uFillTx/>
            </a:endParaRPr>
          </a:p>
          <a:p>
            <a:r>
              <a:rPr dirty="0" lang="en-US" sz="3600">
                <a:uFillTx/>
              </a:rPr>
              <a:t>Lists and Tuples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Screen Clipping" id="4" name="Picture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16790" y="131791"/>
            <a:ext cx="5687622" cy="5001529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Screen Clipping" id="5" name="Picture 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16790" y="5133320"/>
            <a:ext cx="4760159" cy="1570157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Screen Clipping" id="6" name="Picture 5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4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904412" y="223502"/>
            <a:ext cx="3715268" cy="2857899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Slide Number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2E13220-65A5-1E46-B176-53D5A1AEECD9}" type="slidenum">
              <a:rPr lang="en-US" smtClean="0">
                <a:uFillTx/>
              </a:rPr>
              <a:t>10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290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lang="en-US">
                <a:uFillTx/>
              </a:rPr>
              <a:t>Concatenating Lists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291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>
              <a:buFontTx/>
              <a:buChar char="•"/>
            </a:pPr>
            <a:r>
              <a:rPr altLang="en-US" lang="en-US" u="sng">
                <a:uFillTx/>
              </a:rPr>
              <a:t>Concatenate</a:t>
            </a:r>
            <a:r>
              <a:rPr altLang="en-US" lang="en-US">
                <a:uFillTx/>
              </a:rPr>
              <a:t>: join two things together </a:t>
            </a:r>
          </a:p>
          <a:p>
            <a:pPr>
              <a:buFontTx/>
              <a:buChar char="•"/>
            </a:pPr>
            <a:r>
              <a:rPr altLang="en-US" lang="en-US">
                <a:uFillTx/>
              </a:rPr>
              <a:t>The </a:t>
            </a:r>
            <a:r>
              <a:rPr altLang="en-US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+</a:t>
            </a:r>
            <a:r>
              <a:rPr altLang="en-US" lang="en-US">
                <a:uFillTx/>
              </a:rPr>
              <a:t> operator can be used to concatenate two lists</a:t>
            </a:r>
          </a:p>
          <a:p>
            <a:pPr lvl="1">
              <a:buFont charset="0" panose="020B0604020202020204" pitchFamily="34" typeface="Arial"/>
              <a:buChar char="–"/>
            </a:pPr>
            <a:r>
              <a:rPr altLang="en-US" lang="en-US">
                <a:uFillTx/>
              </a:rPr>
              <a:t>Cannot concatenate a list with another data type, such as a number</a:t>
            </a:r>
          </a:p>
          <a:p>
            <a:pPr>
              <a:buFontTx/>
              <a:buChar char="•"/>
            </a:pPr>
            <a:r>
              <a:rPr altLang="en-US" lang="en-US">
                <a:uFillTx/>
                <a:cs charset="0" panose="02070309020205020404" pitchFamily="49" typeface="Courier New"/>
              </a:rPr>
              <a:t>The </a:t>
            </a:r>
            <a:r>
              <a:rPr altLang="en-US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+=</a:t>
            </a:r>
            <a:r>
              <a:rPr altLang="en-US" lang="en-US">
                <a:uFillTx/>
                <a:cs charset="0" panose="02070309020205020404" pitchFamily="49" typeface="Courier New"/>
              </a:rPr>
              <a:t> augmented assignment operator can also be used to concatenate lists</a:t>
            </a:r>
            <a:endParaRPr altLang="en-US" lang="he-IL">
              <a:uFillTx/>
              <a:cs charset="0" panose="02070309020205020404" pitchFamily="49" typeface="Courier New"/>
            </a:endParaRPr>
          </a:p>
          <a:p>
            <a:pPr>
              <a:buFontTx/>
              <a:buChar char="•"/>
            </a:pPr>
            <a:endParaRPr altLang="en-US"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Screen Clipping" id="2" name="Picture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3902" y="4547961"/>
            <a:ext cx="3390008" cy="11979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Screen Clipping" id="3" name="Picture 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719946" y="4547961"/>
            <a:ext cx="6062153" cy="11979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Slide Numb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2E13220-65A5-1E46-B176-53D5A1AEECD9}" type="slidenum">
              <a:rPr lang="en-US" smtClean="0">
                <a:uFillTx/>
              </a:rPr>
              <a:t>11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314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lang="en-US">
                <a:uFillTx/>
              </a:rPr>
              <a:t>List Slicing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315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>
              <a:buFontTx/>
              <a:buChar char="•"/>
            </a:pPr>
            <a:r>
              <a:rPr altLang="en-US" dirty="0" lang="en-US" u="sng">
                <a:uFillTx/>
              </a:rPr>
              <a:t>Slice</a:t>
            </a:r>
            <a:r>
              <a:rPr altLang="en-US" dirty="0" lang="en-US">
                <a:uFillTx/>
              </a:rPr>
              <a:t>: a span of items that are taken from a sequence</a:t>
            </a:r>
          </a:p>
          <a:p>
            <a:pPr lvl="1"/>
            <a:r>
              <a:rPr altLang="en-US" dirty="0" lang="en-US">
                <a:uFillTx/>
              </a:rPr>
              <a:t>List slicing format: </a:t>
            </a:r>
            <a:r>
              <a:rPr altLang="en-US" dirty="0" i="1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list</a:t>
            </a:r>
            <a:r>
              <a:rPr altLang="en-US" dirty="0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[</a:t>
            </a:r>
            <a:r>
              <a:rPr altLang="en-US" dirty="0" i="1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start</a:t>
            </a:r>
            <a:r>
              <a:rPr altLang="en-US" dirty="0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 : </a:t>
            </a:r>
            <a:r>
              <a:rPr altLang="en-US" dirty="0" i="1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end</a:t>
            </a:r>
            <a:r>
              <a:rPr altLang="en-US" dirty="0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]</a:t>
            </a:r>
          </a:p>
          <a:p>
            <a:pPr lvl="1"/>
            <a:r>
              <a:rPr altLang="en-US" dirty="0" lang="en-US">
                <a:uFillTx/>
                <a:cs charset="0" panose="02070309020205020404" pitchFamily="49" typeface="Courier New"/>
              </a:rPr>
              <a:t>Span is a list containing copies of elements from </a:t>
            </a:r>
            <a:r>
              <a:rPr altLang="en-US" dirty="0" i="1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start</a:t>
            </a:r>
            <a:r>
              <a:rPr altLang="en-US" dirty="0" lang="en-US">
                <a:uFillTx/>
                <a:cs charset="0" panose="02070309020205020404" pitchFamily="49" typeface="Courier New"/>
              </a:rPr>
              <a:t> up to, but not including, </a:t>
            </a:r>
            <a:r>
              <a:rPr altLang="en-US" dirty="0" i="1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end</a:t>
            </a:r>
            <a:endParaRPr altLang="en-US" dirty="0" i="1" lang="en-US">
              <a:uFillTx/>
              <a:cs charset="0" panose="02070309020205020404" pitchFamily="49" typeface="Courier New"/>
            </a:endParaRPr>
          </a:p>
          <a:p>
            <a:pPr lvl="2">
              <a:buFontTx/>
              <a:buChar char="•"/>
            </a:pPr>
            <a:r>
              <a:rPr altLang="en-US" dirty="0" lang="en-US">
                <a:uFillTx/>
                <a:cs charset="0" panose="02070309020205020404" pitchFamily="49" typeface="Courier New"/>
              </a:rPr>
              <a:t>If </a:t>
            </a:r>
            <a:r>
              <a:rPr altLang="en-US" dirty="0" i="1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start</a:t>
            </a:r>
            <a:r>
              <a:rPr altLang="en-US" dirty="0" lang="en-US">
                <a:uFillTx/>
                <a:cs charset="0" panose="02070309020205020404" pitchFamily="49" typeface="Courier New"/>
              </a:rPr>
              <a:t> not specified, </a:t>
            </a:r>
            <a:r>
              <a:rPr altLang="en-US" dirty="0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0</a:t>
            </a:r>
            <a:r>
              <a:rPr altLang="en-US" dirty="0" lang="en-US">
                <a:uFillTx/>
                <a:cs charset="0" panose="02070309020205020404" pitchFamily="49" typeface="Courier New"/>
              </a:rPr>
              <a:t> is used for start index</a:t>
            </a:r>
          </a:p>
          <a:p>
            <a:pPr lvl="2">
              <a:buFontTx/>
              <a:buChar char="•"/>
            </a:pPr>
            <a:r>
              <a:rPr altLang="en-US" dirty="0" lang="en-US">
                <a:uFillTx/>
                <a:cs charset="0" panose="02070309020205020404" pitchFamily="49" typeface="Courier New"/>
              </a:rPr>
              <a:t>If </a:t>
            </a:r>
            <a:r>
              <a:rPr altLang="en-US" dirty="0" i="1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end</a:t>
            </a:r>
            <a:r>
              <a:rPr altLang="en-US" dirty="0" lang="en-US">
                <a:uFillTx/>
                <a:cs charset="0" panose="02070309020205020404" pitchFamily="49" typeface="Courier New"/>
              </a:rPr>
              <a:t> not specified, </a:t>
            </a:r>
            <a:r>
              <a:rPr altLang="en-US" dirty="0" err="1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len</a:t>
            </a:r>
            <a:r>
              <a:rPr altLang="en-US" dirty="0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(list)</a:t>
            </a:r>
            <a:r>
              <a:rPr altLang="en-US" dirty="0" lang="en-US">
                <a:uFillTx/>
                <a:cs charset="0" panose="02070309020205020404" pitchFamily="49" typeface="Courier New"/>
              </a:rPr>
              <a:t> is used for end index</a:t>
            </a:r>
          </a:p>
          <a:p>
            <a:pPr lvl="1"/>
            <a:r>
              <a:rPr altLang="en-US" dirty="0" lang="en-US">
                <a:uFillTx/>
                <a:cs charset="0" panose="02070309020205020404" pitchFamily="49" typeface="Courier New"/>
              </a:rPr>
              <a:t>Slicing expressions can include a step value and negative indexes relative to end of list</a:t>
            </a:r>
            <a:endParaRPr altLang="en-US" dirty="0" lang="he-IL">
              <a:uFillTx/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>
              <a:buFontTx/>
              <a:buChar char="•"/>
            </a:pPr>
            <a:endParaRPr altLang="en-US" dirty="0"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Screen Clipping" id="4" name="Picture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1038" y="4902001"/>
            <a:ext cx="4477375" cy="14098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Screen Clipping" id="2" name="Picture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319158" y="4482842"/>
            <a:ext cx="4048690" cy="22482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Slide Number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2E13220-65A5-1E46-B176-53D5A1AEECD9}" type="slidenum">
              <a:rPr lang="en-US" smtClean="0">
                <a:uFillTx/>
              </a:rPr>
              <a:t>12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338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lang="en-US">
                <a:uFillTx/>
              </a:rPr>
              <a:t>Finding Items in Lists with the </a:t>
            </a:r>
            <a:r>
              <a:rPr altLang="en-US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in</a:t>
            </a:r>
            <a:r>
              <a:rPr altLang="en-US" lang="en-US">
                <a:uFillTx/>
              </a:rPr>
              <a:t> Operator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339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>
              <a:buFontTx/>
              <a:buChar char="•"/>
            </a:pPr>
            <a:r>
              <a:rPr altLang="en-US" lang="en-US">
                <a:uFillTx/>
              </a:rPr>
              <a:t>You can use the </a:t>
            </a:r>
            <a:r>
              <a:rPr altLang="en-US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in</a:t>
            </a:r>
            <a:r>
              <a:rPr altLang="en-US" lang="en-US">
                <a:uFillTx/>
              </a:rPr>
              <a:t> operator to determine whether an item is contained in a list</a:t>
            </a:r>
          </a:p>
          <a:p>
            <a:pPr lvl="1"/>
            <a:r>
              <a:rPr altLang="en-US" lang="en-US">
                <a:uFillTx/>
              </a:rPr>
              <a:t>General format: </a:t>
            </a:r>
            <a:r>
              <a:rPr altLang="en-US" i="1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item</a:t>
            </a:r>
            <a:r>
              <a:rPr altLang="en-US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 in </a:t>
            </a:r>
            <a:r>
              <a:rPr altLang="en-US" i="1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list</a:t>
            </a:r>
          </a:p>
          <a:p>
            <a:pPr lvl="1"/>
            <a:r>
              <a:rPr altLang="en-US" lang="en-US">
                <a:uFillTx/>
                <a:cs charset="0" panose="02070309020205020404" pitchFamily="49" typeface="Courier New"/>
              </a:rPr>
              <a:t>Returns </a:t>
            </a:r>
            <a:r>
              <a:rPr altLang="en-US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True</a:t>
            </a:r>
            <a:r>
              <a:rPr altLang="en-US" lang="en-US">
                <a:uFillTx/>
                <a:cs charset="0" panose="02070309020205020404" pitchFamily="49" typeface="Courier New"/>
              </a:rPr>
              <a:t> if the item is in the list, or </a:t>
            </a:r>
            <a:r>
              <a:rPr altLang="en-US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False</a:t>
            </a:r>
            <a:r>
              <a:rPr altLang="en-US" lang="en-US">
                <a:uFillTx/>
                <a:cs charset="0" panose="02070309020205020404" pitchFamily="49" typeface="Courier New"/>
              </a:rPr>
              <a:t> if it is not in the list</a:t>
            </a:r>
          </a:p>
          <a:p>
            <a:pPr>
              <a:buFontTx/>
              <a:buChar char="•"/>
            </a:pPr>
            <a:r>
              <a:rPr altLang="en-US" lang="en-US">
                <a:uFillTx/>
                <a:cs charset="0" panose="02070309020205020404" pitchFamily="49" typeface="Courier New"/>
              </a:rPr>
              <a:t>Similarly you can use the </a:t>
            </a:r>
            <a:r>
              <a:rPr altLang="en-US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not in</a:t>
            </a:r>
            <a:r>
              <a:rPr altLang="en-US" lang="en-US">
                <a:uFillTx/>
                <a:cs charset="0" panose="02070309020205020404" pitchFamily="49" typeface="Courier New"/>
              </a:rPr>
              <a:t> operator to determine whether an item is not in a list</a:t>
            </a:r>
            <a:endParaRPr altLang="en-US" lang="he-IL">
              <a:uFillTx/>
              <a:cs charset="0" panose="02070309020205020404" pitchFamily="49" typeface="Courier New"/>
            </a:endParaRPr>
          </a:p>
          <a:p>
            <a:pPr>
              <a:buFontTx/>
              <a:buChar char="•"/>
            </a:pPr>
            <a:endParaRPr altLang="en-US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Slide Number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2E13220-65A5-1E46-B176-53D5A1AEECD9}" type="slidenum">
              <a:rPr lang="en-US" smtClean="0">
                <a:uFillTx/>
              </a:rPr>
              <a:t>13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Screen Clipping" id="4" name="Picture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966925" y="105013"/>
            <a:ext cx="6323089" cy="4917958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Screen Clipping" id="5" name="Picture 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108434" y="5127474"/>
            <a:ext cx="3781953" cy="1514686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Slide Number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2E13220-65A5-1E46-B176-53D5A1AEECD9}" type="slidenum">
              <a:rPr lang="en-US" smtClean="0">
                <a:uFillTx/>
              </a:rPr>
              <a:t>14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36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dirty="0" lang="en-US">
                <a:uFillTx/>
              </a:rPr>
              <a:t>List Methods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36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eaLnBrk="1" hangingPunct="1">
              <a:buFontTx/>
              <a:buChar char="•"/>
            </a:pPr>
            <a:r>
              <a:rPr altLang="en-US" dirty="0" lang="en-US" u="sng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append(</a:t>
            </a:r>
            <a:r>
              <a:rPr altLang="en-US" dirty="0" i="1" lang="en-US" u="sng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item</a:t>
            </a:r>
            <a:r>
              <a:rPr altLang="en-US" dirty="0" lang="en-US" u="sng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)</a:t>
            </a:r>
            <a:r>
              <a:rPr altLang="en-US" dirty="0" lang="en-US">
                <a:uFillTx/>
                <a:cs charset="0" panose="02070309020205020404" pitchFamily="49" typeface="Courier New"/>
              </a:rPr>
              <a:t>: used to add items to a list – </a:t>
            </a:r>
            <a:r>
              <a:rPr altLang="en-US" dirty="0" i="1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item</a:t>
            </a:r>
            <a:r>
              <a:rPr altLang="en-US" dirty="0" lang="en-US">
                <a:uFillTx/>
                <a:cs charset="0" panose="02070309020205020404" pitchFamily="49" typeface="Courier New"/>
              </a:rPr>
              <a:t> is appended to the end of the existing list</a:t>
            </a:r>
            <a:endParaRPr altLang="en-US" dirty="0" lang="en-US">
              <a:uFillTx/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>
              <a:buFontTx/>
              <a:buChar char="•"/>
            </a:pPr>
            <a:endParaRPr altLang="en-US" dirty="0"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Picture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65819" y="2737314"/>
            <a:ext cx="5588000" cy="1651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Slide Number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2E13220-65A5-1E46-B176-53D5A1AEECD9}" type="slidenum">
              <a:rPr lang="en-US" smtClean="0">
                <a:uFillTx/>
              </a:rPr>
              <a:t>15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36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dirty="0" lang="en-US">
                <a:uFillTx/>
              </a:rPr>
              <a:t>List Methods (cont’d.)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36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eaLnBrk="1" hangingPunct="1">
              <a:buFontTx/>
              <a:buChar char="•"/>
            </a:pPr>
            <a:r>
              <a:rPr altLang="en-US" dirty="0" lang="en-US" u="sng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index(</a:t>
            </a:r>
            <a:r>
              <a:rPr altLang="en-US" dirty="0" i="1" lang="en-US" u="sng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item</a:t>
            </a:r>
            <a:r>
              <a:rPr altLang="en-US" dirty="0" lang="en-US" u="sng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)</a:t>
            </a:r>
            <a:r>
              <a:rPr altLang="en-US" dirty="0" lang="en-US">
                <a:uFillTx/>
                <a:cs charset="0" panose="02070309020205020404" pitchFamily="49" typeface="Courier New"/>
              </a:rPr>
              <a:t>: used to determine where an item is located in a list </a:t>
            </a:r>
          </a:p>
          <a:p>
            <a:pPr eaLnBrk="1" hangingPunct="1" lvl="1"/>
            <a:r>
              <a:rPr altLang="en-US" dirty="0" lang="en-US">
                <a:uFillTx/>
                <a:cs charset="0" panose="02070309020205020404" pitchFamily="49" typeface="Courier New"/>
              </a:rPr>
              <a:t>Returns the index of the first element in the list containing </a:t>
            </a:r>
            <a:r>
              <a:rPr altLang="en-US" dirty="0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item</a:t>
            </a:r>
          </a:p>
          <a:p>
            <a:pPr eaLnBrk="1" hangingPunct="1" lvl="1"/>
            <a:r>
              <a:rPr altLang="en-US" dirty="0" lang="en-US">
                <a:uFillTx/>
                <a:cs charset="0" panose="02070309020205020404" pitchFamily="49" typeface="Courier New"/>
              </a:rPr>
              <a:t>Raises</a:t>
            </a:r>
            <a:r>
              <a:rPr altLang="en-US" dirty="0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 </a:t>
            </a:r>
            <a:r>
              <a:rPr altLang="en-US" dirty="0" err="1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ValueError</a:t>
            </a:r>
            <a:r>
              <a:rPr altLang="en-US" dirty="0" lang="en-US">
                <a:uFillTx/>
                <a:cs charset="0" panose="02070309020205020404" pitchFamily="49" typeface="Courier New"/>
              </a:rPr>
              <a:t> exception if </a:t>
            </a:r>
            <a:r>
              <a:rPr altLang="en-US" dirty="0" i="1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item</a:t>
            </a:r>
            <a:r>
              <a:rPr altLang="en-US" dirty="0" lang="en-US">
                <a:uFillTx/>
                <a:cs charset="0" panose="02070309020205020404" pitchFamily="49" typeface="Courier New"/>
              </a:rPr>
              <a:t> not in the list</a:t>
            </a:r>
            <a:endParaRPr altLang="en-US" dirty="0" lang="en-US">
              <a:uFillTx/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>
              <a:buFontTx/>
              <a:buChar char="•"/>
            </a:pPr>
            <a:endParaRPr altLang="en-US" dirty="0"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Picture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45272" y="3853883"/>
            <a:ext cx="6492116" cy="26389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Slide Number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2E13220-65A5-1E46-B176-53D5A1AEECD9}" type="slidenum">
              <a:rPr lang="en-US" smtClean="0">
                <a:uFillTx/>
              </a:rPr>
              <a:t>16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Picture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31117" y="46114"/>
            <a:ext cx="6643766" cy="6765772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Slide Number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2E13220-65A5-1E46-B176-53D5A1AEECD9}" type="slidenum">
              <a:rPr lang="en-US" smtClean="0">
                <a:uFillTx/>
              </a:rPr>
              <a:t>17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Picture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398922" y="44605"/>
            <a:ext cx="5108155" cy="6768790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Slide Number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2E13220-65A5-1E46-B176-53D5A1AEECD9}" type="slidenum">
              <a:rPr lang="en-US" smtClean="0">
                <a:uFillTx/>
              </a:rPr>
              <a:t>18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386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dirty="0" lang="en-US">
                <a:uFillTx/>
              </a:rPr>
              <a:t>List Methods (cont’d.)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387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>
              <a:buFontTx/>
              <a:buChar char="•"/>
            </a:pPr>
            <a:r>
              <a:rPr altLang="en-US" dirty="0" lang="en-US" u="sng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insert(</a:t>
            </a:r>
            <a:r>
              <a:rPr altLang="en-US" dirty="0" i="1" lang="en-US" u="sng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index, item</a:t>
            </a:r>
            <a:r>
              <a:rPr altLang="en-US" dirty="0" lang="en-US" u="sng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)</a:t>
            </a:r>
            <a:r>
              <a:rPr altLang="en-US" dirty="0" lang="en-US">
                <a:uFillTx/>
              </a:rPr>
              <a:t>: used to insert </a:t>
            </a:r>
            <a:r>
              <a:rPr altLang="en-US" dirty="0" i="1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item</a:t>
            </a:r>
            <a:r>
              <a:rPr altLang="en-US" dirty="0" lang="en-US">
                <a:uFillTx/>
              </a:rPr>
              <a:t> at position </a:t>
            </a:r>
            <a:r>
              <a:rPr altLang="en-US" dirty="0" i="1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index</a:t>
            </a:r>
            <a:r>
              <a:rPr altLang="en-US" dirty="0" lang="en-US">
                <a:uFillTx/>
              </a:rPr>
              <a:t> in the list</a:t>
            </a:r>
          </a:p>
          <a:p>
            <a:pPr>
              <a:buFontTx/>
              <a:buChar char="•"/>
            </a:pPr>
            <a:r>
              <a:rPr altLang="en-US" dirty="0" lang="en-US" u="sng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sort()</a:t>
            </a:r>
            <a:r>
              <a:rPr altLang="en-US" dirty="0" lang="en-US">
                <a:uFillTx/>
              </a:rPr>
              <a:t>: used to sort the elements of the list in ascending order</a:t>
            </a: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Picture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00977" y="3584883"/>
            <a:ext cx="5651500" cy="299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Slide Number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2E13220-65A5-1E46-B176-53D5A1AEECD9}" type="slidenum">
              <a:rPr lang="en-US" smtClean="0">
                <a:uFillTx/>
              </a:rPr>
              <a:t>19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074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eaLnBrk="1" hangingPunct="1"/>
            <a:r>
              <a:rPr altLang="en-US" lang="en-US">
                <a:uFillTx/>
              </a:rPr>
              <a:t>Topics</a:t>
            </a:r>
            <a:endParaRPr altLang="en-US" lang="he-IL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075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pPr>
              <a:buFontTx/>
              <a:buChar char="•"/>
            </a:pPr>
            <a:r>
              <a:rPr altLang="en-US" dirty="0" lang="en-US">
                <a:uFillTx/>
              </a:rPr>
              <a:t>Sequences</a:t>
            </a:r>
          </a:p>
          <a:p>
            <a:pPr>
              <a:buFontTx/>
              <a:buChar char="•"/>
            </a:pPr>
            <a:r>
              <a:rPr altLang="en-US" dirty="0" lang="en-US">
                <a:uFillTx/>
              </a:rPr>
              <a:t>Introduction to Lists</a:t>
            </a:r>
          </a:p>
          <a:p>
            <a:pPr>
              <a:buFontTx/>
              <a:buChar char="•"/>
            </a:pPr>
            <a:r>
              <a:rPr altLang="en-US" dirty="0" lang="en-US">
                <a:uFillTx/>
              </a:rPr>
              <a:t>List Slicing</a:t>
            </a:r>
          </a:p>
          <a:p>
            <a:pPr>
              <a:buFontTx/>
              <a:buChar char="•"/>
            </a:pPr>
            <a:r>
              <a:rPr altLang="en-US" dirty="0" lang="en-US">
                <a:uFillTx/>
              </a:rPr>
              <a:t>Finding Items in Lists with the in Operator</a:t>
            </a:r>
          </a:p>
          <a:p>
            <a:pPr>
              <a:buFontTx/>
              <a:buChar char="•"/>
            </a:pPr>
            <a:r>
              <a:rPr altLang="en-US" dirty="0" lang="en-US">
                <a:uFillTx/>
              </a:rPr>
              <a:t>List Methods and Useful Built-in Functions</a:t>
            </a:r>
          </a:p>
          <a:p>
            <a:pPr>
              <a:buFontTx/>
              <a:buChar char="•"/>
            </a:pPr>
            <a:r>
              <a:rPr altLang="en-US" dirty="0" lang="en-US">
                <a:uFillTx/>
              </a:rPr>
              <a:t>Copying Lists</a:t>
            </a:r>
          </a:p>
          <a:p>
            <a:pPr>
              <a:buFontTx/>
              <a:buChar char="•"/>
            </a:pPr>
            <a:r>
              <a:rPr altLang="en-US" dirty="0" lang="en-US">
                <a:uFillTx/>
              </a:rPr>
              <a:t>Two-Dimensional Lists</a:t>
            </a:r>
          </a:p>
          <a:p>
            <a:pPr>
              <a:buFontTx/>
              <a:buChar char="•"/>
            </a:pPr>
            <a:r>
              <a:rPr altLang="en-US" dirty="0" lang="en-US">
                <a:uFillTx/>
              </a:rPr>
              <a:t>Tuples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Slide Number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2E13220-65A5-1E46-B176-53D5A1AEECD9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Screen Clipping" id="5" name="Picture 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172236" y="116927"/>
            <a:ext cx="5129902" cy="6685891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Slide Number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2E13220-65A5-1E46-B176-53D5A1AEECD9}" type="slidenum">
              <a:rPr lang="en-US" smtClean="0">
                <a:uFillTx/>
              </a:rPr>
              <a:t>20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386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dirty="0" lang="en-US">
                <a:uFillTx/>
              </a:rPr>
              <a:t>List Methods (cont’d.)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387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>
              <a:buFontTx/>
              <a:buChar char="•"/>
            </a:pPr>
            <a:r>
              <a:rPr altLang="en-US" dirty="0" lang="en-US" u="sng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remove(</a:t>
            </a:r>
            <a:r>
              <a:rPr altLang="en-US" dirty="0" i="1" lang="en-US" u="sng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item</a:t>
            </a:r>
            <a:r>
              <a:rPr altLang="en-US" dirty="0" lang="en-US" u="sng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)</a:t>
            </a:r>
            <a:r>
              <a:rPr altLang="en-US" dirty="0" lang="en-US">
                <a:uFillTx/>
              </a:rPr>
              <a:t>: removes the first occurrence of </a:t>
            </a:r>
            <a:r>
              <a:rPr altLang="en-US" dirty="0" i="1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item</a:t>
            </a:r>
            <a:r>
              <a:rPr altLang="en-US" dirty="0" lang="en-US">
                <a:uFillTx/>
              </a:rPr>
              <a:t> in the list</a:t>
            </a:r>
          </a:p>
          <a:p>
            <a:pPr lvl="1">
              <a:buFontTx/>
              <a:buChar char="•"/>
            </a:pPr>
            <a:r>
              <a:rPr altLang="en-US" dirty="0" lang="en-US">
                <a:uFillTx/>
                <a:cs charset="0" panose="02070309020205020404" pitchFamily="49" typeface="Courier New"/>
              </a:rPr>
              <a:t>Raises</a:t>
            </a:r>
            <a:r>
              <a:rPr altLang="en-US" dirty="0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 </a:t>
            </a:r>
            <a:r>
              <a:rPr altLang="en-US" dirty="0" err="1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ValueError</a:t>
            </a:r>
            <a:r>
              <a:rPr altLang="en-US" dirty="0" lang="en-US">
                <a:uFillTx/>
                <a:cs charset="0" panose="02070309020205020404" pitchFamily="49" typeface="Courier New"/>
              </a:rPr>
              <a:t> exception if </a:t>
            </a:r>
            <a:r>
              <a:rPr altLang="en-US" dirty="0" i="1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item</a:t>
            </a:r>
            <a:r>
              <a:rPr altLang="en-US" dirty="0" lang="en-US">
                <a:uFillTx/>
                <a:cs charset="0" panose="02070309020205020404" pitchFamily="49" typeface="Courier New"/>
              </a:rPr>
              <a:t> not in the list</a:t>
            </a:r>
            <a:endParaRPr altLang="en-US" dirty="0" lang="en-US">
              <a:uFillTx/>
            </a:endParaRPr>
          </a:p>
          <a:p>
            <a:pPr>
              <a:buFontTx/>
              <a:buChar char="•"/>
            </a:pPr>
            <a:r>
              <a:rPr altLang="en-US" dirty="0" lang="en-US" u="sng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reverse()</a:t>
            </a:r>
            <a:r>
              <a:rPr altLang="en-US" dirty="0" lang="en-US">
                <a:uFillTx/>
              </a:rPr>
              <a:t>: reverses the order of the elements in the list</a:t>
            </a:r>
          </a:p>
          <a:p>
            <a:pPr>
              <a:buFontTx/>
              <a:buChar char="•"/>
            </a:pPr>
            <a:endParaRPr altLang="en-US" dirty="0"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Picture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773663" y="3704139"/>
            <a:ext cx="5689600" cy="2933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Slide Number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2E13220-65A5-1E46-B176-53D5A1AEECD9}" type="slidenum">
              <a:rPr lang="en-US" smtClean="0">
                <a:uFillTx/>
              </a:rPr>
              <a:t>21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434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dirty="0" lang="en-US">
                <a:uFillTx/>
              </a:rPr>
              <a:t>Useful Built-in Functions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435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eaLnBrk="1" hangingPunct="1">
              <a:buFontTx/>
              <a:buChar char="•"/>
            </a:pPr>
            <a:r>
              <a:rPr altLang="en-US" dirty="0" lang="en-US" u="sng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del </a:t>
            </a:r>
            <a:r>
              <a:rPr altLang="en-US" dirty="0" lang="en-US" u="sng">
                <a:uFillTx/>
                <a:cs charset="0" panose="02070309020205020404" pitchFamily="49" typeface="Courier New"/>
              </a:rPr>
              <a:t>statement</a:t>
            </a:r>
            <a:r>
              <a:rPr altLang="en-US" dirty="0" lang="en-US">
                <a:uFillTx/>
                <a:cs charset="0" panose="02070309020205020404" pitchFamily="49" typeface="Courier New"/>
              </a:rPr>
              <a:t>: removes an element from a specific index in a list</a:t>
            </a:r>
          </a:p>
          <a:p>
            <a:pPr eaLnBrk="1" hangingPunct="1" lvl="1"/>
            <a:r>
              <a:rPr altLang="en-US" dirty="0" lang="en-US">
                <a:uFillTx/>
                <a:cs charset="0" panose="02070309020205020404" pitchFamily="49" typeface="Courier New"/>
              </a:rPr>
              <a:t>General format: </a:t>
            </a:r>
            <a:r>
              <a:rPr altLang="en-US" dirty="0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del </a:t>
            </a:r>
            <a:r>
              <a:rPr altLang="en-US" dirty="0" i="1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list</a:t>
            </a:r>
            <a:r>
              <a:rPr altLang="en-US" dirty="0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[</a:t>
            </a:r>
            <a:r>
              <a:rPr altLang="en-US" dirty="0" err="1" i="1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i</a:t>
            </a:r>
            <a:r>
              <a:rPr altLang="en-US" dirty="0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]</a:t>
            </a:r>
          </a:p>
          <a:p>
            <a:pPr>
              <a:buFontTx/>
              <a:buChar char="•"/>
            </a:pPr>
            <a:endParaRPr altLang="en-US" dirty="0"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Picture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5213" y="3270817"/>
            <a:ext cx="7543026" cy="32220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Slide Number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2E13220-65A5-1E46-B176-53D5A1AEECD9}" type="slidenum">
              <a:rPr lang="en-US" smtClean="0">
                <a:uFillTx/>
              </a:rPr>
              <a:t>22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434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dirty="0" lang="en-US">
                <a:uFillTx/>
              </a:rPr>
              <a:t>Useful Built-in Functions (cont’d.)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435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eaLnBrk="1" hangingPunct="1">
              <a:buFontTx/>
              <a:buChar char="•"/>
            </a:pPr>
            <a:r>
              <a:rPr altLang="en-US" dirty="0" lang="en-US" u="sng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min </a:t>
            </a:r>
            <a:r>
              <a:rPr altLang="en-US" dirty="0" lang="en-US" u="sng">
                <a:uFillTx/>
                <a:cs charset="0" panose="02070309020205020404" pitchFamily="49" typeface="Courier New"/>
              </a:rPr>
              <a:t>and</a:t>
            </a:r>
            <a:r>
              <a:rPr altLang="en-US" dirty="0" lang="en-US" u="sng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 max </a:t>
            </a:r>
            <a:r>
              <a:rPr altLang="en-US" dirty="0" lang="en-US" u="sng">
                <a:uFillTx/>
                <a:cs charset="0" panose="02070309020205020404" pitchFamily="49" typeface="Courier New"/>
              </a:rPr>
              <a:t>functions</a:t>
            </a:r>
            <a:r>
              <a:rPr altLang="en-US" dirty="0" lang="en-US">
                <a:uFillTx/>
                <a:cs charset="0" panose="02070309020205020404" pitchFamily="49" typeface="Courier New"/>
              </a:rPr>
              <a:t>: built-in functions that returns the item that has the lowest or highest value in a sequence</a:t>
            </a:r>
          </a:p>
          <a:p>
            <a:pPr eaLnBrk="1" hangingPunct="1" lvl="1"/>
            <a:r>
              <a:rPr altLang="en-US" dirty="0" lang="en-US">
                <a:uFillTx/>
                <a:cs charset="0" panose="02070309020205020404" pitchFamily="49" typeface="Courier New"/>
              </a:rPr>
              <a:t>The sequence is passed as an argument </a:t>
            </a:r>
            <a:endParaRPr altLang="en-US" dirty="0" lang="en-US">
              <a:uFillTx/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>
              <a:buFontTx/>
              <a:buChar char="•"/>
            </a:pPr>
            <a:r>
              <a:rPr altLang="en-US" dirty="0" lang="en-US" u="sng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Sum </a:t>
            </a:r>
            <a:r>
              <a:rPr altLang="en-US" dirty="0" lang="en-US" u="sng">
                <a:uFillTx/>
                <a:cs charset="0" panose="02070309020205020404" pitchFamily="49" typeface="Courier New"/>
              </a:rPr>
              <a:t>functions</a:t>
            </a:r>
            <a:r>
              <a:rPr altLang="en-US" dirty="0" lang="en-US">
                <a:uFillTx/>
                <a:cs charset="0" panose="02070309020205020404" pitchFamily="49" typeface="Courier New"/>
              </a:rPr>
              <a:t>: built-in functions that returns the sum of all values in a sequence</a:t>
            </a:r>
          </a:p>
          <a:p>
            <a:pPr>
              <a:buFontTx/>
              <a:buChar char="•"/>
            </a:pPr>
            <a:endParaRPr altLang="en-US" dirty="0"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Picture 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05314" y="4383545"/>
            <a:ext cx="6880381" cy="22291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Slide Number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2E13220-65A5-1E46-B176-53D5A1AEECD9}" type="slidenum">
              <a:rPr lang="en-US" smtClean="0">
                <a:uFillTx/>
              </a:rPr>
              <a:t>23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List Referencing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97522" y="1474479"/>
            <a:ext cx="5367298" cy="435133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en-US">
              <a:uFillTx/>
            </a:endParaRPr>
          </a:p>
          <a:p>
            <a:endParaRPr dirty="0" lang="en-US">
              <a:uFillTx/>
            </a:endParaRPr>
          </a:p>
          <a:p>
            <a:endParaRPr dirty="0" lang="en-US">
              <a:uFillTx/>
            </a:endParaRPr>
          </a:p>
          <a:p>
            <a:pPr indent="0" marL="0">
              <a:buNone/>
            </a:pPr>
            <a:endParaRPr dirty="0" lang="en-US">
              <a:uFillTx/>
            </a:endParaRPr>
          </a:p>
          <a:p>
            <a:r>
              <a:rPr dirty="0" lang="en-US">
                <a:uFillTx/>
              </a:rPr>
              <a:t>After this code executes, both variables list1  and list2  will reference the same list in memory.</a:t>
            </a:r>
          </a:p>
          <a:p>
            <a:endParaRPr dirty="0"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Picture 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93425" y="1979458"/>
            <a:ext cx="5281824" cy="12755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Picture 5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45024" y="5215246"/>
            <a:ext cx="4864100" cy="1485900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Picture 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4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579346" y="2330026"/>
            <a:ext cx="4234481" cy="38068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Slide Numb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2E13220-65A5-1E46-B176-53D5A1AEECD9}" type="slidenum">
              <a:rPr lang="en-US" smtClean="0">
                <a:uFillTx/>
              </a:rPr>
              <a:t>24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458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lang="en-US">
                <a:uFillTx/>
              </a:rPr>
              <a:t>Copying Lists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459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eaLnBrk="1" hangingPunct="1">
              <a:buFontTx/>
              <a:buChar char="•"/>
            </a:pPr>
            <a:r>
              <a:rPr altLang="en-US" dirty="0" lang="en-US">
                <a:uFillTx/>
              </a:rPr>
              <a:t>To make a copy of a list you must copy each element of the list</a:t>
            </a:r>
          </a:p>
          <a:p>
            <a:pPr eaLnBrk="1" hangingPunct="1" lvl="1"/>
            <a:r>
              <a:rPr altLang="en-US" dirty="0" lang="en-US">
                <a:uFillTx/>
              </a:rPr>
              <a:t>Two methods to do this:</a:t>
            </a:r>
          </a:p>
          <a:p>
            <a:pPr eaLnBrk="1" hangingPunct="1" lvl="2">
              <a:buFontTx/>
              <a:buChar char="•"/>
            </a:pPr>
            <a:r>
              <a:rPr altLang="en-US" dirty="0" lang="en-US">
                <a:uFillTx/>
              </a:rPr>
              <a:t>Creating a new empty list and using a </a:t>
            </a:r>
            <a:r>
              <a:rPr altLang="en-US" dirty="0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for</a:t>
            </a:r>
            <a:r>
              <a:rPr altLang="en-US" dirty="0" lang="en-US">
                <a:uFillTx/>
              </a:rPr>
              <a:t> loop to add a copy of each element from the original list to the new list</a:t>
            </a:r>
          </a:p>
          <a:p>
            <a:pPr eaLnBrk="1" hangingPunct="1" lvl="2">
              <a:buFontTx/>
              <a:buChar char="•"/>
            </a:pPr>
            <a:r>
              <a:rPr altLang="en-US" dirty="0" lang="en-US">
                <a:uFillTx/>
              </a:rPr>
              <a:t>Creating a new empty list and concatenating the old list to the new empty list</a:t>
            </a:r>
            <a:endParaRPr altLang="en-US" dirty="0" lang="he-IL">
              <a:uFillTx/>
            </a:endParaRPr>
          </a:p>
          <a:p>
            <a:pPr>
              <a:buFontTx/>
              <a:buChar char="•"/>
            </a:pPr>
            <a:endParaRPr altLang="en-US" dirty="0"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Picture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07946" y="4463043"/>
            <a:ext cx="4545054" cy="20298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Picture 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140778" y="4463043"/>
            <a:ext cx="3896407" cy="13090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Rectangle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127705" y="5988732"/>
            <a:ext cx="4370349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b="1" dirty="0" lang="en-US">
                <a:uFillTx/>
                <a:latin charset="0" pitchFamily="2" typeface="Times"/>
              </a:rPr>
              <a:t>As a result, </a:t>
            </a:r>
            <a:r>
              <a:rPr b="1" dirty="0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list1</a:t>
            </a:r>
            <a:r>
              <a:rPr b="1" dirty="0" lang="en-US">
                <a:uFillTx/>
                <a:latin charset="0" pitchFamily="2" typeface="Times"/>
              </a:rPr>
              <a:t>  and </a:t>
            </a:r>
            <a:r>
              <a:rPr b="1" dirty="0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list2</a:t>
            </a:r>
            <a:r>
              <a:rPr b="1" dirty="0" lang="en-US">
                <a:uFillTx/>
                <a:latin charset="0" pitchFamily="2" typeface="Times"/>
              </a:rPr>
              <a:t>  will reference two separate but identical lists.</a:t>
            </a:r>
            <a:endParaRPr b="1" dirty="0" lang="en-US">
              <a:effectLst/>
              <a:uFillTx/>
              <a:latin charset="0" pitchFamily="2" typeface="Times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Slide Numb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2E13220-65A5-1E46-B176-53D5A1AEECD9}" type="slidenum">
              <a:rPr lang="en-US" smtClean="0">
                <a:uFillTx/>
              </a:rPr>
              <a:t>25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Picture 8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7870" y="66907"/>
            <a:ext cx="5276646" cy="2286000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Picture 9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3350" y="2352908"/>
            <a:ext cx="5273025" cy="4304371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Picture 10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4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411855" y="1483112"/>
            <a:ext cx="4416669" cy="3150606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Slide Number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2E13220-65A5-1E46-B176-53D5A1AEECD9}" type="slidenum">
              <a:rPr lang="en-US" smtClean="0">
                <a:uFillTx/>
              </a:rPr>
              <a:t>26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554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lang="en-US">
                <a:uFillTx/>
              </a:rPr>
              <a:t>Two-Dimensional Lists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555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eaLnBrk="1" hangingPunct="1">
              <a:buFontTx/>
              <a:buChar char="•"/>
            </a:pPr>
            <a:r>
              <a:rPr altLang="en-US" lang="en-US">
                <a:uFillTx/>
                <a:cs charset="0" panose="02070309020205020404" pitchFamily="49" typeface="Courier New"/>
              </a:rPr>
              <a:t>Two-dimensional list: a list that contains other lists as its elements</a:t>
            </a:r>
          </a:p>
          <a:p>
            <a:pPr eaLnBrk="1" hangingPunct="1" lvl="1"/>
            <a:r>
              <a:rPr altLang="en-US" lang="en-US">
                <a:uFillTx/>
                <a:cs charset="0" panose="02070309020205020404" pitchFamily="49" typeface="Courier New"/>
              </a:rPr>
              <a:t>Also known as nested list</a:t>
            </a:r>
          </a:p>
          <a:p>
            <a:pPr eaLnBrk="1" hangingPunct="1" lvl="1"/>
            <a:r>
              <a:rPr altLang="en-US" lang="en-US">
                <a:uFillTx/>
                <a:cs charset="0" panose="02070309020205020404" pitchFamily="49" typeface="Courier New"/>
              </a:rPr>
              <a:t>Common to think of two-dimensional lists as having rows and columns</a:t>
            </a:r>
          </a:p>
          <a:p>
            <a:pPr eaLnBrk="1" hangingPunct="1" lvl="1"/>
            <a:r>
              <a:rPr altLang="en-US" lang="en-US">
                <a:uFillTx/>
                <a:cs charset="0" panose="02070309020205020404" pitchFamily="49" typeface="Courier New"/>
              </a:rPr>
              <a:t>Useful for working with multiple sets of data</a:t>
            </a:r>
          </a:p>
          <a:p>
            <a:pPr eaLnBrk="1" hangingPunct="1">
              <a:buFontTx/>
              <a:buChar char="•"/>
            </a:pPr>
            <a:r>
              <a:rPr altLang="en-US" lang="en-US">
                <a:uFillTx/>
                <a:cs charset="0" panose="02070309020205020404" pitchFamily="49" typeface="Courier New"/>
              </a:rPr>
              <a:t>To process data in a two-dimensional list need to use two indexes</a:t>
            </a:r>
          </a:p>
          <a:p>
            <a:pPr eaLnBrk="1" hangingPunct="1">
              <a:buFontTx/>
              <a:buChar char="•"/>
            </a:pPr>
            <a:r>
              <a:rPr altLang="en-US" lang="en-US">
                <a:uFillTx/>
                <a:cs charset="0" panose="02070309020205020404" pitchFamily="49" typeface="Courier New"/>
              </a:rPr>
              <a:t>Typically use nested loops to process</a:t>
            </a:r>
          </a:p>
          <a:p>
            <a:pPr>
              <a:buFontTx/>
              <a:buChar char="•"/>
            </a:pPr>
            <a:endParaRPr altLang="en-US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Slide Number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2E13220-65A5-1E46-B176-53D5A1AEECD9}" type="slidenum">
              <a:rPr lang="en-US" smtClean="0">
                <a:uFillTx/>
              </a:rPr>
              <a:t>27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Picture 5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08126" y="1690690"/>
            <a:ext cx="9489747" cy="3393870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578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lang="en-US">
                <a:uFillTx/>
              </a:rPr>
              <a:t>Two-Dimensional Lists (cont’d.)</a:t>
            </a: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Content Placeholder 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 noGrp="1"/>
          </p:cNvPicPr>
          <p:nvPr>
            <p:ph idx="1"/>
          </p:nvPr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86953" y="2684845"/>
            <a:ext cx="3066777" cy="2044518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Content Placeholder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4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357739" y="4907782"/>
            <a:ext cx="4867224" cy="1857007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Picture 7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5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85385" y="5276974"/>
            <a:ext cx="3568700" cy="1295400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Slide Number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2E13220-65A5-1E46-B176-53D5A1AEECD9}" type="slidenum">
              <a:rPr lang="en-US" smtClean="0">
                <a:uFillTx/>
              </a:rPr>
              <a:t>28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Picture 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8059" y="0"/>
            <a:ext cx="5792157" cy="6858000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Content Placeholder 9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 noGrp="1"/>
          </p:cNvPicPr>
          <p:nvPr>
            <p:ph idx="1"/>
          </p:nvPr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19137" y="5959178"/>
            <a:ext cx="6008804" cy="740555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Slide Number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2E13220-65A5-1E46-B176-53D5A1AEECD9}" type="slidenum">
              <a:rPr lang="en-US" smtClean="0">
                <a:uFillTx/>
              </a:rPr>
              <a:t>29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12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lang="en-US">
                <a:uFillTx/>
              </a:rPr>
              <a:t>Sequences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12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>
              <a:buFontTx/>
              <a:buChar char="•"/>
            </a:pPr>
            <a:r>
              <a:rPr altLang="en-US" lang="en-US" u="sng">
                <a:uFillTx/>
              </a:rPr>
              <a:t>Sequence</a:t>
            </a:r>
            <a:r>
              <a:rPr altLang="en-US" lang="en-US">
                <a:uFillTx/>
              </a:rPr>
              <a:t>: an object that contains multiple items of data</a:t>
            </a:r>
          </a:p>
          <a:p>
            <a:pPr lvl="1"/>
            <a:r>
              <a:rPr altLang="en-US" lang="en-US">
                <a:uFillTx/>
              </a:rPr>
              <a:t>The items are stored in sequence one after another</a:t>
            </a:r>
          </a:p>
          <a:p>
            <a:pPr>
              <a:buFontTx/>
              <a:buChar char="•"/>
            </a:pPr>
            <a:r>
              <a:rPr altLang="en-US" lang="en-US">
                <a:uFillTx/>
              </a:rPr>
              <a:t>Python provides different types of sequences, including lists and tuples</a:t>
            </a:r>
          </a:p>
          <a:p>
            <a:pPr lvl="1"/>
            <a:r>
              <a:rPr altLang="en-US" lang="en-US">
                <a:uFillTx/>
              </a:rPr>
              <a:t>The difference between these is that a list is mutable and a tuple is immutable</a:t>
            </a:r>
          </a:p>
          <a:p>
            <a:pPr>
              <a:buFontTx/>
              <a:buChar char="•"/>
            </a:pPr>
            <a:endParaRPr altLang="en-US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Slide Number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2E13220-65A5-1E46-B176-53D5A1AEECD9}" type="slidenum">
              <a:rPr lang="en-US" smtClean="0">
                <a:uFillTx/>
              </a:rPr>
              <a:t>3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626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lang="en-US">
                <a:uFillTx/>
              </a:rPr>
              <a:t>Tuples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627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eaLnBrk="1" hangingPunct="1">
              <a:buFontTx/>
              <a:buChar char="•"/>
            </a:pPr>
            <a:r>
              <a:rPr altLang="en-US" dirty="0" lang="en-US" u="sng">
                <a:uFillTx/>
                <a:cs charset="0" panose="02070309020205020404" pitchFamily="49" typeface="Courier New"/>
              </a:rPr>
              <a:t>Tuple</a:t>
            </a:r>
            <a:r>
              <a:rPr altLang="en-US" dirty="0" lang="en-US">
                <a:uFillTx/>
                <a:cs charset="0" panose="02070309020205020404" pitchFamily="49" typeface="Courier New"/>
              </a:rPr>
              <a:t>: an immutable sequence</a:t>
            </a:r>
          </a:p>
          <a:p>
            <a:pPr eaLnBrk="1" hangingPunct="1" lvl="1"/>
            <a:r>
              <a:rPr altLang="en-US" dirty="0" lang="en-US">
                <a:uFillTx/>
                <a:cs charset="0" panose="02070309020205020404" pitchFamily="49" typeface="Courier New"/>
              </a:rPr>
              <a:t>Very similar to a list</a:t>
            </a:r>
          </a:p>
          <a:p>
            <a:pPr eaLnBrk="1" hangingPunct="1" lvl="1"/>
            <a:r>
              <a:rPr altLang="en-US" dirty="0" lang="en-US">
                <a:uFillTx/>
                <a:cs charset="0" panose="02070309020205020404" pitchFamily="49" typeface="Courier New"/>
              </a:rPr>
              <a:t>Once it is created it cannot be changed</a:t>
            </a:r>
          </a:p>
          <a:p>
            <a:pPr eaLnBrk="1" hangingPunct="1" lvl="1"/>
            <a:r>
              <a:rPr altLang="en-US" dirty="0" lang="en-US">
                <a:uFillTx/>
                <a:cs charset="0" panose="02070309020205020404" pitchFamily="49" typeface="Courier New"/>
              </a:rPr>
              <a:t>Format: </a:t>
            </a:r>
            <a:r>
              <a:rPr altLang="en-US" dirty="0" err="1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tuple_name</a:t>
            </a:r>
            <a:r>
              <a:rPr altLang="en-US" dirty="0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 = (item1, item2)</a:t>
            </a:r>
          </a:p>
          <a:p>
            <a:pPr eaLnBrk="1" hangingPunct="1" lvl="1"/>
            <a:r>
              <a:rPr altLang="en-US" dirty="0" lang="en-US">
                <a:uFillTx/>
                <a:cs charset="0" panose="02070309020205020404" pitchFamily="49" typeface="Courier New"/>
              </a:rPr>
              <a:t>Tuples support operations as lists</a:t>
            </a:r>
          </a:p>
          <a:p>
            <a:pPr eaLnBrk="1" hangingPunct="1" lvl="2">
              <a:buFontTx/>
              <a:buChar char="•"/>
            </a:pPr>
            <a:r>
              <a:rPr altLang="en-US" dirty="0" lang="en-US">
                <a:uFillTx/>
                <a:cs charset="0" panose="02070309020205020404" pitchFamily="49" typeface="Courier New"/>
              </a:rPr>
              <a:t>Subscript indexing for retrieving elements</a:t>
            </a:r>
          </a:p>
          <a:p>
            <a:pPr eaLnBrk="1" hangingPunct="1" lvl="2">
              <a:buFontTx/>
              <a:buChar char="•"/>
            </a:pPr>
            <a:r>
              <a:rPr altLang="en-US" dirty="0" lang="en-US">
                <a:uFillTx/>
                <a:cs charset="0" panose="02070309020205020404" pitchFamily="49" typeface="Courier New"/>
              </a:rPr>
              <a:t>Methods such as </a:t>
            </a:r>
            <a:r>
              <a:rPr altLang="en-US" dirty="0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index</a:t>
            </a:r>
          </a:p>
          <a:p>
            <a:pPr eaLnBrk="1" hangingPunct="1" lvl="2">
              <a:buFontTx/>
              <a:buChar char="•"/>
            </a:pPr>
            <a:r>
              <a:rPr altLang="en-US" dirty="0" lang="en-US">
                <a:uFillTx/>
                <a:cs charset="0" panose="02070309020205020404" pitchFamily="49" typeface="Courier New"/>
              </a:rPr>
              <a:t>Built in functions such as </a:t>
            </a:r>
            <a:r>
              <a:rPr altLang="en-US" dirty="0" err="1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len</a:t>
            </a:r>
            <a:r>
              <a:rPr altLang="en-US" dirty="0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, min, max, sum</a:t>
            </a:r>
          </a:p>
          <a:p>
            <a:pPr eaLnBrk="1" hangingPunct="1" lvl="2">
              <a:buFontTx/>
              <a:buChar char="•"/>
            </a:pPr>
            <a:r>
              <a:rPr altLang="en-US" dirty="0" lang="en-US">
                <a:uFillTx/>
                <a:cs charset="0" panose="02070309020205020404" pitchFamily="49" typeface="Courier New"/>
              </a:rPr>
              <a:t>Slicing expressions</a:t>
            </a:r>
          </a:p>
          <a:p>
            <a:pPr eaLnBrk="1" hangingPunct="1" lvl="2">
              <a:buFontTx/>
              <a:buChar char="•"/>
            </a:pPr>
            <a:r>
              <a:rPr altLang="en-US" dirty="0" lang="en-US">
                <a:uFillTx/>
                <a:cs charset="0" panose="02070309020205020404" pitchFamily="49" typeface="Courier New"/>
              </a:rPr>
              <a:t>The </a:t>
            </a:r>
            <a:r>
              <a:rPr altLang="en-US" dirty="0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in</a:t>
            </a:r>
            <a:r>
              <a:rPr altLang="en-US" dirty="0" lang="en-US">
                <a:uFillTx/>
                <a:cs charset="0" panose="02070309020205020404" pitchFamily="49" typeface="Courier New"/>
              </a:rPr>
              <a:t>, </a:t>
            </a:r>
            <a:r>
              <a:rPr altLang="en-US" dirty="0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+</a:t>
            </a:r>
            <a:r>
              <a:rPr altLang="en-US" dirty="0" lang="en-US">
                <a:uFillTx/>
                <a:cs charset="0" panose="02070309020205020404" pitchFamily="49" typeface="Courier New"/>
              </a:rPr>
              <a:t>, and </a:t>
            </a:r>
            <a:r>
              <a:rPr altLang="en-US" dirty="0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*</a:t>
            </a:r>
            <a:r>
              <a:rPr altLang="en-US" dirty="0" lang="en-US">
                <a:uFillTx/>
                <a:cs charset="0" panose="02070309020205020404" pitchFamily="49" typeface="Courier New"/>
              </a:rPr>
              <a:t> operators</a:t>
            </a:r>
          </a:p>
          <a:p>
            <a:pPr>
              <a:buFontTx/>
              <a:buChar char="•"/>
            </a:pPr>
            <a:endParaRPr altLang="en-US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Slide Number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2E13220-65A5-1E46-B176-53D5A1AEECD9}" type="slidenum">
              <a:rPr lang="en-US" smtClean="0">
                <a:uFillTx/>
              </a:rPr>
              <a:t>30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650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lang="en-US">
                <a:uFillTx/>
              </a:rPr>
              <a:t>Tuples (cont’d.)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651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eaLnBrk="1" hangingPunct="1">
              <a:buFontTx/>
              <a:buChar char="•"/>
            </a:pPr>
            <a:r>
              <a:rPr altLang="en-US" dirty="0" lang="en-US">
                <a:uFillTx/>
              </a:rPr>
              <a:t>Tuples do not support the methods:</a:t>
            </a:r>
          </a:p>
          <a:p>
            <a:pPr eaLnBrk="1" hangingPunct="1" lvl="1"/>
            <a:r>
              <a:rPr altLang="en-US" dirty="0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append</a:t>
            </a:r>
          </a:p>
          <a:p>
            <a:pPr eaLnBrk="1" hangingPunct="1" lvl="1"/>
            <a:r>
              <a:rPr altLang="en-US" dirty="0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remove</a:t>
            </a:r>
          </a:p>
          <a:p>
            <a:pPr eaLnBrk="1" hangingPunct="1" lvl="1"/>
            <a:r>
              <a:rPr altLang="en-US" dirty="0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insert</a:t>
            </a:r>
          </a:p>
          <a:p>
            <a:pPr eaLnBrk="1" hangingPunct="1" lvl="1"/>
            <a:r>
              <a:rPr altLang="en-US" dirty="0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reverse</a:t>
            </a:r>
          </a:p>
          <a:p>
            <a:pPr eaLnBrk="1" hangingPunct="1" lvl="1"/>
            <a:r>
              <a:rPr altLang="en-US" dirty="0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sort</a:t>
            </a:r>
          </a:p>
          <a:p>
            <a:pPr>
              <a:buFontTx/>
              <a:buChar char="•"/>
            </a:pPr>
            <a:r>
              <a:rPr altLang="en-US" dirty="0" lang="en-US">
                <a:uFillTx/>
              </a:rPr>
              <a:t>Tuples do not support </a:t>
            </a:r>
            <a:r>
              <a:rPr altLang="en-US" b="1" dirty="0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del</a:t>
            </a:r>
            <a:r>
              <a:rPr altLang="en-US" dirty="0" lang="en-US">
                <a:uFillTx/>
              </a:rPr>
              <a:t> statement</a:t>
            </a:r>
            <a:endParaRPr altLang="en-US" b="1" dirty="0" lang="en-US">
              <a:uFillTx/>
              <a:latin charset="0" panose="02070309020205020404" pitchFamily="49" typeface="Courier New"/>
              <a:cs charset="0" panose="02070309020205020404" pitchFamily="49" typeface="Courier New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Slide Number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2E13220-65A5-1E46-B176-53D5A1AEECD9}" type="slidenum">
              <a:rPr lang="en-US" smtClean="0">
                <a:uFillTx/>
              </a:rPr>
              <a:t>31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Picture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49405" y="464789"/>
            <a:ext cx="6108700" cy="1155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Picture 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49405" y="1973549"/>
            <a:ext cx="6853896" cy="20068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Picture 5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4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49405" y="4294932"/>
            <a:ext cx="6853896" cy="23213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Slide Number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2E13220-65A5-1E46-B176-53D5A1AEECD9}" type="slidenum">
              <a:rPr lang="en-US" smtClean="0">
                <a:uFillTx/>
              </a:rPr>
              <a:t>32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674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lang="en-US">
                <a:uFillTx/>
              </a:rPr>
              <a:t>Tuples (cont’d.)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675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eaLnBrk="1" hangingPunct="1">
              <a:buFontTx/>
              <a:buChar char="•"/>
            </a:pPr>
            <a:r>
              <a:rPr altLang="en-US" lang="en-US">
                <a:uFillTx/>
              </a:rPr>
              <a:t>Advantages for using tuples over lists:</a:t>
            </a:r>
          </a:p>
          <a:p>
            <a:pPr eaLnBrk="1" hangingPunct="1" lvl="1"/>
            <a:r>
              <a:rPr altLang="en-US" lang="en-US">
                <a:uFillTx/>
                <a:cs charset="0" panose="02070309020205020404" pitchFamily="49" typeface="Courier New"/>
              </a:rPr>
              <a:t>Processing tuples is faster than processing lists</a:t>
            </a:r>
          </a:p>
          <a:p>
            <a:pPr eaLnBrk="1" hangingPunct="1" lvl="1"/>
            <a:r>
              <a:rPr altLang="en-US" lang="en-US">
                <a:uFillTx/>
                <a:cs charset="0" panose="02070309020205020404" pitchFamily="49" typeface="Courier New"/>
              </a:rPr>
              <a:t>Tuples are safe </a:t>
            </a:r>
          </a:p>
          <a:p>
            <a:pPr eaLnBrk="1" hangingPunct="1" lvl="1"/>
            <a:r>
              <a:rPr altLang="en-US" lang="en-US">
                <a:uFillTx/>
                <a:cs charset="0" panose="02070309020205020404" pitchFamily="49" typeface="Courier New"/>
              </a:rPr>
              <a:t>Some operations in Python require use of tuples</a:t>
            </a:r>
          </a:p>
          <a:p>
            <a:pPr eaLnBrk="1" hangingPunct="1">
              <a:buFontTx/>
              <a:buChar char="•"/>
            </a:pPr>
            <a:r>
              <a:rPr altLang="en-US" lang="en-US" u="sng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list()</a:t>
            </a:r>
            <a:r>
              <a:rPr altLang="en-US" lang="en-US" u="sng">
                <a:uFillTx/>
                <a:cs charset="0" panose="02070309020205020404" pitchFamily="49" typeface="Courier New"/>
              </a:rPr>
              <a:t> function</a:t>
            </a:r>
            <a:r>
              <a:rPr altLang="en-US" lang="en-US">
                <a:uFillTx/>
                <a:cs charset="0" panose="02070309020205020404" pitchFamily="49" typeface="Courier New"/>
              </a:rPr>
              <a:t>: converts tuple to list</a:t>
            </a:r>
          </a:p>
          <a:p>
            <a:pPr eaLnBrk="1" hangingPunct="1">
              <a:buFontTx/>
              <a:buChar char="•"/>
            </a:pPr>
            <a:r>
              <a:rPr altLang="en-US" lang="en-US" u="sng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tuple()</a:t>
            </a:r>
            <a:r>
              <a:rPr altLang="en-US" lang="en-US" u="sng">
                <a:uFillTx/>
                <a:cs charset="0" panose="02070309020205020404" pitchFamily="49" typeface="Courier New"/>
              </a:rPr>
              <a:t> function</a:t>
            </a:r>
            <a:r>
              <a:rPr altLang="en-US" lang="en-US">
                <a:uFillTx/>
                <a:cs charset="0" panose="02070309020205020404" pitchFamily="49" typeface="Courier New"/>
              </a:rPr>
              <a:t>: converts list to tuple</a:t>
            </a:r>
          </a:p>
          <a:p>
            <a:pPr>
              <a:buFontTx/>
              <a:buChar char="•"/>
            </a:pPr>
            <a:endParaRPr altLang="en-US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Slide Number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2E13220-65A5-1E46-B176-53D5A1AEECD9}" type="slidenum">
              <a:rPr lang="en-US" smtClean="0">
                <a:uFillTx/>
              </a:rPr>
              <a:t>33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Content Placeholder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 noGrp="1"/>
          </p:cNvPicPr>
          <p:nvPr>
            <p:ph idx="1"/>
          </p:nvPr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15867" y="2096994"/>
            <a:ext cx="9474266" cy="2664011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Slide Number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2E13220-65A5-1E46-B176-53D5A1AEECD9}" type="slidenum">
              <a:rPr lang="en-US" smtClean="0">
                <a:uFillTx/>
              </a:rPr>
              <a:t>34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2226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eaLnBrk="1" hangingPunct="1"/>
            <a:r>
              <a:rPr altLang="en-US" lang="en-US">
                <a:uFillTx/>
              </a:rPr>
              <a:t>Summary</a:t>
            </a:r>
            <a:endParaRPr altLang="en-US" lang="he-IL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2227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41375" y="1295401"/>
            <a:ext cx="8229600" cy="452596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eaLnBrk="1" hangingPunct="1">
              <a:buFontTx/>
              <a:buChar char="•"/>
            </a:pPr>
            <a:r>
              <a:rPr altLang="en-US" dirty="0" lang="en-US">
                <a:uFillTx/>
              </a:rPr>
              <a:t>This chapter covered:</a:t>
            </a:r>
          </a:p>
          <a:p>
            <a:pPr eaLnBrk="1" hangingPunct="1" lvl="1"/>
            <a:r>
              <a:rPr altLang="en-US" dirty="0" lang="en-US">
                <a:uFillTx/>
              </a:rPr>
              <a:t>Lists, including:</a:t>
            </a:r>
          </a:p>
          <a:p>
            <a:pPr eaLnBrk="1" hangingPunct="1" lvl="2">
              <a:buFontTx/>
              <a:buChar char="•"/>
            </a:pPr>
            <a:r>
              <a:rPr altLang="en-US" dirty="0" lang="en-US">
                <a:uFillTx/>
              </a:rPr>
              <a:t>Repetition and concatenation operators</a:t>
            </a:r>
          </a:p>
          <a:p>
            <a:pPr eaLnBrk="1" hangingPunct="1" lvl="2">
              <a:buFontTx/>
              <a:buChar char="•"/>
            </a:pPr>
            <a:r>
              <a:rPr altLang="en-US" dirty="0" lang="en-US">
                <a:uFillTx/>
              </a:rPr>
              <a:t>Indexing </a:t>
            </a:r>
          </a:p>
          <a:p>
            <a:pPr eaLnBrk="1" hangingPunct="1" lvl="2">
              <a:buFontTx/>
              <a:buChar char="•"/>
            </a:pPr>
            <a:r>
              <a:rPr altLang="en-US" dirty="0" lang="en-US">
                <a:uFillTx/>
              </a:rPr>
              <a:t>Techniques for processing lists</a:t>
            </a:r>
          </a:p>
          <a:p>
            <a:pPr eaLnBrk="1" hangingPunct="1" lvl="2">
              <a:buFontTx/>
              <a:buChar char="•"/>
            </a:pPr>
            <a:r>
              <a:rPr altLang="en-US" dirty="0" lang="en-US">
                <a:uFillTx/>
              </a:rPr>
              <a:t>Slicing and copying lists</a:t>
            </a:r>
          </a:p>
          <a:p>
            <a:pPr eaLnBrk="1" hangingPunct="1" lvl="2">
              <a:buFontTx/>
              <a:buChar char="•"/>
            </a:pPr>
            <a:r>
              <a:rPr altLang="en-US" dirty="0" lang="en-US">
                <a:uFillTx/>
              </a:rPr>
              <a:t>List methods and built-in functions for lists</a:t>
            </a:r>
          </a:p>
          <a:p>
            <a:pPr eaLnBrk="1" hangingPunct="1" lvl="2">
              <a:buFontTx/>
              <a:buChar char="•"/>
            </a:pPr>
            <a:r>
              <a:rPr altLang="en-US" dirty="0" lang="en-US">
                <a:uFillTx/>
              </a:rPr>
              <a:t>Two-dimensional lists</a:t>
            </a:r>
          </a:p>
          <a:p>
            <a:pPr eaLnBrk="1" hangingPunct="1" lvl="1"/>
            <a:r>
              <a:rPr altLang="en-US" dirty="0" lang="en-US">
                <a:uFillTx/>
              </a:rPr>
              <a:t>Tuples, including:</a:t>
            </a:r>
          </a:p>
          <a:p>
            <a:pPr eaLnBrk="1" hangingPunct="1" lvl="2">
              <a:buFontTx/>
              <a:buChar char="•"/>
            </a:pPr>
            <a:r>
              <a:rPr altLang="en-US" dirty="0" lang="en-US">
                <a:uFillTx/>
              </a:rPr>
              <a:t>Immutability</a:t>
            </a:r>
          </a:p>
          <a:p>
            <a:pPr eaLnBrk="1" hangingPunct="1" lvl="2">
              <a:buFontTx/>
              <a:buChar char="•"/>
            </a:pPr>
            <a:r>
              <a:rPr altLang="en-US" dirty="0" lang="en-US">
                <a:uFillTx/>
              </a:rPr>
              <a:t>Difference from and advantages </a:t>
            </a:r>
            <a:r>
              <a:rPr altLang="en-US" lang="en-US">
                <a:uFillTx/>
              </a:rPr>
              <a:t>over lists</a:t>
            </a:r>
            <a:endParaRPr altLang="en-US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Slide Number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2E13220-65A5-1E46-B176-53D5A1AEECD9}" type="slidenum">
              <a:rPr lang="en-US" smtClean="0">
                <a:uFillTx/>
              </a:rPr>
              <a:t>35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146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lang="en-US">
                <a:uFillTx/>
              </a:rPr>
              <a:t>Introduction to Lists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147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>
              <a:buFontTx/>
              <a:buChar char="•"/>
            </a:pPr>
            <a:r>
              <a:rPr altLang="en-US" dirty="0" lang="en-US" u="sng">
                <a:uFillTx/>
              </a:rPr>
              <a:t>List</a:t>
            </a:r>
            <a:r>
              <a:rPr altLang="en-US" dirty="0" lang="en-US">
                <a:uFillTx/>
              </a:rPr>
              <a:t>: an object that contains multiple data items</a:t>
            </a:r>
          </a:p>
          <a:p>
            <a:pPr lvl="1"/>
            <a:r>
              <a:rPr altLang="en-US" dirty="0" lang="en-US" u="sng">
                <a:uFillTx/>
              </a:rPr>
              <a:t>Element</a:t>
            </a:r>
            <a:r>
              <a:rPr altLang="en-US" dirty="0" lang="en-US">
                <a:uFillTx/>
              </a:rPr>
              <a:t>: An item in a list</a:t>
            </a:r>
          </a:p>
          <a:p>
            <a:pPr lvl="1"/>
            <a:r>
              <a:rPr altLang="en-US" dirty="0" lang="en-US">
                <a:uFillTx/>
              </a:rPr>
              <a:t>Format: </a:t>
            </a:r>
            <a:r>
              <a:rPr altLang="en-US" dirty="0" i="1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list</a:t>
            </a:r>
            <a:r>
              <a:rPr altLang="en-US" dirty="0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 = [</a:t>
            </a:r>
            <a:r>
              <a:rPr altLang="en-US" dirty="0" i="1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item1</a:t>
            </a:r>
            <a:r>
              <a:rPr altLang="en-US" dirty="0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, </a:t>
            </a:r>
            <a:r>
              <a:rPr altLang="en-US" dirty="0" i="1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item2</a:t>
            </a:r>
            <a:r>
              <a:rPr altLang="en-US" dirty="0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, etc.]</a:t>
            </a:r>
          </a:p>
          <a:p>
            <a:pPr lvl="1"/>
            <a:r>
              <a:rPr altLang="en-US" dirty="0" lang="en-US">
                <a:uFillTx/>
                <a:cs charset="0" panose="02070309020205020404" pitchFamily="49" typeface="Courier New"/>
              </a:rPr>
              <a:t>Can hold items of different types</a:t>
            </a:r>
          </a:p>
          <a:p>
            <a:pPr>
              <a:buFontTx/>
              <a:buChar char="•"/>
            </a:pPr>
            <a:r>
              <a:rPr altLang="en-US" dirty="0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print</a:t>
            </a:r>
            <a:r>
              <a:rPr altLang="en-US" dirty="0" lang="en-US">
                <a:uFillTx/>
                <a:cs charset="0" panose="02070309020205020404" pitchFamily="49" typeface="Courier New"/>
              </a:rPr>
              <a:t> function can be used to display an entire list</a:t>
            </a:r>
          </a:p>
          <a:p>
            <a:pPr>
              <a:buFontTx/>
              <a:buChar char="•"/>
            </a:pPr>
            <a:endParaRPr altLang="en-US" dirty="0" lang="en-US">
              <a:uFillTx/>
              <a:cs charset="0" panose="02070309020205020404" pitchFamily="49" typeface="Courier New"/>
            </a:endParaRPr>
          </a:p>
          <a:p>
            <a:pPr>
              <a:buFontTx/>
              <a:buChar char="•"/>
            </a:pPr>
            <a:endParaRPr altLang="en-US" dirty="0" lang="en-US">
              <a:uFillTx/>
              <a:cs charset="0" panose="02070309020205020404" pitchFamily="49" typeface="Courier New"/>
            </a:endParaRPr>
          </a:p>
          <a:p>
            <a:pPr>
              <a:buFontTx/>
              <a:buChar char="•"/>
            </a:pPr>
            <a:r>
              <a:rPr altLang="en-US" dirty="0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list()</a:t>
            </a:r>
            <a:r>
              <a:rPr altLang="en-US" dirty="0" lang="en-US">
                <a:uFillTx/>
                <a:cs charset="0" panose="02070309020205020404" pitchFamily="49" typeface="Courier New"/>
              </a:rPr>
              <a:t> function can convert certain types of objects to lists</a:t>
            </a:r>
          </a:p>
          <a:p>
            <a:pPr>
              <a:buFontTx/>
              <a:buChar char="•"/>
            </a:pPr>
            <a:endParaRPr altLang="en-US" dirty="0"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Screen Clipping" id="3" name="Picture 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25524" y="4118860"/>
            <a:ext cx="4563112" cy="8383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Screen Clipping" id="4" name="Picture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145472" y="5643775"/>
            <a:ext cx="5353797" cy="8478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Slide Number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2E13220-65A5-1E46-B176-53D5A1AEECD9}" type="slidenum">
              <a:rPr lang="en-US" smtClean="0">
                <a:uFillTx/>
              </a:rPr>
              <a:t>4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170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lang="en-US">
                <a:uFillTx/>
              </a:rPr>
              <a:t>Introduction to Lists (cont’d.)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Content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1038" y="1593669"/>
            <a:ext cx="8828722" cy="4583294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Autofit/>
          </a:bodyPr>
          <a:lstStyle/>
          <a:p>
            <a:r>
              <a:rPr dirty="0" lang="en-US" sz="2400">
                <a:uFillTx/>
              </a:rPr>
              <a:t>Here is a statement that creates a list of integers:</a:t>
            </a:r>
          </a:p>
          <a:p>
            <a:pPr indent="0" marL="0">
              <a:buNone/>
            </a:pPr>
            <a:r>
              <a:rPr b="1" dirty="0" err="1" lang="en-US" sz="200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even_numbers</a:t>
            </a:r>
            <a:r>
              <a:rPr b="1" dirty="0" lang="en-US" sz="200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 = [2, 4, 6, 8, 10]</a:t>
            </a:r>
          </a:p>
          <a:p>
            <a:pPr indent="0" marL="0">
              <a:buNone/>
            </a:pPr>
            <a:endParaRPr b="1" dirty="0" lang="en-US" sz="2400">
              <a:uFillTx/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 indent="0" marL="0">
              <a:buNone/>
            </a:pPr>
            <a:endParaRPr b="1" dirty="0" lang="en-US" sz="2400">
              <a:uFillTx/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r>
              <a:rPr dirty="0" lang="en-US" sz="2400">
                <a:uFillTx/>
              </a:rPr>
              <a:t>The following is another example:</a:t>
            </a:r>
          </a:p>
          <a:p>
            <a:pPr indent="0" marL="0">
              <a:buNone/>
            </a:pPr>
            <a:r>
              <a:rPr b="1" dirty="0" lang="en-US" sz="200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names = ['Molly', 'Steven', 'Will', 'Alicia', 'Adriana']</a:t>
            </a:r>
          </a:p>
          <a:p>
            <a:pPr indent="0" marL="0">
              <a:buNone/>
            </a:pPr>
            <a:endParaRPr b="1" dirty="0" lang="en-US" sz="2400">
              <a:uFillTx/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 indent="0" marL="0">
              <a:buNone/>
            </a:pPr>
            <a:endParaRPr b="1" dirty="0" lang="en-US" sz="2400">
              <a:uFillTx/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r>
              <a:rPr dirty="0" lang="en-US" sz="2400">
                <a:uFillTx/>
              </a:rPr>
              <a:t>A list can hold items of different types, as shown in the following example:</a:t>
            </a:r>
          </a:p>
          <a:p>
            <a:pPr indent="0" marL="0">
              <a:buNone/>
            </a:pPr>
            <a:r>
              <a:rPr b="1" dirty="0" lang="en-US" sz="200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info = ['Alicia', 27, 1550.87]</a:t>
            </a:r>
          </a:p>
          <a:p>
            <a:endParaRPr b="1" dirty="0" lang="th-TH" sz="2400">
              <a:uFillTx/>
              <a:latin charset="0" panose="02070309020205020404" pitchFamily="49" typeface="Courier New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Screen Clipping" id="2" name="Picture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2"/>
          <a:srcRect l="17917" t="47019"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212766" y="2588376"/>
            <a:ext cx="5549616" cy="6923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Screen Clipping" id="7" name="Picture 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979642" y="4289724"/>
            <a:ext cx="6782740" cy="6671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Screen Clipping" id="8" name="Picture 7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4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512527" y="5865391"/>
            <a:ext cx="4246912" cy="5460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Slide Number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2E13220-65A5-1E46-B176-53D5A1AEECD9}" type="slidenum">
              <a:rPr lang="en-US" smtClean="0">
                <a:uFillTx/>
              </a:rPr>
              <a:t>5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194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lang="en-US">
                <a:uFillTx/>
              </a:rPr>
              <a:t>The Repetition Operator and Iterating over a List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195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pPr>
              <a:buFontTx/>
              <a:buChar char="•"/>
            </a:pPr>
            <a:r>
              <a:rPr altLang="en-US" dirty="0" lang="en-US" u="sng">
                <a:uFillTx/>
              </a:rPr>
              <a:t>Repetition operator</a:t>
            </a:r>
            <a:r>
              <a:rPr altLang="en-US" dirty="0" lang="en-US">
                <a:uFillTx/>
              </a:rPr>
              <a:t>: makes multiple copies of a list and joins them together</a:t>
            </a:r>
          </a:p>
          <a:p>
            <a:pPr lvl="1"/>
            <a:r>
              <a:rPr altLang="en-US" dirty="0" lang="en-US">
                <a:uFillTx/>
              </a:rPr>
              <a:t>The </a:t>
            </a:r>
            <a:r>
              <a:rPr altLang="en-US" b="1" dirty="0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*</a:t>
            </a:r>
            <a:r>
              <a:rPr altLang="en-US" dirty="0" lang="en-US">
                <a:uFillTx/>
              </a:rPr>
              <a:t> symbol is a repetition operator when applied to a sequence and an integer</a:t>
            </a:r>
          </a:p>
          <a:p>
            <a:pPr lvl="2">
              <a:buFontTx/>
              <a:buChar char="•"/>
            </a:pPr>
            <a:r>
              <a:rPr altLang="en-US" dirty="0" lang="en-US">
                <a:uFillTx/>
              </a:rPr>
              <a:t>Sequence is left operand, number is right</a:t>
            </a:r>
          </a:p>
          <a:p>
            <a:pPr lvl="1"/>
            <a:r>
              <a:rPr altLang="en-US" dirty="0" lang="en-US">
                <a:uFillTx/>
              </a:rPr>
              <a:t>General format: </a:t>
            </a:r>
            <a:r>
              <a:rPr altLang="en-US" dirty="0" i="1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list</a:t>
            </a:r>
            <a:r>
              <a:rPr altLang="en-US" dirty="0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 * </a:t>
            </a:r>
            <a:r>
              <a:rPr altLang="en-US" dirty="0" i="1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n</a:t>
            </a:r>
          </a:p>
          <a:p>
            <a:pPr indent="0" lvl="1" marL="457200">
              <a:buNone/>
            </a:pPr>
            <a:endParaRPr altLang="en-US" dirty="0" i="1" lang="en-US">
              <a:uFillTx/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 lvl="1"/>
            <a:endParaRPr altLang="en-US" dirty="0" i="1" lang="en-US">
              <a:uFillTx/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>
              <a:buFontTx/>
              <a:buChar char="•"/>
            </a:pPr>
            <a:r>
              <a:rPr altLang="en-US" dirty="0" lang="en-US">
                <a:uFillTx/>
                <a:cs charset="0" panose="02070309020205020404" pitchFamily="49" typeface="Courier New"/>
              </a:rPr>
              <a:t>You can iterate over a list using a </a:t>
            </a:r>
            <a:r>
              <a:rPr altLang="en-US" dirty="0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for </a:t>
            </a:r>
            <a:r>
              <a:rPr altLang="en-US" dirty="0" lang="en-US">
                <a:uFillTx/>
                <a:cs charset="0" panose="02070309020205020404" pitchFamily="49" typeface="Courier New"/>
              </a:rPr>
              <a:t>loop</a:t>
            </a:r>
          </a:p>
          <a:p>
            <a:pPr lvl="1"/>
            <a:r>
              <a:rPr altLang="en-US" dirty="0" lang="en-US">
                <a:uFillTx/>
                <a:cs charset="0" panose="02070309020205020404" pitchFamily="49" typeface="Courier New"/>
              </a:rPr>
              <a:t>Format: </a:t>
            </a:r>
            <a:r>
              <a:rPr altLang="en-US" dirty="0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for </a:t>
            </a:r>
            <a:r>
              <a:rPr altLang="en-US" dirty="0" i="1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x</a:t>
            </a:r>
            <a:r>
              <a:rPr altLang="en-US" dirty="0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 in </a:t>
            </a:r>
            <a:r>
              <a:rPr altLang="en-US" dirty="0" i="1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list</a:t>
            </a:r>
            <a:r>
              <a:rPr altLang="en-US" dirty="0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:</a:t>
            </a:r>
          </a:p>
          <a:p>
            <a:pPr>
              <a:buFontTx/>
              <a:buChar char="•"/>
            </a:pPr>
            <a:endParaRPr altLang="en-US" dirty="0"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Screen Clipping" id="2" name="Picture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94114" y="4089094"/>
            <a:ext cx="4096789" cy="9076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Screen Clipping" id="3" name="Picture 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94114" y="5837484"/>
            <a:ext cx="3913909" cy="9488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Slide Numb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2E13220-65A5-1E46-B176-53D5A1AEECD9}" type="slidenum">
              <a:rPr lang="en-US" smtClean="0">
                <a:uFillTx/>
              </a:rPr>
              <a:t>6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218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lang="en-US">
                <a:uFillTx/>
              </a:rPr>
              <a:t>Indexing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219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>
              <a:buFontTx/>
              <a:buChar char="•"/>
            </a:pPr>
            <a:r>
              <a:rPr altLang="en-US" lang="en-US" u="sng">
                <a:uFillTx/>
              </a:rPr>
              <a:t>Index</a:t>
            </a:r>
            <a:r>
              <a:rPr altLang="en-US" lang="en-US">
                <a:uFillTx/>
              </a:rPr>
              <a:t>: a number specifying the position of an element in a list</a:t>
            </a:r>
          </a:p>
          <a:p>
            <a:pPr lvl="1"/>
            <a:r>
              <a:rPr altLang="en-US" lang="en-US">
                <a:uFillTx/>
              </a:rPr>
              <a:t>Enables access to individual element in list</a:t>
            </a:r>
          </a:p>
          <a:p>
            <a:pPr lvl="1"/>
            <a:r>
              <a:rPr altLang="en-US" lang="en-US">
                <a:uFillTx/>
              </a:rPr>
              <a:t>Index of first element in the list is 0, second element is 1, and n’th element is n-1</a:t>
            </a:r>
          </a:p>
          <a:p>
            <a:pPr lvl="1"/>
            <a:r>
              <a:rPr altLang="en-US" lang="en-US">
                <a:uFillTx/>
              </a:rPr>
              <a:t>Negative indexes identify positions relative to the end of the list</a:t>
            </a:r>
          </a:p>
          <a:p>
            <a:pPr lvl="2">
              <a:buFontTx/>
              <a:buChar char="•"/>
            </a:pPr>
            <a:r>
              <a:rPr altLang="en-US" lang="en-US">
                <a:uFillTx/>
              </a:rPr>
              <a:t>The index -1 identifies the last element, -2 identifies the next to last element, etc.</a:t>
            </a:r>
          </a:p>
          <a:p>
            <a:pPr>
              <a:buFontTx/>
              <a:buChar char="•"/>
            </a:pPr>
            <a:endParaRPr altLang="en-US"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Screen Clipping" id="2" name="Picture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45925" y="5175105"/>
            <a:ext cx="5420481" cy="14194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Slide Number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2E13220-65A5-1E46-B176-53D5A1AEECD9}" type="slidenum">
              <a:rPr lang="en-US" smtClean="0">
                <a:uFillTx/>
              </a:rPr>
              <a:t>7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24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lang="en-US">
                <a:uFillTx/>
              </a:rPr>
              <a:t>The </a:t>
            </a:r>
            <a:r>
              <a:rPr altLang="en-US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len</a:t>
            </a:r>
            <a:r>
              <a:rPr altLang="en-US" lang="en-US">
                <a:uFillTx/>
              </a:rPr>
              <a:t> function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24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eaLnBrk="1" hangingPunct="1">
              <a:buFontTx/>
              <a:buChar char="•"/>
            </a:pPr>
            <a:r>
              <a:rPr altLang="en-US" lang="en-US">
                <a:uFillTx/>
              </a:rPr>
              <a:t>An </a:t>
            </a:r>
            <a:r>
              <a:rPr altLang="en-US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IndexError</a:t>
            </a:r>
            <a:r>
              <a:rPr altLang="en-US" lang="en-US">
                <a:uFillTx/>
              </a:rPr>
              <a:t> exception is raised if an  invalid index is used</a:t>
            </a:r>
          </a:p>
          <a:p>
            <a:pPr eaLnBrk="1" hangingPunct="1">
              <a:buFontTx/>
              <a:buChar char="•"/>
            </a:pPr>
            <a:r>
              <a:rPr altLang="en-US" lang="en-US" u="sng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len</a:t>
            </a:r>
            <a:r>
              <a:rPr altLang="en-US" lang="en-US" u="sng">
                <a:uFillTx/>
                <a:cs charset="0" panose="02070309020205020404" pitchFamily="49" typeface="Courier New"/>
              </a:rPr>
              <a:t> function</a:t>
            </a:r>
            <a:r>
              <a:rPr altLang="en-US" lang="en-US">
                <a:uFillTx/>
                <a:cs charset="0" panose="02070309020205020404" pitchFamily="49" typeface="Courier New"/>
              </a:rPr>
              <a:t>: returns the length of a sequence such as a list</a:t>
            </a:r>
          </a:p>
          <a:p>
            <a:pPr eaLnBrk="1" hangingPunct="1" lvl="1"/>
            <a:r>
              <a:rPr altLang="en-US" lang="en-US">
                <a:uFillTx/>
                <a:cs charset="0" panose="02070309020205020404" pitchFamily="49" typeface="Courier New"/>
              </a:rPr>
              <a:t>Example: </a:t>
            </a:r>
            <a:r>
              <a:rPr altLang="en-US" i="1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size</a:t>
            </a:r>
            <a:r>
              <a:rPr altLang="en-US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 = len(</a:t>
            </a:r>
            <a:r>
              <a:rPr altLang="en-US" i="1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my_list</a:t>
            </a:r>
            <a:r>
              <a:rPr altLang="en-US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)</a:t>
            </a:r>
          </a:p>
          <a:p>
            <a:pPr eaLnBrk="1" hangingPunct="1" lvl="1"/>
            <a:r>
              <a:rPr altLang="en-US" lang="en-US">
                <a:uFillTx/>
                <a:cs charset="0" panose="02070309020205020404" pitchFamily="49" typeface="Courier New"/>
              </a:rPr>
              <a:t>Returns the number of elements in the list, so the index of last element is </a:t>
            </a:r>
            <a:r>
              <a:rPr altLang="en-US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len(list)-1</a:t>
            </a:r>
          </a:p>
          <a:p>
            <a:pPr eaLnBrk="1" hangingPunct="1" lvl="1"/>
            <a:r>
              <a:rPr altLang="en-US" lang="en-US">
                <a:uFillTx/>
                <a:cs charset="0" panose="02070309020205020404" pitchFamily="49" typeface="Courier New"/>
              </a:rPr>
              <a:t>Can be used to prevent an </a:t>
            </a:r>
            <a:r>
              <a:rPr altLang="en-US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IndexError </a:t>
            </a:r>
            <a:r>
              <a:rPr altLang="en-US" lang="en-US">
                <a:uFillTx/>
                <a:cs charset="0" panose="02070309020205020404" pitchFamily="49" typeface="Courier New"/>
              </a:rPr>
              <a:t>exception when iterating over a list with a loop</a:t>
            </a:r>
          </a:p>
          <a:p>
            <a:pPr>
              <a:buFontTx/>
              <a:buChar char="•"/>
            </a:pPr>
            <a:endParaRPr altLang="en-US"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Screen Clipping" id="2" name="Picture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16586" y="5587610"/>
            <a:ext cx="4477375" cy="8287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Slide Number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2E13220-65A5-1E46-B176-53D5A1AEECD9}" type="slidenum">
              <a:rPr lang="en-US" smtClean="0">
                <a:uFillTx/>
              </a:rPr>
              <a:t>8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266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lang="en-US">
                <a:uFillTx/>
              </a:rPr>
              <a:t>Lists Are Mutable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267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eaLnBrk="1" hangingPunct="1">
              <a:buFontTx/>
              <a:buChar char="•"/>
            </a:pPr>
            <a:r>
              <a:rPr altLang="en-US" lang="en-US">
                <a:uFillTx/>
                <a:cs charset="0" panose="02070309020205020404" pitchFamily="49" typeface="Courier New"/>
              </a:rPr>
              <a:t>Mutable sequence: the items in the sequence can be changed</a:t>
            </a:r>
          </a:p>
          <a:p>
            <a:pPr eaLnBrk="1" hangingPunct="1" lvl="1"/>
            <a:r>
              <a:rPr altLang="en-US" lang="en-US">
                <a:uFillTx/>
                <a:cs charset="0" panose="02070309020205020404" pitchFamily="49" typeface="Courier New"/>
              </a:rPr>
              <a:t>Lists are mutable, and so their elements can be changed</a:t>
            </a:r>
          </a:p>
          <a:p>
            <a:pPr eaLnBrk="1" hangingPunct="1">
              <a:buFontTx/>
              <a:buChar char="•"/>
            </a:pPr>
            <a:r>
              <a:rPr altLang="en-US" lang="en-US">
                <a:uFillTx/>
                <a:cs charset="0" panose="02070309020205020404" pitchFamily="49" typeface="Courier New"/>
              </a:rPr>
              <a:t>An expression such as </a:t>
            </a:r>
          </a:p>
          <a:p>
            <a:pPr eaLnBrk="1" hangingPunct="1">
              <a:buFontTx/>
              <a:buChar char="•"/>
            </a:pPr>
            <a:r>
              <a:rPr altLang="en-US" lang="en-US">
                <a:uFillTx/>
                <a:cs charset="0" panose="02070309020205020404" pitchFamily="49" typeface="Courier New"/>
              </a:rPr>
              <a:t>	</a:t>
            </a:r>
            <a:r>
              <a:rPr altLang="en-US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list[1] = new_value</a:t>
            </a:r>
            <a:r>
              <a:rPr altLang="en-US" lang="en-US">
                <a:uFillTx/>
                <a:cs charset="0" panose="02070309020205020404" pitchFamily="49" typeface="Courier New"/>
              </a:rPr>
              <a:t> can be used to assign a new value to a list element</a:t>
            </a:r>
          </a:p>
          <a:p>
            <a:pPr eaLnBrk="1" hangingPunct="1" lvl="1"/>
            <a:r>
              <a:rPr altLang="en-US" lang="en-US">
                <a:uFillTx/>
                <a:cs charset="0" panose="02070309020205020404" pitchFamily="49" typeface="Courier New"/>
              </a:rPr>
              <a:t>Must use a valid index to prevent raising of an </a:t>
            </a:r>
            <a:r>
              <a:rPr altLang="en-US" lang="en-US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IndexError</a:t>
            </a:r>
            <a:r>
              <a:rPr altLang="en-US" lang="en-US">
                <a:uFillTx/>
                <a:cs charset="0" panose="02070309020205020404" pitchFamily="49" typeface="Courier New"/>
              </a:rPr>
              <a:t> exception</a:t>
            </a:r>
            <a:endParaRPr altLang="en-US" lang="en-US">
              <a:uFillTx/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>
              <a:buFontTx/>
              <a:buChar char="•"/>
            </a:pPr>
            <a:endParaRPr altLang="en-US"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Screen Clipping" id="2" name="Picture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062246" y="4950297"/>
            <a:ext cx="4486901" cy="16861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Slide Number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2E13220-65A5-1E46-B176-53D5A1AEECD9}" type="slidenum">
              <a:rPr lang="en-US" smtClean="0">
                <a:uFillTx/>
              </a:rPr>
              <a:t>9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theme/theme1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1202</Words>
  <Application>Microsoft Macintosh PowerPoint</Application>
  <PresentationFormat>A4 Paper (210x297 mm)</PresentationFormat>
  <Paragraphs>193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Times</vt:lpstr>
      <vt:lpstr>Office Theme</vt:lpstr>
      <vt:lpstr>CN101</vt:lpstr>
      <vt:lpstr>Topics</vt:lpstr>
      <vt:lpstr>Sequences</vt:lpstr>
      <vt:lpstr>Introduction to Lists</vt:lpstr>
      <vt:lpstr>Introduction to Lists (cont’d.)</vt:lpstr>
      <vt:lpstr>The Repetition Operator and Iterating over a List</vt:lpstr>
      <vt:lpstr>Indexing</vt:lpstr>
      <vt:lpstr>The len function</vt:lpstr>
      <vt:lpstr>Lists Are Mutable</vt:lpstr>
      <vt:lpstr>PowerPoint Presentation</vt:lpstr>
      <vt:lpstr>Concatenating Lists</vt:lpstr>
      <vt:lpstr>List Slicing</vt:lpstr>
      <vt:lpstr>Finding Items in Lists with the in Operator</vt:lpstr>
      <vt:lpstr>PowerPoint Presentation</vt:lpstr>
      <vt:lpstr>List Methods</vt:lpstr>
      <vt:lpstr>List Methods (cont’d.)</vt:lpstr>
      <vt:lpstr>PowerPoint Presentation</vt:lpstr>
      <vt:lpstr>PowerPoint Presentation</vt:lpstr>
      <vt:lpstr>List Methods (cont’d.)</vt:lpstr>
      <vt:lpstr>PowerPoint Presentation</vt:lpstr>
      <vt:lpstr>List Methods (cont’d.)</vt:lpstr>
      <vt:lpstr>Useful Built-in Functions</vt:lpstr>
      <vt:lpstr>Useful Built-in Functions (cont’d.)</vt:lpstr>
      <vt:lpstr>List Referencing</vt:lpstr>
      <vt:lpstr>Copying Lists</vt:lpstr>
      <vt:lpstr>PowerPoint Presentation</vt:lpstr>
      <vt:lpstr>Two-Dimensional Lists</vt:lpstr>
      <vt:lpstr>Two-Dimensional Lists (cont’d.)</vt:lpstr>
      <vt:lpstr>PowerPoint Presentation</vt:lpstr>
      <vt:lpstr>Tuples</vt:lpstr>
      <vt:lpstr>Tuples (cont’d.)</vt:lpstr>
      <vt:lpstr>PowerPoint Presentation</vt:lpstr>
      <vt:lpstr>Tuples (cont’d.)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CN101</dc:title>
  <dc:creator>Weerachai  Anotaipaiboon</dc:creator>
  <cp:lastModifiedBy>Wachira  Promsaka na sakolnakorn</cp:lastModifiedBy>
  <cp:revision>25</cp:revision>
  <dcterms:created xsi:type="dcterms:W3CDTF">2019-05-29T05:57:25Z</dcterms:created>
  <dcterms:modified xsi:type="dcterms:W3CDTF">2019-07-25T16:47:30Z</dcterms:modified>
</cp:coreProperties>
</file>