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369" r:id="rId4"/>
    <p:sldId id="370" r:id="rId5"/>
    <p:sldId id="288" r:id="rId6"/>
    <p:sldId id="373" r:id="rId7"/>
    <p:sldId id="372" r:id="rId8"/>
    <p:sldId id="290" r:id="rId9"/>
    <p:sldId id="291" r:id="rId10"/>
    <p:sldId id="292" r:id="rId11"/>
    <p:sldId id="293" r:id="rId12"/>
    <p:sldId id="294" r:id="rId13"/>
    <p:sldId id="374" r:id="rId14"/>
    <p:sldId id="295" r:id="rId15"/>
    <p:sldId id="296" r:id="rId16"/>
    <p:sldId id="297" r:id="rId17"/>
    <p:sldId id="375" r:id="rId18"/>
    <p:sldId id="376" r:id="rId19"/>
    <p:sldId id="298" r:id="rId20"/>
    <p:sldId id="299" r:id="rId21"/>
    <p:sldId id="377" r:id="rId22"/>
    <p:sldId id="300" r:id="rId23"/>
    <p:sldId id="378" r:id="rId24"/>
    <p:sldId id="301" r:id="rId25"/>
    <p:sldId id="379" r:id="rId26"/>
    <p:sldId id="302" r:id="rId27"/>
    <p:sldId id="303" r:id="rId28"/>
    <p:sldId id="380" r:id="rId29"/>
    <p:sldId id="304" r:id="rId30"/>
    <p:sldId id="381" r:id="rId31"/>
    <p:sldId id="382" r:id="rId32"/>
    <p:sldId id="383" r:id="rId33"/>
    <p:sldId id="371" r:id="rId3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107" d="100"/>
          <a:sy n="10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30ACB-3382-C54B-A24D-CBFEDCDB440A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F5C05-66E3-CB43-9E03-3A468C68D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3A01-8870-0448-81A7-53213500A467}" type="datetime1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0297-521F-9743-A262-D770529643E2}" type="datetime1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BC7-D549-FD40-9F30-6669314FA58A}" type="datetime1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903C-8696-5D44-936F-88DAB937A12C}" type="datetime1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9146-1703-F440-9585-4723AFEA2DD0}" type="datetime1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461-BD24-104A-B614-F2C12235BC0B}" type="datetime1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BE9D-BFBD-B140-A277-1973A7A36B88}" type="datetime1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3FC9-4ECE-6141-BFDB-13558E4130A9}" type="datetime1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D56-C15D-FB42-A50A-348980D44D71}" type="datetime1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D1A8-B63D-A94B-B356-3D507A963E6E}" type="datetime1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F614-9154-A34D-B9BE-0A76CB4BD2AB}" type="datetime1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9A9C-D796-934F-8F72-52D0DCE4E7F7}" type="datetime1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7113" y="23019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3220-65A5-1E46-B176-53D5A1AEEC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399-B531-A14B-9EEA-BA5FF5FE1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FAEA8-CA51-7645-BE62-8991790B0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/>
              <a:t>Lecture 13-14</a:t>
            </a:r>
            <a:endParaRPr lang="en-US" sz="3600" dirty="0"/>
          </a:p>
          <a:p>
            <a:r>
              <a:rPr lang="en-US" sz="3600" dirty="0"/>
              <a:t>More About Strings</a:t>
            </a:r>
          </a:p>
        </p:txBody>
      </p:sp>
    </p:spTree>
    <p:extLst>
      <p:ext uri="{BB962C8B-B14F-4D97-AF65-F5344CB8AC3E}">
        <p14:creationId xmlns:p14="http://schemas.microsoft.com/office/powerpoint/2010/main" val="30281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FB0A429-DD64-B643-8536-AF5D5084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8A9C870-E129-4045-89EE-7D7DC204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Strings are immutable</a:t>
            </a:r>
          </a:p>
          <a:p>
            <a:pPr lvl="1"/>
            <a:r>
              <a:rPr lang="en-US" altLang="en-US"/>
              <a:t>Once they are created, they cannot be changed</a:t>
            </a:r>
          </a:p>
          <a:p>
            <a:pPr lvl="2">
              <a:buFontTx/>
              <a:buChar char="•"/>
            </a:pPr>
            <a:r>
              <a:rPr lang="en-US" altLang="en-US"/>
              <a:t>Concatenation doesn’t actually change the existing string, but rather creates a new string and assigns the new string to the previously used variable</a:t>
            </a:r>
          </a:p>
          <a:p>
            <a:pPr lvl="1"/>
            <a:r>
              <a:rPr lang="en-US" altLang="en-US"/>
              <a:t>Cannot use an expression of the form </a:t>
            </a:r>
          </a:p>
          <a:p>
            <a:pPr lvl="1"/>
            <a:r>
              <a:rPr lang="en-US" altLang="en-US"/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new_character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Statement of this type will raise an exception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0E946B59-331B-9345-9B9F-E13E03F35D68}"/>
              </a:ext>
            </a:extLst>
          </p:cNvPr>
          <p:cNvSpPr/>
          <p:nvPr/>
        </p:nvSpPr>
        <p:spPr>
          <a:xfrm>
            <a:off x="6752539" y="3114376"/>
            <a:ext cx="1907177" cy="19463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69A2C-33C9-004B-87C4-C78A02C7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A448B95-5EEF-EA49-BB16-DC53C06E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 (cont’d.)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79B14F-196D-DD45-B998-991CE6042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07" y="1502239"/>
            <a:ext cx="4949121" cy="4901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0A5287-059D-004D-8F0A-AFFACB7E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142" y="2499731"/>
            <a:ext cx="3066741" cy="1219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A70BD-732B-8043-A9F7-E6537DC16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142" y="4273365"/>
            <a:ext cx="3464628" cy="1511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1D11A-023B-8E45-8D89-A51519BF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41E64AF-EBDB-3D4E-A926-5963E01D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Slicing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28B0E77-4C62-8E4F-ACA9-4DF5AF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Slice</a:t>
            </a:r>
            <a:r>
              <a:rPr lang="en-US" altLang="en-US"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en-US" i="1">
                <a:cs typeface="Courier New" panose="02070309020205020404" pitchFamily="49" charset="0"/>
              </a:rPr>
              <a:t>substring</a:t>
            </a:r>
          </a:p>
          <a:p>
            <a:pPr lvl="1"/>
            <a:r>
              <a:rPr lang="en-US" altLang="en-US"/>
              <a:t>Slicing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cs typeface="Courier New" panose="02070309020205020404" pitchFamily="49" charset="0"/>
              </a:rPr>
              <a:t> up to, but not including,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cs typeface="Courier New" panose="02070309020205020404" pitchFamily="49" charset="0"/>
              </a:rPr>
              <a:t> not specified,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>
                <a:cs typeface="Courier New" panose="02070309020205020404" pitchFamily="49" charset="0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>
                <a:cs typeface="Courier New" panose="02070309020205020404" pitchFamily="49" charset="0"/>
              </a:rPr>
              <a:t> not specified,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len(string)</a:t>
            </a:r>
            <a:r>
              <a:rPr lang="en-US" altLang="en-US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0A343-8F9F-ED4F-819A-D1F4AFE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E7CC4C-AE90-474D-9FA7-85A5FA87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27" y="102783"/>
            <a:ext cx="5544745" cy="67552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B8F7D-6574-E549-A958-45B4F6D6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157BE40-E823-B547-9321-E5DC606A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Testing, Searching, and Manipulating Strings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8C40E45-6C64-8044-BAFB-259A19A8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can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/>
              <a:t> operator to determine whether one string is contained in another string</a:t>
            </a:r>
          </a:p>
          <a:p>
            <a:pPr lvl="1"/>
            <a:r>
              <a:rPr lang="en-US" altLang="en-US"/>
              <a:t>General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</a:p>
          <a:p>
            <a:pPr lvl="2">
              <a:buFontTx/>
              <a:buChar char="•"/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string1 </a:t>
            </a:r>
            <a:r>
              <a:rPr lang="en-US" altLang="en-US">
                <a:cs typeface="Courier New" panose="02070309020205020404" pitchFamily="49" charset="0"/>
              </a:rPr>
              <a:t>and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string2 </a:t>
            </a:r>
            <a:r>
              <a:rPr lang="en-US" altLang="en-US">
                <a:cs typeface="Courier New" panose="02070309020205020404" pitchFamily="49" charset="0"/>
              </a:rPr>
              <a:t>can be string literals or variables referencing strings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Similarly you can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>
                <a:cs typeface="Courier New" panose="02070309020205020404" pitchFamily="49" charset="0"/>
              </a:rPr>
              <a:t> operator to determine whether one string is not contained in another string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59C62-9942-6A4F-B263-87A9167D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5" y="4960369"/>
            <a:ext cx="6762905" cy="1729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4EE6E-41A6-D448-8C24-152F2841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C09FE2F-D3C0-3246-A1D4-653921DE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61E8E5A-BFBC-254B-8FA2-D6E06D8F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 format: 			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Generally Boolean methods, that return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if a condition exists,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>
                <a:cs typeface="Courier New" panose="02070309020205020404" pitchFamily="49" charset="0"/>
              </a:rPr>
              <a:t> otherwise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148BD-5713-8947-B492-8BB7A145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710CB4A-DFFD-0248-ACB6-1C9064FF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9A6CE-B453-BD4D-997D-AA95022A3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66" y="1581812"/>
            <a:ext cx="9557267" cy="45067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A32B15-C6C6-8740-92F6-76E63C05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6189D0-15DC-9F45-BB8A-CFF99A64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17" y="89210"/>
            <a:ext cx="7080566" cy="66795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3D3CA-00E2-4540-8B6D-97235562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6CA1E-A66D-A14F-A1B0-9B87113E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54050"/>
            <a:ext cx="5854700" cy="5549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8BFDE-F80B-BE4C-970D-EF218B0B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1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9684288-3C70-A14C-8F9D-B4330E2E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C5CA7FF-ED9A-8841-A497-DC457E33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C534E-926D-E541-AAE8-3272C05E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6A71C2A-2213-AD40-BF0C-FDCB164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9A930E39-E442-D441-B51B-F9FD7A1B3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Basic String Operations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String Slicing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Testing, Searching, and Manipulating Strings</a:t>
            </a:r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A917E-1AD9-6146-9E75-80CED91B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9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16B06-4C7F-D949-A517-58F61BEBB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79" y="209486"/>
            <a:ext cx="9344441" cy="64390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0E412A-A4EC-F140-9BD5-E7504B51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FC1A4-C23C-1F4A-9585-93CA76C6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9" y="412594"/>
            <a:ext cx="4498887" cy="3155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B3F14-BF43-784D-8295-3AABB28C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10" y="412594"/>
            <a:ext cx="5077275" cy="5087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040B4-A1B9-6541-A7C5-EDD031A4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F4E3FAD-05A5-0D46-8FA6-D450E677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757F9AA-55BA-634E-AA0E-854D2572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4CAF7-0933-4849-8D31-92068F43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7EAD43-0242-9D4A-B63F-B4D6608B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2" y="1804068"/>
            <a:ext cx="9378176" cy="32498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8AD02D-04F3-5E4F-982F-7F183AB4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7833F2A-A03C-924C-ADAE-4452049C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F3886C1-E7D7-B944-98BE-3F2FF5A23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searches 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 within the string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is replaced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2054A-8A52-1844-B77A-FBB1D10A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025D39-40EF-F243-A119-835706C1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73189"/>
            <a:ext cx="7772400" cy="248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5F4A1-821A-1245-AF21-73921857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" y="272586"/>
            <a:ext cx="9623502" cy="3319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B58AE-4955-CF4D-8419-15472365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7283C20-85DC-3A49-95E9-F392A758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276C1-FD72-484A-A755-11D467924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21" y="1774145"/>
            <a:ext cx="9560358" cy="33097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BFB07-6A82-574D-9ED7-FAB8C75E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70DA78B-93D7-4844-8DF7-D0343CD6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4D1CF53-AA3E-564F-8269-9CA35F62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Repetition operator</a:t>
            </a:r>
            <a:r>
              <a:rPr lang="en-US" altLang="en-US" dirty="0"/>
              <a:t>: makes multiple copies of a string and joins them together</a:t>
            </a:r>
          </a:p>
          <a:p>
            <a:pPr lvl="1"/>
            <a:r>
              <a:rPr lang="en-US" altLang="en-US" dirty="0"/>
              <a:t>The * symbol is a repetition operator when applied to a string and an integer</a:t>
            </a:r>
          </a:p>
          <a:p>
            <a:pPr lvl="2">
              <a:buFontTx/>
              <a:buChar char="•"/>
            </a:pPr>
            <a:r>
              <a:rPr lang="en-US" altLang="en-US" dirty="0"/>
              <a:t>String is left operand; number is right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string_to_copy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4BE2C-54B9-574B-8370-4975E922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44" y="4845360"/>
            <a:ext cx="4495800" cy="191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8BED8-7963-844B-8345-7B03C35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5AF3B-A8DC-FA48-84D2-7673349D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99"/>
            <a:ext cx="6934200" cy="4529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12439-B0D7-EB4D-B584-294F372E7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191"/>
          <a:stretch/>
        </p:blipFill>
        <p:spPr>
          <a:xfrm>
            <a:off x="6934200" y="439699"/>
            <a:ext cx="2971800" cy="485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4A4CB-53B7-664D-80F6-7B54CD67B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014761"/>
            <a:ext cx="1357808" cy="55060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B0F73-AA3F-0F4B-B50C-281A3166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3135CDD-C8B9-1F40-98DF-608CB9DC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a String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6ADAD19-7641-1841-8458-993A9D4F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/>
              <a:t> method</a:t>
            </a:r>
            <a:r>
              <a:rPr lang="en-US" altLang="en-US"/>
              <a:t>: returns a list containing the words in the string</a:t>
            </a:r>
          </a:p>
          <a:p>
            <a:pPr lvl="1" eaLnBrk="1" hangingPunct="1"/>
            <a:r>
              <a:rPr lang="en-US" altLang="en-US"/>
              <a:t>By default, uses space as separator</a:t>
            </a:r>
          </a:p>
          <a:p>
            <a:pPr lvl="1" eaLnBrk="1" hangingPunct="1"/>
            <a:r>
              <a:rPr lang="en-US" altLang="en-US"/>
              <a:t>Can specify a different separator by passing it as an argument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/>
              <a:t> method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225A3-BEB4-9B41-BFDE-1113B89E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0" y="4097610"/>
            <a:ext cx="65532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4452E-AE75-FB4C-96C7-08752F6F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DAB9AB9-54E5-DD40-A544-8DE4A323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String Operations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63A8384-1CD7-4449-B725-8F76E12E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Many types of programs perform operations on strings</a:t>
            </a:r>
          </a:p>
          <a:p>
            <a:pPr>
              <a:buFontTx/>
              <a:buChar char="•"/>
            </a:pPr>
            <a:r>
              <a:rPr lang="en-US" altLang="en-US" dirty="0"/>
              <a:t>In Python, many tools for examining and manipulating strings</a:t>
            </a:r>
          </a:p>
          <a:p>
            <a:pPr lvl="1"/>
            <a:r>
              <a:rPr lang="en-US" altLang="en-US" dirty="0"/>
              <a:t>Strings are sequences, so many of the tools that work with sequences work with strings</a:t>
            </a:r>
          </a:p>
          <a:p>
            <a:r>
              <a:rPr lang="en-US" altLang="en-US" dirty="0"/>
              <a:t>Display the character by using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altLang="en-US" dirty="0"/>
              <a:t>function</a:t>
            </a:r>
          </a:p>
          <a:p>
            <a:r>
              <a:rPr lang="en-US" altLang="en-US" dirty="0"/>
              <a:t>Assigning a string into a variable can be done by quotes.</a:t>
            </a:r>
          </a:p>
          <a:p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F3D3B-A0C0-E94D-800A-CEF1AF8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B822A-6EAF-9644-B8C4-AFD22457D501}"/>
              </a:ext>
            </a:extLst>
          </p:cNvPr>
          <p:cNvSpPr txBox="1"/>
          <p:nvPr/>
        </p:nvSpPr>
        <p:spPr>
          <a:xfrm>
            <a:off x="5897221" y="5253633"/>
            <a:ext cx="14798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&gt;&gt; a = “Hello”</a:t>
            </a:r>
          </a:p>
          <a:p>
            <a:r>
              <a:rPr lang="en-TH" dirty="0"/>
              <a:t>&gt;&gt; print (a)</a:t>
            </a:r>
          </a:p>
          <a:p>
            <a:r>
              <a:rPr lang="en-TH" dirty="0">
                <a:solidFill>
                  <a:schemeClr val="accent1"/>
                </a:solidFill>
              </a:rPr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081A8-9D70-FB46-A466-0954D02FE60A}"/>
              </a:ext>
            </a:extLst>
          </p:cNvPr>
          <p:cNvSpPr txBox="1"/>
          <p:nvPr/>
        </p:nvSpPr>
        <p:spPr>
          <a:xfrm>
            <a:off x="2000135" y="5253633"/>
            <a:ext cx="17935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&gt;&gt; print (“Hello”)</a:t>
            </a:r>
          </a:p>
          <a:p>
            <a:r>
              <a:rPr lang="en-TH" dirty="0">
                <a:solidFill>
                  <a:schemeClr val="accent1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149898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20052-F837-6B4D-A368-E3BC4046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28" y="80386"/>
            <a:ext cx="6874344" cy="66972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768B9-ACDD-1B46-B0BC-48FA6B7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3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B71E4B-FF9A-894D-ABDF-C8FFA0C2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48" y="50591"/>
            <a:ext cx="6041504" cy="67568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37667-3EBE-3547-998A-1718E1B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54A3082-9C45-754F-B315-D2D34129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Join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DAE6C55-AD1D-8041-979E-F25575CE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Join</a:t>
            </a:r>
            <a:r>
              <a:rPr lang="en-US" altLang="en-US" dirty="0">
                <a:cs typeface="Courier New" panose="02070309020205020404" pitchFamily="49" charset="0"/>
              </a:rPr>
              <a:t>: </a:t>
            </a:r>
            <a:r>
              <a:rPr lang="en-US" dirty="0"/>
              <a:t>method takes an </a:t>
            </a:r>
            <a:r>
              <a:rPr lang="en-US" dirty="0" err="1"/>
              <a:t>iterable</a:t>
            </a:r>
            <a:r>
              <a:rPr lang="en-US" dirty="0"/>
              <a:t> (objects capable of returning its members one at a time) as its parameter.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Join method </a:t>
            </a:r>
            <a:r>
              <a:rPr lang="en-US" dirty="0"/>
              <a:t>returns a string created by joining the elements of an </a:t>
            </a:r>
            <a:r>
              <a:rPr lang="en-US" dirty="0" err="1"/>
              <a:t>iterable</a:t>
            </a:r>
            <a:r>
              <a:rPr lang="en-US" dirty="0"/>
              <a:t> by string separator.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C091-DC74-1944-ABEE-D15807A8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E7ADB-2C20-0A4D-9112-810C800AEEE6}"/>
              </a:ext>
            </a:extLst>
          </p:cNvPr>
          <p:cNvSpPr txBox="1"/>
          <p:nvPr/>
        </p:nvSpPr>
        <p:spPr>
          <a:xfrm>
            <a:off x="733973" y="4191988"/>
            <a:ext cx="33440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numList</a:t>
            </a:r>
            <a:r>
              <a:rPr lang="en-US" dirty="0"/>
              <a:t> = ['1', '2', '3', '4'] </a:t>
            </a:r>
          </a:p>
          <a:p>
            <a:r>
              <a:rPr lang="en-US" dirty="0"/>
              <a:t>&gt;&gt;&gt; separator = ', ' </a:t>
            </a:r>
          </a:p>
          <a:p>
            <a:r>
              <a:rPr lang="en-US" dirty="0"/>
              <a:t>&gt;&gt;&gt; print(</a:t>
            </a:r>
            <a:r>
              <a:rPr lang="en-US" dirty="0" err="1"/>
              <a:t>separator.join</a:t>
            </a:r>
            <a:r>
              <a:rPr lang="en-US" dirty="0"/>
              <a:t>(</a:t>
            </a:r>
            <a:r>
              <a:rPr lang="en-US" dirty="0" err="1"/>
              <a:t>numList</a:t>
            </a:r>
            <a:r>
              <a:rPr lang="en-US" dirty="0"/>
              <a:t>))</a:t>
            </a:r>
          </a:p>
          <a:p>
            <a:r>
              <a:rPr lang="en-TH" dirty="0">
                <a:solidFill>
                  <a:schemeClr val="accent1"/>
                </a:solidFill>
              </a:rPr>
              <a:t>1, 2, 3, 4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D185-573D-E040-8447-A06EF623B41B}"/>
              </a:ext>
            </a:extLst>
          </p:cNvPr>
          <p:cNvSpPr txBox="1"/>
          <p:nvPr/>
        </p:nvSpPr>
        <p:spPr>
          <a:xfrm>
            <a:off x="4632898" y="4191986"/>
            <a:ext cx="18499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test = {'1', '2', '3'} </a:t>
            </a:r>
          </a:p>
          <a:p>
            <a:r>
              <a:rPr lang="en-US" dirty="0"/>
              <a:t>s = ', ' </a:t>
            </a:r>
          </a:p>
          <a:p>
            <a:r>
              <a:rPr lang="en-US" dirty="0"/>
              <a:t>print(</a:t>
            </a:r>
            <a:r>
              <a:rPr lang="en-US" dirty="0" err="1"/>
              <a:t>s.join</a:t>
            </a:r>
            <a:r>
              <a:rPr lang="en-US" dirty="0"/>
              <a:t>(test))</a:t>
            </a:r>
          </a:p>
          <a:p>
            <a:r>
              <a:rPr lang="en-TH" dirty="0">
                <a:solidFill>
                  <a:schemeClr val="accent1"/>
                </a:solidFill>
              </a:rPr>
              <a:t>1, 2, 3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4205-D503-D446-992C-9AAA2EA925D8}"/>
              </a:ext>
            </a:extLst>
          </p:cNvPr>
          <p:cNvSpPr txBox="1"/>
          <p:nvPr/>
        </p:nvSpPr>
        <p:spPr>
          <a:xfrm>
            <a:off x="7037696" y="4191987"/>
            <a:ext cx="1876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text = {'A', 'B', 'C’} </a:t>
            </a:r>
          </a:p>
          <a:p>
            <a:r>
              <a:rPr lang="en-US" dirty="0"/>
              <a:t>a = '- ' </a:t>
            </a:r>
          </a:p>
          <a:p>
            <a:r>
              <a:rPr lang="en-US" dirty="0"/>
              <a:t>print(</a:t>
            </a:r>
            <a:r>
              <a:rPr lang="en-US" dirty="0" err="1"/>
              <a:t>a.join</a:t>
            </a:r>
            <a:r>
              <a:rPr lang="en-US" dirty="0"/>
              <a:t>(text))</a:t>
            </a:r>
          </a:p>
          <a:p>
            <a:r>
              <a:rPr lang="en-TH" dirty="0">
                <a:solidFill>
                  <a:schemeClr val="accent1"/>
                </a:solidFill>
              </a:rPr>
              <a:t>A-B-C</a:t>
            </a:r>
          </a:p>
        </p:txBody>
      </p:sp>
    </p:spTree>
    <p:extLst>
      <p:ext uri="{BB962C8B-B14F-4D97-AF65-F5344CB8AC3E}">
        <p14:creationId xmlns:p14="http://schemas.microsoft.com/office/powerpoint/2010/main" val="437923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22C2D19-2B5C-724D-8032-9EC3E06C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802EC03-B1F5-4E48-8D81-76FA8C0F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String operations,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Methods for iterating over strings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Repetition and concatenation operators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Strings as immutable objects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Slicing strings and testing strings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String methods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Splitting a string</a:t>
            </a:r>
            <a:endParaRPr lang="he-IL" altLang="en-US"/>
          </a:p>
          <a:p>
            <a:pPr lvl="1" eaLnBrk="1" hangingPunct="1"/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C0A50-6A1F-5748-9D50-AEF10CF5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7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FAEDB04-DC48-1044-97A4-D8749586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the Individual Characters in a String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4B091B2-ABA8-3A44-B813-E8775F70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 loop</a:t>
            </a: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73D4F9-7434-724E-B589-8C3A2575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12" y="3702205"/>
            <a:ext cx="2439284" cy="295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11596-FCCC-EE44-B232-536E857D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297998-788B-9A41-B736-61AD6BA9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59" y="312234"/>
            <a:ext cx="7872481" cy="62335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4A56D-95E0-FC41-8708-9DAFDC05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4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BBB50-4F15-4F4B-BEB6-8879BABA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24" y="34971"/>
            <a:ext cx="5336952" cy="67880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0424F-4D36-054B-AA87-3C001761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FAEDB04-DC48-1044-97A4-D8749586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the Individual Characters in a String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4B091B2-ABA8-3A44-B813-E8775F70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indexing</a:t>
            </a: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779F8-229B-454B-BB23-F7356342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352" y="3826544"/>
            <a:ext cx="4302378" cy="1070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F67889-AD02-B645-B12B-DB67AB5F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3826544"/>
            <a:ext cx="4971981" cy="206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AA04A-89FE-F341-9E4A-9C92181CF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51" y="5058420"/>
            <a:ext cx="4258905" cy="1070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DD2D2-CF4D-0047-9109-8737F1DA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0243012-F561-6541-96E2-B7B7C739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8F3352C-A9B3-B143-B952-B53FB8C3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 function can be used to obtain the length of a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01F541-0847-4249-87DC-4BBBB50B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79" y="4374362"/>
            <a:ext cx="5815317" cy="2338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DE38C-5C95-694F-BD3E-D1A6C81F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54A3082-9C45-754F-B315-D2D34129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Concatenation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DAE6C55-AD1D-8041-979E-F25575CE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Concatenation</a:t>
            </a:r>
            <a:r>
              <a:rPr lang="en-US" altLang="en-US">
                <a:cs typeface="Courier New" panose="02070309020205020404" pitchFamily="49" charset="0"/>
              </a:rPr>
              <a:t>: appending one string to the end of another string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augmented assignment operator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>
                <a:cs typeface="Courier New" panose="02070309020205020404" pitchFamily="49" charset="0"/>
              </a:rPr>
              <a:t> can also be used to concatenate strings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operand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>
                <a:cs typeface="Courier New" panose="02070309020205020404" pitchFamily="49" charset="0"/>
              </a:rPr>
              <a:t> operator must be an existing variable; otherwise, an exception is raised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9AAF0-C8F9-C349-A1C0-4DA56756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0" y="4895385"/>
            <a:ext cx="6333569" cy="1597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399D20-4717-2044-AAE8-303B4A01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662" y="4895386"/>
            <a:ext cx="3113831" cy="12815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C091-DC74-1944-ABEE-D15807A8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1046</Words>
  <Application>Microsoft Macintosh PowerPoint</Application>
  <PresentationFormat>A4 Paper (210x297 mm)</PresentationFormat>
  <Paragraphs>151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CN101</vt:lpstr>
      <vt:lpstr>Topics</vt:lpstr>
      <vt:lpstr>Basic String Operations</vt:lpstr>
      <vt:lpstr>Accessing the Individual Characters in a String</vt:lpstr>
      <vt:lpstr>PowerPoint Presentation</vt:lpstr>
      <vt:lpstr>PowerPoint Presentation</vt:lpstr>
      <vt:lpstr>Accessing the Individual Characters in a String</vt:lpstr>
      <vt:lpstr>Accessing the Individual Characters in a String (cont’d.)</vt:lpstr>
      <vt:lpstr>String Concatenation</vt:lpstr>
      <vt:lpstr>Strings Are Immutable</vt:lpstr>
      <vt:lpstr>Strings Are Immutable (cont’d.)</vt:lpstr>
      <vt:lpstr>String Slicing</vt:lpstr>
      <vt:lpstr>PowerPoint Presentation</vt:lpstr>
      <vt:lpstr>Testing, Searching, and Manipulating Strings</vt:lpstr>
      <vt:lpstr>String Methods</vt:lpstr>
      <vt:lpstr>String Methods (cont’d.)</vt:lpstr>
      <vt:lpstr>PowerPoint Presentation</vt:lpstr>
      <vt:lpstr>PowerPoint Presentation</vt:lpstr>
      <vt:lpstr>String Methods (cont’d.)</vt:lpstr>
      <vt:lpstr>PowerPoint Presentation</vt:lpstr>
      <vt:lpstr>PowerPoint Presentation</vt:lpstr>
      <vt:lpstr>String Methods (cont’d.)</vt:lpstr>
      <vt:lpstr>PowerPoint Presentation</vt:lpstr>
      <vt:lpstr>String Methods (cont’d.)</vt:lpstr>
      <vt:lpstr>PowerPoint Presentation</vt:lpstr>
      <vt:lpstr>String Methods (cont’d.)</vt:lpstr>
      <vt:lpstr>The Repetition Operator</vt:lpstr>
      <vt:lpstr>PowerPoint Presentation</vt:lpstr>
      <vt:lpstr>Splitting a String</vt:lpstr>
      <vt:lpstr>PowerPoint Presentation</vt:lpstr>
      <vt:lpstr>PowerPoint Presentation</vt:lpstr>
      <vt:lpstr>String Join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CN101</dc:title>
  <dc:creator>Weerachai  Anotaipaiboon</dc:creator>
  <cp:lastModifiedBy>Sansanee Techateerawat</cp:lastModifiedBy>
  <cp:revision>25</cp:revision>
  <dcterms:created xsi:type="dcterms:W3CDTF">2019-05-29T05:57:25Z</dcterms:created>
  <dcterms:modified xsi:type="dcterms:W3CDTF">2020-07-01T08:58:37Z</dcterms:modified>
</cp:coreProperties>
</file>