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7" r:id="rId3"/>
    <p:sldId id="258" r:id="rId4"/>
    <p:sldId id="259" r:id="rId5"/>
    <p:sldId id="260" r:id="rId6"/>
    <p:sldId id="261" r:id="rId7"/>
    <p:sldId id="262" r:id="rId8"/>
    <p:sldId id="264" r:id="rId9"/>
    <p:sldId id="263"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2" d="100"/>
          <a:sy n="112" d="100"/>
        </p:scale>
        <p:origin x="46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7937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044438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5322756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788151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456678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198483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8/7/2020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41514656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472429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smtClean="0"/>
              <a:t>8/7/2020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3391583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62657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smtClean="0"/>
              <a:t>8/7/2020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4998252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8/7/2020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451711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8/7/2020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069659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8/7/2020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586947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8/7/2020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279227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512243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5F5F5"/>
        </a:solidFill>
        <a:effectLst/>
      </p:bgPr>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8/7/2020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80032881"/>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25.png"/><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29.png"/><Relationship Id="rId4" Type="http://schemas.openxmlformats.org/officeDocument/2006/relationships/image" Target="../media/image28.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0.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2.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3.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4.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36.png"/><Relationship Id="rId4" Type="http://schemas.openxmlformats.org/officeDocument/2006/relationships/image" Target="../media/image35.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7.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8.png"/></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9.png"/><Relationship Id="rId1" Type="http://schemas.openxmlformats.org/officeDocument/2006/relationships/slideLayout" Target="../slideLayouts/slideLayout7.xml"/><Relationship Id="rId5" Type="http://schemas.openxmlformats.org/officeDocument/2006/relationships/image" Target="../media/image40.png"/><Relationship Id="rId4" Type="http://schemas.openxmlformats.org/officeDocument/2006/relationships/image" Target="../media/image2.pn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27D70BE-7978-44FB-88D1-D945074FA43B}"/>
              </a:ext>
            </a:extLst>
          </p:cNvPr>
          <p:cNvPicPr>
            <a:picLocks noChangeAspect="1"/>
          </p:cNvPicPr>
          <p:nvPr/>
        </p:nvPicPr>
        <p:blipFill>
          <a:blip r:embed="rId2"/>
          <a:stretch>
            <a:fillRect/>
          </a:stretch>
        </p:blipFill>
        <p:spPr>
          <a:xfrm>
            <a:off x="10029825" y="76200"/>
            <a:ext cx="1943100" cy="1943100"/>
          </a:xfrm>
          <a:prstGeom prst="rect">
            <a:avLst/>
          </a:prstGeom>
        </p:spPr>
      </p:pic>
      <p:pic>
        <p:nvPicPr>
          <p:cNvPr id="5" name="Picture 4">
            <a:extLst>
              <a:ext uri="{FF2B5EF4-FFF2-40B4-BE49-F238E27FC236}">
                <a16:creationId xmlns:a16="http://schemas.microsoft.com/office/drawing/2014/main" id="{1FD9D4D3-9217-4DCC-84BE-88EB1AE199DA}"/>
              </a:ext>
            </a:extLst>
          </p:cNvPr>
          <p:cNvPicPr>
            <a:picLocks noChangeAspect="1"/>
          </p:cNvPicPr>
          <p:nvPr/>
        </p:nvPicPr>
        <p:blipFill>
          <a:blip r:embed="rId3"/>
          <a:stretch>
            <a:fillRect/>
          </a:stretch>
        </p:blipFill>
        <p:spPr>
          <a:xfrm>
            <a:off x="9690154" y="6027374"/>
            <a:ext cx="2355742" cy="660408"/>
          </a:xfrm>
          <a:prstGeom prst="rect">
            <a:avLst/>
          </a:prstGeom>
        </p:spPr>
      </p:pic>
      <p:sp>
        <p:nvSpPr>
          <p:cNvPr id="6" name="Rectangle 5">
            <a:extLst>
              <a:ext uri="{FF2B5EF4-FFF2-40B4-BE49-F238E27FC236}">
                <a16:creationId xmlns:a16="http://schemas.microsoft.com/office/drawing/2014/main" id="{31A7BD74-3D29-4A98-B45B-208BB8581A19}"/>
              </a:ext>
            </a:extLst>
          </p:cNvPr>
          <p:cNvSpPr/>
          <p:nvPr/>
        </p:nvSpPr>
        <p:spPr>
          <a:xfrm>
            <a:off x="1954613" y="2816364"/>
            <a:ext cx="8282773" cy="1225272"/>
          </a:xfrm>
          <a:prstGeom prst="rect">
            <a:avLst/>
          </a:prstGeom>
        </p:spPr>
        <p:txBody>
          <a:bodyPr wrap="square">
            <a:spAutoFit/>
          </a:bodyPr>
          <a:lstStyle/>
          <a:p>
            <a:pPr>
              <a:lnSpc>
                <a:spcPct val="107000"/>
              </a:lnSpc>
              <a:spcAft>
                <a:spcPts val="800"/>
              </a:spcAft>
            </a:pPr>
            <a:r>
              <a:rPr lang="en-US" sz="7200" b="1">
                <a:solidFill>
                  <a:srgbClr val="C00000"/>
                </a:solidFill>
                <a:latin typeface="Calibri" panose="020F0502020204030204" pitchFamily="34" charset="0"/>
                <a:ea typeface="Times New Roman" panose="02020603050405020304" pitchFamily="18" charset="0"/>
                <a:cs typeface="Calibri" panose="020F0502020204030204" pitchFamily="34" charset="0"/>
              </a:rPr>
              <a:t>NumPy Module</a:t>
            </a:r>
            <a:endParaRPr lang="en-US" sz="5400" dirty="0">
              <a:solidFill>
                <a:srgbClr val="C00000"/>
              </a:solidFill>
              <a:effectLst/>
              <a:latin typeface="Calibri" panose="020F0502020204030204" pitchFamily="34" charset="0"/>
              <a:ea typeface="Times New Roman" panose="02020603050405020304" pitchFamily="18" charset="0"/>
              <a:cs typeface="Cordia New" panose="020B0304020202020204" pitchFamily="34" charset="-34"/>
            </a:endParaRPr>
          </a:p>
        </p:txBody>
      </p:sp>
    </p:spTree>
    <p:extLst>
      <p:ext uri="{BB962C8B-B14F-4D97-AF65-F5344CB8AC3E}">
        <p14:creationId xmlns:p14="http://schemas.microsoft.com/office/powerpoint/2010/main" val="35501885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27D70BE-7978-44FB-88D1-D945074FA43B}"/>
              </a:ext>
            </a:extLst>
          </p:cNvPr>
          <p:cNvPicPr>
            <a:picLocks noChangeAspect="1"/>
          </p:cNvPicPr>
          <p:nvPr/>
        </p:nvPicPr>
        <p:blipFill>
          <a:blip r:embed="rId2"/>
          <a:stretch>
            <a:fillRect/>
          </a:stretch>
        </p:blipFill>
        <p:spPr>
          <a:xfrm>
            <a:off x="10029825" y="76200"/>
            <a:ext cx="1943100" cy="1943100"/>
          </a:xfrm>
          <a:prstGeom prst="rect">
            <a:avLst/>
          </a:prstGeom>
        </p:spPr>
      </p:pic>
      <p:pic>
        <p:nvPicPr>
          <p:cNvPr id="5" name="Picture 4">
            <a:extLst>
              <a:ext uri="{FF2B5EF4-FFF2-40B4-BE49-F238E27FC236}">
                <a16:creationId xmlns:a16="http://schemas.microsoft.com/office/drawing/2014/main" id="{1FD9D4D3-9217-4DCC-84BE-88EB1AE199DA}"/>
              </a:ext>
            </a:extLst>
          </p:cNvPr>
          <p:cNvPicPr>
            <a:picLocks noChangeAspect="1"/>
          </p:cNvPicPr>
          <p:nvPr/>
        </p:nvPicPr>
        <p:blipFill>
          <a:blip r:embed="rId3"/>
          <a:stretch>
            <a:fillRect/>
          </a:stretch>
        </p:blipFill>
        <p:spPr>
          <a:xfrm>
            <a:off x="9690154" y="6027374"/>
            <a:ext cx="2355742" cy="660408"/>
          </a:xfrm>
          <a:prstGeom prst="rect">
            <a:avLst/>
          </a:prstGeom>
        </p:spPr>
      </p:pic>
      <p:sp>
        <p:nvSpPr>
          <p:cNvPr id="2" name="Rectangle 1">
            <a:extLst>
              <a:ext uri="{FF2B5EF4-FFF2-40B4-BE49-F238E27FC236}">
                <a16:creationId xmlns:a16="http://schemas.microsoft.com/office/drawing/2014/main" id="{98782824-0A11-44F2-B6D7-1EA2CF1E1571}"/>
              </a:ext>
            </a:extLst>
          </p:cNvPr>
          <p:cNvSpPr/>
          <p:nvPr/>
        </p:nvSpPr>
        <p:spPr>
          <a:xfrm>
            <a:off x="219075" y="76200"/>
            <a:ext cx="1939955" cy="584775"/>
          </a:xfrm>
          <a:prstGeom prst="rect">
            <a:avLst/>
          </a:prstGeom>
        </p:spPr>
        <p:txBody>
          <a:bodyPr wrap="none">
            <a:spAutoFit/>
          </a:bodyPr>
          <a:lstStyle/>
          <a:p>
            <a:r>
              <a:rPr lang="en-US" sz="3200" b="1" dirty="0">
                <a:solidFill>
                  <a:srgbClr val="C00000"/>
                </a:solidFill>
                <a:latin typeface="Calibri" panose="020F0502020204030204" pitchFamily="34" charset="0"/>
                <a:cs typeface="Calibri" panose="020F0502020204030204" pitchFamily="34" charset="0"/>
              </a:rPr>
              <a:t>The Basics</a:t>
            </a:r>
            <a:endParaRPr lang="en-US" sz="3200" b="1" i="0" dirty="0">
              <a:solidFill>
                <a:srgbClr val="C00000"/>
              </a:solidFill>
              <a:effectLst/>
              <a:latin typeface="Calibri" panose="020F0502020204030204" pitchFamily="34" charset="0"/>
              <a:cs typeface="Calibri" panose="020F0502020204030204" pitchFamily="34" charset="0"/>
            </a:endParaRPr>
          </a:p>
        </p:txBody>
      </p:sp>
      <p:sp>
        <p:nvSpPr>
          <p:cNvPr id="3" name="Rectangle 2">
            <a:extLst>
              <a:ext uri="{FF2B5EF4-FFF2-40B4-BE49-F238E27FC236}">
                <a16:creationId xmlns:a16="http://schemas.microsoft.com/office/drawing/2014/main" id="{795788E8-9E81-4946-9497-64458EB97032}"/>
              </a:ext>
            </a:extLst>
          </p:cNvPr>
          <p:cNvSpPr/>
          <p:nvPr/>
        </p:nvSpPr>
        <p:spPr>
          <a:xfrm>
            <a:off x="2159029" y="216157"/>
            <a:ext cx="6041995" cy="400110"/>
          </a:xfrm>
          <a:prstGeom prst="rect">
            <a:avLst/>
          </a:prstGeom>
        </p:spPr>
        <p:txBody>
          <a:bodyPr wrap="square">
            <a:spAutoFit/>
          </a:bodyPr>
          <a:lstStyle/>
          <a:p>
            <a:r>
              <a:rPr lang="en-US" sz="2000" b="1" dirty="0">
                <a:latin typeface="Calibri" panose="020F0502020204030204" pitchFamily="34" charset="0"/>
                <a:cs typeface="Calibri" panose="020F0502020204030204" pitchFamily="34" charset="0"/>
              </a:rPr>
              <a:t>Basic Operations – in-place operations</a:t>
            </a:r>
            <a:endParaRPr lang="en-US" sz="2000" b="1" i="0" dirty="0">
              <a:effectLst/>
              <a:latin typeface="Calibri" panose="020F0502020204030204" pitchFamily="34" charset="0"/>
              <a:cs typeface="Calibri" panose="020F0502020204030204" pitchFamily="34" charset="0"/>
            </a:endParaRPr>
          </a:p>
        </p:txBody>
      </p:sp>
      <p:sp>
        <p:nvSpPr>
          <p:cNvPr id="9" name="Rectangle 1">
            <a:extLst>
              <a:ext uri="{FF2B5EF4-FFF2-40B4-BE49-F238E27FC236}">
                <a16:creationId xmlns:a16="http://schemas.microsoft.com/office/drawing/2014/main" id="{345AA144-2DFE-46C9-82A2-DECA2AF83F63}"/>
              </a:ext>
            </a:extLst>
          </p:cNvPr>
          <p:cNvSpPr>
            <a:spLocks noChangeArrowheads="1"/>
          </p:cNvSpPr>
          <p:nvPr/>
        </p:nvSpPr>
        <p:spPr bwMode="auto">
          <a:xfrm>
            <a:off x="219075" y="616267"/>
            <a:ext cx="9010650" cy="646331"/>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33333"/>
                </a:solidFill>
                <a:effectLst/>
                <a:latin typeface="Calibri" panose="020F0502020204030204" pitchFamily="34" charset="0"/>
                <a:cs typeface="Calibri" panose="020F0502020204030204" pitchFamily="34" charset="0"/>
              </a:rPr>
              <a:t>Some operations, such as </a:t>
            </a:r>
            <a:r>
              <a:rPr kumimoji="0" lang="en-US" altLang="en-US" b="1" i="0" u="none" strike="noStrike" cap="none" normalizeH="0" baseline="0" dirty="0">
                <a:ln>
                  <a:noFill/>
                </a:ln>
                <a:solidFill>
                  <a:srgbClr val="333333"/>
                </a:solidFill>
                <a:effectLst/>
                <a:latin typeface="Calibri" panose="020F0502020204030204" pitchFamily="34" charset="0"/>
                <a:cs typeface="Calibri" panose="020F0502020204030204" pitchFamily="34" charset="0"/>
              </a:rPr>
              <a:t>+=</a:t>
            </a:r>
            <a:r>
              <a:rPr kumimoji="0" lang="en-US" altLang="en-US" b="0" i="0" u="none" strike="noStrike" cap="none" normalizeH="0" baseline="0" dirty="0">
                <a:ln>
                  <a:noFill/>
                </a:ln>
                <a:solidFill>
                  <a:srgbClr val="333333"/>
                </a:solidFill>
                <a:effectLst/>
                <a:latin typeface="Calibri" panose="020F0502020204030204" pitchFamily="34" charset="0"/>
                <a:cs typeface="Calibri" panose="020F0502020204030204" pitchFamily="34" charset="0"/>
              </a:rPr>
              <a:t> and </a:t>
            </a:r>
            <a:r>
              <a:rPr kumimoji="0" lang="en-US" altLang="en-US" b="1" i="0" u="none" strike="noStrike" cap="none" normalizeH="0" baseline="0" dirty="0">
                <a:ln>
                  <a:noFill/>
                </a:ln>
                <a:solidFill>
                  <a:srgbClr val="333333"/>
                </a:solidFill>
                <a:effectLst/>
                <a:latin typeface="Calibri" panose="020F0502020204030204" pitchFamily="34" charset="0"/>
                <a:cs typeface="Calibri" panose="020F0502020204030204" pitchFamily="34" charset="0"/>
              </a:rPr>
              <a:t>*=</a:t>
            </a:r>
            <a:r>
              <a:rPr kumimoji="0" lang="en-US" altLang="en-US" b="0" i="0" u="none" strike="noStrike" cap="none" normalizeH="0" baseline="0" dirty="0">
                <a:ln>
                  <a:noFill/>
                </a:ln>
                <a:solidFill>
                  <a:srgbClr val="333333"/>
                </a:solidFill>
                <a:effectLst/>
                <a:latin typeface="Calibri" panose="020F0502020204030204" pitchFamily="34" charset="0"/>
                <a:cs typeface="Calibri" panose="020F0502020204030204" pitchFamily="34" charset="0"/>
              </a:rPr>
              <a:t>, act in place to modify an existing array rather than create a new one.</a:t>
            </a:r>
            <a:r>
              <a:rPr kumimoji="0" lang="en-US" altLang="en-US"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t>
            </a:r>
          </a:p>
        </p:txBody>
      </p:sp>
      <p:pic>
        <p:nvPicPr>
          <p:cNvPr id="11" name="Picture 10">
            <a:extLst>
              <a:ext uri="{FF2B5EF4-FFF2-40B4-BE49-F238E27FC236}">
                <a16:creationId xmlns:a16="http://schemas.microsoft.com/office/drawing/2014/main" id="{DAC90161-81E4-461B-B354-E8BE65ECECDD}"/>
              </a:ext>
            </a:extLst>
          </p:cNvPr>
          <p:cNvPicPr>
            <a:picLocks noChangeAspect="1"/>
          </p:cNvPicPr>
          <p:nvPr/>
        </p:nvPicPr>
        <p:blipFill>
          <a:blip r:embed="rId4"/>
          <a:stretch>
            <a:fillRect/>
          </a:stretch>
        </p:blipFill>
        <p:spPr>
          <a:xfrm>
            <a:off x="482293" y="1291173"/>
            <a:ext cx="8408013" cy="5195292"/>
          </a:xfrm>
          <a:prstGeom prst="rect">
            <a:avLst/>
          </a:prstGeom>
        </p:spPr>
      </p:pic>
    </p:spTree>
    <p:extLst>
      <p:ext uri="{BB962C8B-B14F-4D97-AF65-F5344CB8AC3E}">
        <p14:creationId xmlns:p14="http://schemas.microsoft.com/office/powerpoint/2010/main" val="16455319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27D70BE-7978-44FB-88D1-D945074FA43B}"/>
              </a:ext>
            </a:extLst>
          </p:cNvPr>
          <p:cNvPicPr>
            <a:picLocks noChangeAspect="1"/>
          </p:cNvPicPr>
          <p:nvPr/>
        </p:nvPicPr>
        <p:blipFill>
          <a:blip r:embed="rId2"/>
          <a:stretch>
            <a:fillRect/>
          </a:stretch>
        </p:blipFill>
        <p:spPr>
          <a:xfrm>
            <a:off x="10029825" y="76200"/>
            <a:ext cx="1943100" cy="1943100"/>
          </a:xfrm>
          <a:prstGeom prst="rect">
            <a:avLst/>
          </a:prstGeom>
        </p:spPr>
      </p:pic>
      <p:pic>
        <p:nvPicPr>
          <p:cNvPr id="5" name="Picture 4">
            <a:extLst>
              <a:ext uri="{FF2B5EF4-FFF2-40B4-BE49-F238E27FC236}">
                <a16:creationId xmlns:a16="http://schemas.microsoft.com/office/drawing/2014/main" id="{1FD9D4D3-9217-4DCC-84BE-88EB1AE199DA}"/>
              </a:ext>
            </a:extLst>
          </p:cNvPr>
          <p:cNvPicPr>
            <a:picLocks noChangeAspect="1"/>
          </p:cNvPicPr>
          <p:nvPr/>
        </p:nvPicPr>
        <p:blipFill>
          <a:blip r:embed="rId3"/>
          <a:stretch>
            <a:fillRect/>
          </a:stretch>
        </p:blipFill>
        <p:spPr>
          <a:xfrm>
            <a:off x="9690154" y="6027374"/>
            <a:ext cx="2355742" cy="660408"/>
          </a:xfrm>
          <a:prstGeom prst="rect">
            <a:avLst/>
          </a:prstGeom>
        </p:spPr>
      </p:pic>
      <p:sp>
        <p:nvSpPr>
          <p:cNvPr id="2" name="Rectangle 1">
            <a:extLst>
              <a:ext uri="{FF2B5EF4-FFF2-40B4-BE49-F238E27FC236}">
                <a16:creationId xmlns:a16="http://schemas.microsoft.com/office/drawing/2014/main" id="{98782824-0A11-44F2-B6D7-1EA2CF1E1571}"/>
              </a:ext>
            </a:extLst>
          </p:cNvPr>
          <p:cNvSpPr/>
          <p:nvPr/>
        </p:nvSpPr>
        <p:spPr>
          <a:xfrm>
            <a:off x="219075" y="76200"/>
            <a:ext cx="1939955" cy="584775"/>
          </a:xfrm>
          <a:prstGeom prst="rect">
            <a:avLst/>
          </a:prstGeom>
        </p:spPr>
        <p:txBody>
          <a:bodyPr wrap="none">
            <a:spAutoFit/>
          </a:bodyPr>
          <a:lstStyle/>
          <a:p>
            <a:r>
              <a:rPr lang="en-US" sz="3200" b="1" dirty="0">
                <a:solidFill>
                  <a:srgbClr val="C00000"/>
                </a:solidFill>
                <a:latin typeface="Calibri" panose="020F0502020204030204" pitchFamily="34" charset="0"/>
                <a:cs typeface="Calibri" panose="020F0502020204030204" pitchFamily="34" charset="0"/>
              </a:rPr>
              <a:t>The Basics</a:t>
            </a:r>
            <a:endParaRPr lang="en-US" sz="3200" b="1" i="0" dirty="0">
              <a:solidFill>
                <a:srgbClr val="C00000"/>
              </a:solidFill>
              <a:effectLst/>
              <a:latin typeface="Calibri" panose="020F0502020204030204" pitchFamily="34" charset="0"/>
              <a:cs typeface="Calibri" panose="020F0502020204030204" pitchFamily="34" charset="0"/>
            </a:endParaRPr>
          </a:p>
        </p:txBody>
      </p:sp>
      <p:sp>
        <p:nvSpPr>
          <p:cNvPr id="3" name="Rectangle 2">
            <a:extLst>
              <a:ext uri="{FF2B5EF4-FFF2-40B4-BE49-F238E27FC236}">
                <a16:creationId xmlns:a16="http://schemas.microsoft.com/office/drawing/2014/main" id="{795788E8-9E81-4946-9497-64458EB97032}"/>
              </a:ext>
            </a:extLst>
          </p:cNvPr>
          <p:cNvSpPr/>
          <p:nvPr/>
        </p:nvSpPr>
        <p:spPr>
          <a:xfrm>
            <a:off x="2159029" y="216157"/>
            <a:ext cx="6041995" cy="400110"/>
          </a:xfrm>
          <a:prstGeom prst="rect">
            <a:avLst/>
          </a:prstGeom>
        </p:spPr>
        <p:txBody>
          <a:bodyPr wrap="square">
            <a:spAutoFit/>
          </a:bodyPr>
          <a:lstStyle/>
          <a:p>
            <a:r>
              <a:rPr lang="en-US" sz="2000" b="1" dirty="0">
                <a:latin typeface="Calibri" panose="020F0502020204030204" pitchFamily="34" charset="0"/>
                <a:cs typeface="Calibri" panose="020F0502020204030204" pitchFamily="34" charset="0"/>
              </a:rPr>
              <a:t>Basic Operations – upcasting</a:t>
            </a:r>
            <a:endParaRPr lang="en-US" sz="2000" b="1" i="0" dirty="0">
              <a:effectLst/>
              <a:latin typeface="Calibri" panose="020F0502020204030204" pitchFamily="34" charset="0"/>
              <a:cs typeface="Calibri" panose="020F0502020204030204" pitchFamily="34" charset="0"/>
            </a:endParaRPr>
          </a:p>
        </p:txBody>
      </p:sp>
      <p:sp>
        <p:nvSpPr>
          <p:cNvPr id="6" name="Rectangle 5">
            <a:extLst>
              <a:ext uri="{FF2B5EF4-FFF2-40B4-BE49-F238E27FC236}">
                <a16:creationId xmlns:a16="http://schemas.microsoft.com/office/drawing/2014/main" id="{24E7A539-F8A9-42F0-93AC-6E20526A84BE}"/>
              </a:ext>
            </a:extLst>
          </p:cNvPr>
          <p:cNvSpPr/>
          <p:nvPr/>
        </p:nvSpPr>
        <p:spPr>
          <a:xfrm>
            <a:off x="219075" y="632400"/>
            <a:ext cx="9124950" cy="646331"/>
          </a:xfrm>
          <a:prstGeom prst="rect">
            <a:avLst/>
          </a:prstGeom>
        </p:spPr>
        <p:txBody>
          <a:bodyPr wrap="square">
            <a:spAutoFit/>
          </a:bodyPr>
          <a:lstStyle/>
          <a:p>
            <a:pPr algn="just"/>
            <a:r>
              <a:rPr lang="en-US" dirty="0">
                <a:solidFill>
                  <a:srgbClr val="333333"/>
                </a:solidFill>
                <a:latin typeface="Calibri" panose="020F0502020204030204" pitchFamily="34" charset="0"/>
                <a:cs typeface="Calibri" panose="020F0502020204030204" pitchFamily="34" charset="0"/>
              </a:rPr>
              <a:t>When operating with arrays of different types, the type of the resulting array corresponds to the more general or precise one (a behavior known as upcasting).</a:t>
            </a:r>
            <a:endParaRPr lang="en-US" dirty="0">
              <a:latin typeface="Calibri" panose="020F0502020204030204" pitchFamily="34" charset="0"/>
              <a:cs typeface="Calibri" panose="020F0502020204030204" pitchFamily="34" charset="0"/>
            </a:endParaRPr>
          </a:p>
        </p:txBody>
      </p:sp>
      <p:pic>
        <p:nvPicPr>
          <p:cNvPr id="8" name="Picture 7">
            <a:extLst>
              <a:ext uri="{FF2B5EF4-FFF2-40B4-BE49-F238E27FC236}">
                <a16:creationId xmlns:a16="http://schemas.microsoft.com/office/drawing/2014/main" id="{F93AD277-6E28-4C7E-809F-878A61422D0F}"/>
              </a:ext>
            </a:extLst>
          </p:cNvPr>
          <p:cNvPicPr>
            <a:picLocks noChangeAspect="1"/>
          </p:cNvPicPr>
          <p:nvPr/>
        </p:nvPicPr>
        <p:blipFill>
          <a:blip r:embed="rId4"/>
          <a:stretch>
            <a:fillRect/>
          </a:stretch>
        </p:blipFill>
        <p:spPr>
          <a:xfrm>
            <a:off x="549096" y="1269206"/>
            <a:ext cx="6959958" cy="4724643"/>
          </a:xfrm>
          <a:prstGeom prst="rect">
            <a:avLst/>
          </a:prstGeom>
        </p:spPr>
      </p:pic>
    </p:spTree>
    <p:extLst>
      <p:ext uri="{BB962C8B-B14F-4D97-AF65-F5344CB8AC3E}">
        <p14:creationId xmlns:p14="http://schemas.microsoft.com/office/powerpoint/2010/main" val="8912800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27D70BE-7978-44FB-88D1-D945074FA43B}"/>
              </a:ext>
            </a:extLst>
          </p:cNvPr>
          <p:cNvPicPr>
            <a:picLocks noChangeAspect="1"/>
          </p:cNvPicPr>
          <p:nvPr/>
        </p:nvPicPr>
        <p:blipFill>
          <a:blip r:embed="rId2"/>
          <a:stretch>
            <a:fillRect/>
          </a:stretch>
        </p:blipFill>
        <p:spPr>
          <a:xfrm>
            <a:off x="10029825" y="76200"/>
            <a:ext cx="1943100" cy="1943100"/>
          </a:xfrm>
          <a:prstGeom prst="rect">
            <a:avLst/>
          </a:prstGeom>
        </p:spPr>
      </p:pic>
      <p:pic>
        <p:nvPicPr>
          <p:cNvPr id="5" name="Picture 4">
            <a:extLst>
              <a:ext uri="{FF2B5EF4-FFF2-40B4-BE49-F238E27FC236}">
                <a16:creationId xmlns:a16="http://schemas.microsoft.com/office/drawing/2014/main" id="{1FD9D4D3-9217-4DCC-84BE-88EB1AE199DA}"/>
              </a:ext>
            </a:extLst>
          </p:cNvPr>
          <p:cNvPicPr>
            <a:picLocks noChangeAspect="1"/>
          </p:cNvPicPr>
          <p:nvPr/>
        </p:nvPicPr>
        <p:blipFill>
          <a:blip r:embed="rId3"/>
          <a:stretch>
            <a:fillRect/>
          </a:stretch>
        </p:blipFill>
        <p:spPr>
          <a:xfrm>
            <a:off x="9690154" y="6027374"/>
            <a:ext cx="2355742" cy="660408"/>
          </a:xfrm>
          <a:prstGeom prst="rect">
            <a:avLst/>
          </a:prstGeom>
        </p:spPr>
      </p:pic>
      <p:sp>
        <p:nvSpPr>
          <p:cNvPr id="2" name="Rectangle 1">
            <a:extLst>
              <a:ext uri="{FF2B5EF4-FFF2-40B4-BE49-F238E27FC236}">
                <a16:creationId xmlns:a16="http://schemas.microsoft.com/office/drawing/2014/main" id="{98782824-0A11-44F2-B6D7-1EA2CF1E1571}"/>
              </a:ext>
            </a:extLst>
          </p:cNvPr>
          <p:cNvSpPr/>
          <p:nvPr/>
        </p:nvSpPr>
        <p:spPr>
          <a:xfrm>
            <a:off x="219075" y="76200"/>
            <a:ext cx="1939955" cy="584775"/>
          </a:xfrm>
          <a:prstGeom prst="rect">
            <a:avLst/>
          </a:prstGeom>
        </p:spPr>
        <p:txBody>
          <a:bodyPr wrap="none">
            <a:spAutoFit/>
          </a:bodyPr>
          <a:lstStyle/>
          <a:p>
            <a:r>
              <a:rPr lang="en-US" sz="3200" b="1" dirty="0">
                <a:solidFill>
                  <a:srgbClr val="C00000"/>
                </a:solidFill>
                <a:latin typeface="Calibri" panose="020F0502020204030204" pitchFamily="34" charset="0"/>
                <a:cs typeface="Calibri" panose="020F0502020204030204" pitchFamily="34" charset="0"/>
              </a:rPr>
              <a:t>The Basics</a:t>
            </a:r>
            <a:endParaRPr lang="en-US" sz="3200" b="1" i="0" dirty="0">
              <a:solidFill>
                <a:srgbClr val="C00000"/>
              </a:solidFill>
              <a:effectLst/>
              <a:latin typeface="Calibri" panose="020F0502020204030204" pitchFamily="34" charset="0"/>
              <a:cs typeface="Calibri" panose="020F0502020204030204" pitchFamily="34" charset="0"/>
            </a:endParaRPr>
          </a:p>
        </p:txBody>
      </p:sp>
      <p:sp>
        <p:nvSpPr>
          <p:cNvPr id="3" name="Rectangle 2">
            <a:extLst>
              <a:ext uri="{FF2B5EF4-FFF2-40B4-BE49-F238E27FC236}">
                <a16:creationId xmlns:a16="http://schemas.microsoft.com/office/drawing/2014/main" id="{795788E8-9E81-4946-9497-64458EB97032}"/>
              </a:ext>
            </a:extLst>
          </p:cNvPr>
          <p:cNvSpPr/>
          <p:nvPr/>
        </p:nvSpPr>
        <p:spPr>
          <a:xfrm>
            <a:off x="2159029" y="216157"/>
            <a:ext cx="6041995" cy="400110"/>
          </a:xfrm>
          <a:prstGeom prst="rect">
            <a:avLst/>
          </a:prstGeom>
        </p:spPr>
        <p:txBody>
          <a:bodyPr wrap="square">
            <a:spAutoFit/>
          </a:bodyPr>
          <a:lstStyle/>
          <a:p>
            <a:r>
              <a:rPr lang="en-US" sz="2000" b="1" dirty="0">
                <a:latin typeface="Calibri" panose="020F0502020204030204" pitchFamily="34" charset="0"/>
                <a:cs typeface="Calibri" panose="020F0502020204030204" pitchFamily="34" charset="0"/>
              </a:rPr>
              <a:t>Basic Operations – methods of </a:t>
            </a:r>
            <a:r>
              <a:rPr lang="en-US" sz="2000" b="1" dirty="0" err="1">
                <a:latin typeface="Calibri" panose="020F0502020204030204" pitchFamily="34" charset="0"/>
                <a:cs typeface="Calibri" panose="020F0502020204030204" pitchFamily="34" charset="0"/>
              </a:rPr>
              <a:t>ndarray</a:t>
            </a:r>
            <a:r>
              <a:rPr lang="en-US" sz="2000" b="1" dirty="0">
                <a:latin typeface="Calibri" panose="020F0502020204030204" pitchFamily="34" charset="0"/>
                <a:cs typeface="Calibri" panose="020F0502020204030204" pitchFamily="34" charset="0"/>
              </a:rPr>
              <a:t> class</a:t>
            </a:r>
            <a:endParaRPr lang="en-US" sz="2000" b="1" i="0" dirty="0">
              <a:effectLst/>
              <a:latin typeface="Calibri" panose="020F0502020204030204" pitchFamily="34" charset="0"/>
              <a:cs typeface="Calibri" panose="020F0502020204030204" pitchFamily="34" charset="0"/>
            </a:endParaRPr>
          </a:p>
        </p:txBody>
      </p:sp>
      <p:sp>
        <p:nvSpPr>
          <p:cNvPr id="7" name="Rectangle 1">
            <a:extLst>
              <a:ext uri="{FF2B5EF4-FFF2-40B4-BE49-F238E27FC236}">
                <a16:creationId xmlns:a16="http://schemas.microsoft.com/office/drawing/2014/main" id="{FC5E0540-7BBE-4DD1-B02F-EFAC9B612917}"/>
              </a:ext>
            </a:extLst>
          </p:cNvPr>
          <p:cNvSpPr>
            <a:spLocks noChangeArrowheads="1"/>
          </p:cNvSpPr>
          <p:nvPr/>
        </p:nvSpPr>
        <p:spPr bwMode="auto">
          <a:xfrm>
            <a:off x="254029" y="604161"/>
            <a:ext cx="9023321" cy="646331"/>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33333"/>
                </a:solidFill>
                <a:effectLst/>
                <a:latin typeface="Calibri" panose="020F0502020204030204" pitchFamily="34" charset="0"/>
                <a:cs typeface="Calibri" panose="020F0502020204030204" pitchFamily="34" charset="0"/>
              </a:rPr>
              <a:t>Many unary operations, such as computing the sum of all the elements in the array, are implemented as methods of the </a:t>
            </a:r>
            <a:r>
              <a:rPr kumimoji="0" lang="en-US" altLang="en-US" b="1" i="0" u="none" strike="noStrike" cap="none" normalizeH="0" baseline="0" dirty="0" err="1">
                <a:ln>
                  <a:noFill/>
                </a:ln>
                <a:solidFill>
                  <a:srgbClr val="333333"/>
                </a:solidFill>
                <a:effectLst/>
                <a:latin typeface="Calibri" panose="020F0502020204030204" pitchFamily="34" charset="0"/>
                <a:cs typeface="Calibri" panose="020F0502020204030204" pitchFamily="34" charset="0"/>
              </a:rPr>
              <a:t>ndarray</a:t>
            </a:r>
            <a:r>
              <a:rPr kumimoji="0" lang="en-US" altLang="en-US" b="0" i="0" u="none" strike="noStrike" cap="none" normalizeH="0" baseline="0" dirty="0">
                <a:ln>
                  <a:noFill/>
                </a:ln>
                <a:solidFill>
                  <a:srgbClr val="333333"/>
                </a:solidFill>
                <a:effectLst/>
                <a:latin typeface="Calibri" panose="020F0502020204030204" pitchFamily="34" charset="0"/>
                <a:cs typeface="Calibri" panose="020F0502020204030204" pitchFamily="34" charset="0"/>
              </a:rPr>
              <a:t> class.</a:t>
            </a:r>
            <a:r>
              <a:rPr kumimoji="0" lang="en-US" altLang="en-US"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t>
            </a:r>
          </a:p>
        </p:txBody>
      </p:sp>
      <p:pic>
        <p:nvPicPr>
          <p:cNvPr id="9" name="Picture 8">
            <a:extLst>
              <a:ext uri="{FF2B5EF4-FFF2-40B4-BE49-F238E27FC236}">
                <a16:creationId xmlns:a16="http://schemas.microsoft.com/office/drawing/2014/main" id="{54AB8E40-3392-40C4-86A7-C427C7CC0B49}"/>
              </a:ext>
            </a:extLst>
          </p:cNvPr>
          <p:cNvPicPr>
            <a:picLocks noChangeAspect="1"/>
          </p:cNvPicPr>
          <p:nvPr/>
        </p:nvPicPr>
        <p:blipFill>
          <a:blip r:embed="rId4"/>
          <a:stretch>
            <a:fillRect/>
          </a:stretch>
        </p:blipFill>
        <p:spPr>
          <a:xfrm>
            <a:off x="702862" y="1307642"/>
            <a:ext cx="5742055" cy="3278289"/>
          </a:xfrm>
          <a:prstGeom prst="rect">
            <a:avLst/>
          </a:prstGeom>
        </p:spPr>
      </p:pic>
    </p:spTree>
    <p:extLst>
      <p:ext uri="{BB962C8B-B14F-4D97-AF65-F5344CB8AC3E}">
        <p14:creationId xmlns:p14="http://schemas.microsoft.com/office/powerpoint/2010/main" val="38942622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27D70BE-7978-44FB-88D1-D945074FA43B}"/>
              </a:ext>
            </a:extLst>
          </p:cNvPr>
          <p:cNvPicPr>
            <a:picLocks noChangeAspect="1"/>
          </p:cNvPicPr>
          <p:nvPr/>
        </p:nvPicPr>
        <p:blipFill>
          <a:blip r:embed="rId2"/>
          <a:stretch>
            <a:fillRect/>
          </a:stretch>
        </p:blipFill>
        <p:spPr>
          <a:xfrm>
            <a:off x="10029825" y="76200"/>
            <a:ext cx="1943100" cy="1943100"/>
          </a:xfrm>
          <a:prstGeom prst="rect">
            <a:avLst/>
          </a:prstGeom>
        </p:spPr>
      </p:pic>
      <p:pic>
        <p:nvPicPr>
          <p:cNvPr id="5" name="Picture 4">
            <a:extLst>
              <a:ext uri="{FF2B5EF4-FFF2-40B4-BE49-F238E27FC236}">
                <a16:creationId xmlns:a16="http://schemas.microsoft.com/office/drawing/2014/main" id="{1FD9D4D3-9217-4DCC-84BE-88EB1AE199DA}"/>
              </a:ext>
            </a:extLst>
          </p:cNvPr>
          <p:cNvPicPr>
            <a:picLocks noChangeAspect="1"/>
          </p:cNvPicPr>
          <p:nvPr/>
        </p:nvPicPr>
        <p:blipFill>
          <a:blip r:embed="rId3"/>
          <a:stretch>
            <a:fillRect/>
          </a:stretch>
        </p:blipFill>
        <p:spPr>
          <a:xfrm>
            <a:off x="9690154" y="6027374"/>
            <a:ext cx="2355742" cy="660408"/>
          </a:xfrm>
          <a:prstGeom prst="rect">
            <a:avLst/>
          </a:prstGeom>
        </p:spPr>
      </p:pic>
      <p:sp>
        <p:nvSpPr>
          <p:cNvPr id="2" name="Rectangle 1">
            <a:extLst>
              <a:ext uri="{FF2B5EF4-FFF2-40B4-BE49-F238E27FC236}">
                <a16:creationId xmlns:a16="http://schemas.microsoft.com/office/drawing/2014/main" id="{98782824-0A11-44F2-B6D7-1EA2CF1E1571}"/>
              </a:ext>
            </a:extLst>
          </p:cNvPr>
          <p:cNvSpPr/>
          <p:nvPr/>
        </p:nvSpPr>
        <p:spPr>
          <a:xfrm>
            <a:off x="219075" y="76200"/>
            <a:ext cx="1939955" cy="584775"/>
          </a:xfrm>
          <a:prstGeom prst="rect">
            <a:avLst/>
          </a:prstGeom>
        </p:spPr>
        <p:txBody>
          <a:bodyPr wrap="none">
            <a:spAutoFit/>
          </a:bodyPr>
          <a:lstStyle/>
          <a:p>
            <a:r>
              <a:rPr lang="en-US" sz="3200" b="1" dirty="0">
                <a:solidFill>
                  <a:srgbClr val="C00000"/>
                </a:solidFill>
                <a:latin typeface="Calibri" panose="020F0502020204030204" pitchFamily="34" charset="0"/>
                <a:cs typeface="Calibri" panose="020F0502020204030204" pitchFamily="34" charset="0"/>
              </a:rPr>
              <a:t>The Basics</a:t>
            </a:r>
            <a:endParaRPr lang="en-US" sz="3200" b="1" i="0" dirty="0">
              <a:solidFill>
                <a:srgbClr val="C00000"/>
              </a:solidFill>
              <a:effectLst/>
              <a:latin typeface="Calibri" panose="020F0502020204030204" pitchFamily="34" charset="0"/>
              <a:cs typeface="Calibri" panose="020F0502020204030204" pitchFamily="34" charset="0"/>
            </a:endParaRPr>
          </a:p>
        </p:txBody>
      </p:sp>
      <p:sp>
        <p:nvSpPr>
          <p:cNvPr id="3" name="Rectangle 2">
            <a:extLst>
              <a:ext uri="{FF2B5EF4-FFF2-40B4-BE49-F238E27FC236}">
                <a16:creationId xmlns:a16="http://schemas.microsoft.com/office/drawing/2014/main" id="{795788E8-9E81-4946-9497-64458EB97032}"/>
              </a:ext>
            </a:extLst>
          </p:cNvPr>
          <p:cNvSpPr/>
          <p:nvPr/>
        </p:nvSpPr>
        <p:spPr>
          <a:xfrm>
            <a:off x="2159029" y="216157"/>
            <a:ext cx="6041995" cy="400110"/>
          </a:xfrm>
          <a:prstGeom prst="rect">
            <a:avLst/>
          </a:prstGeom>
        </p:spPr>
        <p:txBody>
          <a:bodyPr wrap="square">
            <a:spAutoFit/>
          </a:bodyPr>
          <a:lstStyle/>
          <a:p>
            <a:r>
              <a:rPr lang="en-US" sz="2000" b="1" dirty="0">
                <a:latin typeface="Calibri" panose="020F0502020204030204" pitchFamily="34" charset="0"/>
                <a:cs typeface="Calibri" panose="020F0502020204030204" pitchFamily="34" charset="0"/>
              </a:rPr>
              <a:t>Basic Operations – methods of </a:t>
            </a:r>
            <a:r>
              <a:rPr lang="en-US" sz="2000" b="1" dirty="0" err="1">
                <a:latin typeface="Calibri" panose="020F0502020204030204" pitchFamily="34" charset="0"/>
                <a:cs typeface="Calibri" panose="020F0502020204030204" pitchFamily="34" charset="0"/>
              </a:rPr>
              <a:t>ndarray</a:t>
            </a:r>
            <a:r>
              <a:rPr lang="en-US" sz="2000" b="1" dirty="0">
                <a:latin typeface="Calibri" panose="020F0502020204030204" pitchFamily="34" charset="0"/>
                <a:cs typeface="Calibri" panose="020F0502020204030204" pitchFamily="34" charset="0"/>
              </a:rPr>
              <a:t> class (cont.)</a:t>
            </a:r>
            <a:endParaRPr lang="en-US" sz="2000" b="1" i="0" dirty="0">
              <a:effectLst/>
              <a:latin typeface="Calibri" panose="020F0502020204030204" pitchFamily="34" charset="0"/>
              <a:cs typeface="Calibri" panose="020F0502020204030204" pitchFamily="34" charset="0"/>
            </a:endParaRPr>
          </a:p>
        </p:txBody>
      </p:sp>
      <p:pic>
        <p:nvPicPr>
          <p:cNvPr id="10" name="Picture 9">
            <a:extLst>
              <a:ext uri="{FF2B5EF4-FFF2-40B4-BE49-F238E27FC236}">
                <a16:creationId xmlns:a16="http://schemas.microsoft.com/office/drawing/2014/main" id="{A34B79DE-039B-45D3-9AE2-3D0FA38F1D3F}"/>
              </a:ext>
            </a:extLst>
          </p:cNvPr>
          <p:cNvPicPr>
            <a:picLocks noChangeAspect="1"/>
          </p:cNvPicPr>
          <p:nvPr/>
        </p:nvPicPr>
        <p:blipFill>
          <a:blip r:embed="rId4"/>
          <a:stretch>
            <a:fillRect/>
          </a:stretch>
        </p:blipFill>
        <p:spPr>
          <a:xfrm>
            <a:off x="601071" y="1581388"/>
            <a:ext cx="8264442" cy="4819412"/>
          </a:xfrm>
          <a:prstGeom prst="rect">
            <a:avLst/>
          </a:prstGeom>
        </p:spPr>
      </p:pic>
      <p:sp>
        <p:nvSpPr>
          <p:cNvPr id="6" name="Rectangle 1">
            <a:extLst>
              <a:ext uri="{FF2B5EF4-FFF2-40B4-BE49-F238E27FC236}">
                <a16:creationId xmlns:a16="http://schemas.microsoft.com/office/drawing/2014/main" id="{C805E70D-B434-4C78-972D-191B8C3BD78F}"/>
              </a:ext>
            </a:extLst>
          </p:cNvPr>
          <p:cNvSpPr>
            <a:spLocks noChangeArrowheads="1"/>
          </p:cNvSpPr>
          <p:nvPr/>
        </p:nvSpPr>
        <p:spPr bwMode="auto">
          <a:xfrm rot="10800000" flipV="1">
            <a:off x="219075" y="616267"/>
            <a:ext cx="9172575" cy="923330"/>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33333"/>
                </a:solidFill>
                <a:effectLst/>
                <a:latin typeface="Calibri" panose="020F0502020204030204" pitchFamily="34" charset="0"/>
                <a:cs typeface="Calibri" panose="020F0502020204030204" pitchFamily="34" charset="0"/>
              </a:rPr>
              <a:t>By default, these operations apply to the array as though it were a list of numbers, regardless of its shape. However, by specifying the </a:t>
            </a:r>
            <a:r>
              <a:rPr kumimoji="0" lang="en-US" altLang="en-US" b="1" i="0" u="none" strike="noStrike" cap="none" normalizeH="0" baseline="0" dirty="0">
                <a:ln>
                  <a:noFill/>
                </a:ln>
                <a:solidFill>
                  <a:srgbClr val="333333"/>
                </a:solidFill>
                <a:effectLst/>
                <a:latin typeface="Calibri" panose="020F0502020204030204" pitchFamily="34" charset="0"/>
                <a:cs typeface="Calibri" panose="020F0502020204030204" pitchFamily="34" charset="0"/>
              </a:rPr>
              <a:t>axis </a:t>
            </a:r>
            <a:r>
              <a:rPr kumimoji="0" lang="en-US" altLang="en-US" b="0" i="0" u="none" strike="noStrike" cap="none" normalizeH="0" baseline="0" dirty="0">
                <a:ln>
                  <a:noFill/>
                </a:ln>
                <a:solidFill>
                  <a:srgbClr val="333333"/>
                </a:solidFill>
                <a:effectLst/>
                <a:latin typeface="Calibri" panose="020F0502020204030204" pitchFamily="34" charset="0"/>
                <a:cs typeface="Calibri" panose="020F0502020204030204" pitchFamily="34" charset="0"/>
              </a:rPr>
              <a:t>parameter you can apply an operation along the specified axis of an array:</a:t>
            </a:r>
            <a:r>
              <a:rPr kumimoji="0" lang="en-US" altLang="en-US"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t>
            </a:r>
          </a:p>
        </p:txBody>
      </p:sp>
      <p:sp>
        <p:nvSpPr>
          <p:cNvPr id="8" name="Rectangle 7">
            <a:extLst>
              <a:ext uri="{FF2B5EF4-FFF2-40B4-BE49-F238E27FC236}">
                <a16:creationId xmlns:a16="http://schemas.microsoft.com/office/drawing/2014/main" id="{085080FD-9D9A-4E42-8BE2-ED3773345B6F}"/>
              </a:ext>
            </a:extLst>
          </p:cNvPr>
          <p:cNvSpPr/>
          <p:nvPr/>
        </p:nvSpPr>
        <p:spPr>
          <a:xfrm>
            <a:off x="8515350" y="1539598"/>
            <a:ext cx="695325" cy="355877"/>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442621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27D70BE-7978-44FB-88D1-D945074FA43B}"/>
              </a:ext>
            </a:extLst>
          </p:cNvPr>
          <p:cNvPicPr>
            <a:picLocks noChangeAspect="1"/>
          </p:cNvPicPr>
          <p:nvPr/>
        </p:nvPicPr>
        <p:blipFill>
          <a:blip r:embed="rId2"/>
          <a:stretch>
            <a:fillRect/>
          </a:stretch>
        </p:blipFill>
        <p:spPr>
          <a:xfrm>
            <a:off x="10029825" y="76200"/>
            <a:ext cx="1943100" cy="1943100"/>
          </a:xfrm>
          <a:prstGeom prst="rect">
            <a:avLst/>
          </a:prstGeom>
        </p:spPr>
      </p:pic>
      <p:pic>
        <p:nvPicPr>
          <p:cNvPr id="5" name="Picture 4">
            <a:extLst>
              <a:ext uri="{FF2B5EF4-FFF2-40B4-BE49-F238E27FC236}">
                <a16:creationId xmlns:a16="http://schemas.microsoft.com/office/drawing/2014/main" id="{1FD9D4D3-9217-4DCC-84BE-88EB1AE199DA}"/>
              </a:ext>
            </a:extLst>
          </p:cNvPr>
          <p:cNvPicPr>
            <a:picLocks noChangeAspect="1"/>
          </p:cNvPicPr>
          <p:nvPr/>
        </p:nvPicPr>
        <p:blipFill>
          <a:blip r:embed="rId3"/>
          <a:stretch>
            <a:fillRect/>
          </a:stretch>
        </p:blipFill>
        <p:spPr>
          <a:xfrm>
            <a:off x="9690154" y="6027374"/>
            <a:ext cx="2355742" cy="660408"/>
          </a:xfrm>
          <a:prstGeom prst="rect">
            <a:avLst/>
          </a:prstGeom>
        </p:spPr>
      </p:pic>
      <p:sp>
        <p:nvSpPr>
          <p:cNvPr id="2" name="Rectangle 1">
            <a:extLst>
              <a:ext uri="{FF2B5EF4-FFF2-40B4-BE49-F238E27FC236}">
                <a16:creationId xmlns:a16="http://schemas.microsoft.com/office/drawing/2014/main" id="{98782824-0A11-44F2-B6D7-1EA2CF1E1571}"/>
              </a:ext>
            </a:extLst>
          </p:cNvPr>
          <p:cNvSpPr/>
          <p:nvPr/>
        </p:nvSpPr>
        <p:spPr>
          <a:xfrm>
            <a:off x="219075" y="76200"/>
            <a:ext cx="1939955" cy="584775"/>
          </a:xfrm>
          <a:prstGeom prst="rect">
            <a:avLst/>
          </a:prstGeom>
        </p:spPr>
        <p:txBody>
          <a:bodyPr wrap="none">
            <a:spAutoFit/>
          </a:bodyPr>
          <a:lstStyle/>
          <a:p>
            <a:r>
              <a:rPr lang="en-US" sz="3200" b="1" dirty="0">
                <a:solidFill>
                  <a:srgbClr val="C00000"/>
                </a:solidFill>
                <a:latin typeface="Calibri" panose="020F0502020204030204" pitchFamily="34" charset="0"/>
                <a:cs typeface="Calibri" panose="020F0502020204030204" pitchFamily="34" charset="0"/>
              </a:rPr>
              <a:t>The Basics</a:t>
            </a:r>
            <a:endParaRPr lang="en-US" sz="3200" b="1" i="0" dirty="0">
              <a:solidFill>
                <a:srgbClr val="C00000"/>
              </a:solidFill>
              <a:effectLst/>
              <a:latin typeface="Calibri" panose="020F0502020204030204" pitchFamily="34" charset="0"/>
              <a:cs typeface="Calibri" panose="020F0502020204030204" pitchFamily="34" charset="0"/>
            </a:endParaRPr>
          </a:p>
        </p:txBody>
      </p:sp>
      <p:sp>
        <p:nvSpPr>
          <p:cNvPr id="3" name="Rectangle 2">
            <a:extLst>
              <a:ext uri="{FF2B5EF4-FFF2-40B4-BE49-F238E27FC236}">
                <a16:creationId xmlns:a16="http://schemas.microsoft.com/office/drawing/2014/main" id="{795788E8-9E81-4946-9497-64458EB97032}"/>
              </a:ext>
            </a:extLst>
          </p:cNvPr>
          <p:cNvSpPr/>
          <p:nvPr/>
        </p:nvSpPr>
        <p:spPr>
          <a:xfrm>
            <a:off x="2159029" y="216157"/>
            <a:ext cx="6041995" cy="400110"/>
          </a:xfrm>
          <a:prstGeom prst="rect">
            <a:avLst/>
          </a:prstGeom>
        </p:spPr>
        <p:txBody>
          <a:bodyPr wrap="square">
            <a:spAutoFit/>
          </a:bodyPr>
          <a:lstStyle/>
          <a:p>
            <a:r>
              <a:rPr lang="en-US" sz="2000" b="1" dirty="0">
                <a:latin typeface="Calibri" panose="020F0502020204030204" pitchFamily="34" charset="0"/>
                <a:cs typeface="Calibri" panose="020F0502020204030204" pitchFamily="34" charset="0"/>
              </a:rPr>
              <a:t>Universal Functions</a:t>
            </a:r>
            <a:endParaRPr lang="en-US" sz="2000" b="1" i="0" dirty="0">
              <a:effectLst/>
              <a:latin typeface="Calibri" panose="020F0502020204030204" pitchFamily="34" charset="0"/>
              <a:cs typeface="Calibri" panose="020F0502020204030204" pitchFamily="34" charset="0"/>
            </a:endParaRPr>
          </a:p>
        </p:txBody>
      </p:sp>
      <p:sp>
        <p:nvSpPr>
          <p:cNvPr id="8" name="Rectangle 7">
            <a:extLst>
              <a:ext uri="{FF2B5EF4-FFF2-40B4-BE49-F238E27FC236}">
                <a16:creationId xmlns:a16="http://schemas.microsoft.com/office/drawing/2014/main" id="{085080FD-9D9A-4E42-8BE2-ED3773345B6F}"/>
              </a:ext>
            </a:extLst>
          </p:cNvPr>
          <p:cNvSpPr/>
          <p:nvPr/>
        </p:nvSpPr>
        <p:spPr>
          <a:xfrm>
            <a:off x="8515350" y="1539598"/>
            <a:ext cx="695325" cy="355877"/>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54C37230-79DC-4E76-A574-AC81CBA791C9}"/>
              </a:ext>
            </a:extLst>
          </p:cNvPr>
          <p:cNvSpPr/>
          <p:nvPr/>
        </p:nvSpPr>
        <p:spPr>
          <a:xfrm>
            <a:off x="219075" y="632629"/>
            <a:ext cx="9239250" cy="966483"/>
          </a:xfrm>
          <a:prstGeom prst="rect">
            <a:avLst/>
          </a:prstGeom>
        </p:spPr>
        <p:txBody>
          <a:bodyPr wrap="square">
            <a:spAutoFit/>
          </a:bodyPr>
          <a:lstStyle/>
          <a:p>
            <a:pPr algn="just">
              <a:lnSpc>
                <a:spcPct val="107000"/>
              </a:lnSpc>
              <a:spcAft>
                <a:spcPts val="800"/>
              </a:spcAft>
            </a:pPr>
            <a:r>
              <a:rPr lang="en-US" dirty="0">
                <a:solidFill>
                  <a:srgbClr val="333333"/>
                </a:solidFill>
                <a:latin typeface="Calibri" panose="020F0502020204030204" pitchFamily="34" charset="0"/>
                <a:ea typeface="Calibri" panose="020F0502020204030204" pitchFamily="34" charset="0"/>
                <a:cs typeface="Calibri" panose="020F0502020204030204" pitchFamily="34" charset="0"/>
              </a:rPr>
              <a:t>NumPy provides familiar mathematical functions such as sin, cos, and exp. In NumPy, these are called “universal functions”(</a:t>
            </a:r>
            <a:r>
              <a:rPr lang="en-US" b="1" dirty="0" err="1">
                <a:solidFill>
                  <a:srgbClr val="333333"/>
                </a:solidFill>
                <a:latin typeface="Calibri" panose="020F0502020204030204" pitchFamily="34" charset="0"/>
                <a:ea typeface="Calibri" panose="020F0502020204030204" pitchFamily="34" charset="0"/>
                <a:cs typeface="Calibri" panose="020F0502020204030204" pitchFamily="34" charset="0"/>
              </a:rPr>
              <a:t>ufunc</a:t>
            </a:r>
            <a:r>
              <a:rPr lang="en-US" dirty="0">
                <a:solidFill>
                  <a:srgbClr val="333333"/>
                </a:solidFill>
                <a:latin typeface="Calibri" panose="020F0502020204030204" pitchFamily="34" charset="0"/>
                <a:ea typeface="Calibri" panose="020F0502020204030204" pitchFamily="34" charset="0"/>
                <a:cs typeface="Calibri" panose="020F0502020204030204" pitchFamily="34" charset="0"/>
              </a:rPr>
              <a:t>). Within NumPy, these functions operate elementwise on an array, producing an array as output.</a:t>
            </a:r>
            <a:endParaRPr lang="en-US" sz="2400" dirty="0">
              <a:effectLst/>
              <a:latin typeface="Calibri" panose="020F0502020204030204" pitchFamily="34" charset="0"/>
              <a:ea typeface="Calibri" panose="020F0502020204030204" pitchFamily="34" charset="0"/>
              <a:cs typeface="Calibri" panose="020F0502020204030204" pitchFamily="34" charset="0"/>
            </a:endParaRPr>
          </a:p>
        </p:txBody>
      </p:sp>
      <p:pic>
        <p:nvPicPr>
          <p:cNvPr id="9" name="Picture 8">
            <a:extLst>
              <a:ext uri="{FF2B5EF4-FFF2-40B4-BE49-F238E27FC236}">
                <a16:creationId xmlns:a16="http://schemas.microsoft.com/office/drawing/2014/main" id="{CB1C81D6-6246-420B-805E-15F35DBE373B}"/>
              </a:ext>
            </a:extLst>
          </p:cNvPr>
          <p:cNvPicPr>
            <a:picLocks noChangeAspect="1"/>
          </p:cNvPicPr>
          <p:nvPr/>
        </p:nvPicPr>
        <p:blipFill>
          <a:blip r:embed="rId4"/>
          <a:stretch>
            <a:fillRect/>
          </a:stretch>
        </p:blipFill>
        <p:spPr>
          <a:xfrm>
            <a:off x="658622" y="1669911"/>
            <a:ext cx="5157649" cy="2940189"/>
          </a:xfrm>
          <a:prstGeom prst="rect">
            <a:avLst/>
          </a:prstGeom>
        </p:spPr>
      </p:pic>
    </p:spTree>
    <p:extLst>
      <p:ext uri="{BB962C8B-B14F-4D97-AF65-F5344CB8AC3E}">
        <p14:creationId xmlns:p14="http://schemas.microsoft.com/office/powerpoint/2010/main" val="6022900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19F23C4D-7F8C-4D39-B38F-9B64C95D5D1F}"/>
              </a:ext>
            </a:extLst>
          </p:cNvPr>
          <p:cNvPicPr>
            <a:picLocks noChangeAspect="1"/>
          </p:cNvPicPr>
          <p:nvPr/>
        </p:nvPicPr>
        <p:blipFill>
          <a:blip r:embed="rId2"/>
          <a:stretch>
            <a:fillRect/>
          </a:stretch>
        </p:blipFill>
        <p:spPr>
          <a:xfrm>
            <a:off x="2692990" y="558230"/>
            <a:ext cx="6082763" cy="6299770"/>
          </a:xfrm>
          <a:prstGeom prst="rect">
            <a:avLst/>
          </a:prstGeom>
        </p:spPr>
      </p:pic>
      <p:pic>
        <p:nvPicPr>
          <p:cNvPr id="4" name="Picture 3">
            <a:extLst>
              <a:ext uri="{FF2B5EF4-FFF2-40B4-BE49-F238E27FC236}">
                <a16:creationId xmlns:a16="http://schemas.microsoft.com/office/drawing/2014/main" id="{427D70BE-7978-44FB-88D1-D945074FA43B}"/>
              </a:ext>
            </a:extLst>
          </p:cNvPr>
          <p:cNvPicPr>
            <a:picLocks noChangeAspect="1"/>
          </p:cNvPicPr>
          <p:nvPr/>
        </p:nvPicPr>
        <p:blipFill>
          <a:blip r:embed="rId3"/>
          <a:stretch>
            <a:fillRect/>
          </a:stretch>
        </p:blipFill>
        <p:spPr>
          <a:xfrm>
            <a:off x="10029825" y="76200"/>
            <a:ext cx="1943100" cy="1943100"/>
          </a:xfrm>
          <a:prstGeom prst="rect">
            <a:avLst/>
          </a:prstGeom>
        </p:spPr>
      </p:pic>
      <p:pic>
        <p:nvPicPr>
          <p:cNvPr id="5" name="Picture 4">
            <a:extLst>
              <a:ext uri="{FF2B5EF4-FFF2-40B4-BE49-F238E27FC236}">
                <a16:creationId xmlns:a16="http://schemas.microsoft.com/office/drawing/2014/main" id="{1FD9D4D3-9217-4DCC-84BE-88EB1AE199DA}"/>
              </a:ext>
            </a:extLst>
          </p:cNvPr>
          <p:cNvPicPr>
            <a:picLocks noChangeAspect="1"/>
          </p:cNvPicPr>
          <p:nvPr/>
        </p:nvPicPr>
        <p:blipFill>
          <a:blip r:embed="rId4"/>
          <a:stretch>
            <a:fillRect/>
          </a:stretch>
        </p:blipFill>
        <p:spPr>
          <a:xfrm>
            <a:off x="9690154" y="6027374"/>
            <a:ext cx="2355742" cy="660408"/>
          </a:xfrm>
          <a:prstGeom prst="rect">
            <a:avLst/>
          </a:prstGeom>
        </p:spPr>
      </p:pic>
      <p:sp>
        <p:nvSpPr>
          <p:cNvPr id="2" name="Rectangle 1">
            <a:extLst>
              <a:ext uri="{FF2B5EF4-FFF2-40B4-BE49-F238E27FC236}">
                <a16:creationId xmlns:a16="http://schemas.microsoft.com/office/drawing/2014/main" id="{98782824-0A11-44F2-B6D7-1EA2CF1E1571}"/>
              </a:ext>
            </a:extLst>
          </p:cNvPr>
          <p:cNvSpPr/>
          <p:nvPr/>
        </p:nvSpPr>
        <p:spPr>
          <a:xfrm>
            <a:off x="219075" y="76200"/>
            <a:ext cx="1939955" cy="584775"/>
          </a:xfrm>
          <a:prstGeom prst="rect">
            <a:avLst/>
          </a:prstGeom>
        </p:spPr>
        <p:txBody>
          <a:bodyPr wrap="none">
            <a:spAutoFit/>
          </a:bodyPr>
          <a:lstStyle/>
          <a:p>
            <a:r>
              <a:rPr lang="en-US" sz="3200" b="1" dirty="0">
                <a:solidFill>
                  <a:srgbClr val="C00000"/>
                </a:solidFill>
                <a:latin typeface="Calibri" panose="020F0502020204030204" pitchFamily="34" charset="0"/>
                <a:cs typeface="Calibri" panose="020F0502020204030204" pitchFamily="34" charset="0"/>
              </a:rPr>
              <a:t>The Basics</a:t>
            </a:r>
            <a:endParaRPr lang="en-US" sz="3200" b="1" i="0" dirty="0">
              <a:solidFill>
                <a:srgbClr val="C00000"/>
              </a:solidFill>
              <a:effectLst/>
              <a:latin typeface="Calibri" panose="020F0502020204030204" pitchFamily="34" charset="0"/>
              <a:cs typeface="Calibri" panose="020F0502020204030204" pitchFamily="34" charset="0"/>
            </a:endParaRPr>
          </a:p>
        </p:txBody>
      </p:sp>
      <p:sp>
        <p:nvSpPr>
          <p:cNvPr id="3" name="Rectangle 2">
            <a:extLst>
              <a:ext uri="{FF2B5EF4-FFF2-40B4-BE49-F238E27FC236}">
                <a16:creationId xmlns:a16="http://schemas.microsoft.com/office/drawing/2014/main" id="{795788E8-9E81-4946-9497-64458EB97032}"/>
              </a:ext>
            </a:extLst>
          </p:cNvPr>
          <p:cNvSpPr/>
          <p:nvPr/>
        </p:nvSpPr>
        <p:spPr>
          <a:xfrm>
            <a:off x="2159029" y="216157"/>
            <a:ext cx="6041995" cy="400110"/>
          </a:xfrm>
          <a:prstGeom prst="rect">
            <a:avLst/>
          </a:prstGeom>
        </p:spPr>
        <p:txBody>
          <a:bodyPr wrap="square">
            <a:spAutoFit/>
          </a:bodyPr>
          <a:lstStyle/>
          <a:p>
            <a:r>
              <a:rPr lang="en-US" sz="2000" b="1" dirty="0">
                <a:latin typeface="Calibri" panose="020F0502020204030204" pitchFamily="34" charset="0"/>
                <a:cs typeface="Calibri" panose="020F0502020204030204" pitchFamily="34" charset="0"/>
              </a:rPr>
              <a:t>Indexing, Slicing and Iterating</a:t>
            </a:r>
            <a:endParaRPr lang="en-US" sz="2000" b="1" i="0" dirty="0">
              <a:effectLst/>
              <a:latin typeface="Calibri" panose="020F0502020204030204" pitchFamily="34" charset="0"/>
              <a:cs typeface="Calibri" panose="020F0502020204030204" pitchFamily="34" charset="0"/>
            </a:endParaRPr>
          </a:p>
        </p:txBody>
      </p:sp>
      <p:sp>
        <p:nvSpPr>
          <p:cNvPr id="8" name="Rectangle 7">
            <a:extLst>
              <a:ext uri="{FF2B5EF4-FFF2-40B4-BE49-F238E27FC236}">
                <a16:creationId xmlns:a16="http://schemas.microsoft.com/office/drawing/2014/main" id="{085080FD-9D9A-4E42-8BE2-ED3773345B6F}"/>
              </a:ext>
            </a:extLst>
          </p:cNvPr>
          <p:cNvSpPr/>
          <p:nvPr/>
        </p:nvSpPr>
        <p:spPr>
          <a:xfrm>
            <a:off x="8515350" y="1539598"/>
            <a:ext cx="695325" cy="355877"/>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DCAE317B-B130-40CB-A4F0-804B6824B21C}"/>
              </a:ext>
            </a:extLst>
          </p:cNvPr>
          <p:cNvSpPr/>
          <p:nvPr/>
        </p:nvSpPr>
        <p:spPr>
          <a:xfrm>
            <a:off x="219075" y="616267"/>
            <a:ext cx="2428876" cy="1559209"/>
          </a:xfrm>
          <a:prstGeom prst="rect">
            <a:avLst/>
          </a:prstGeom>
        </p:spPr>
        <p:txBody>
          <a:bodyPr wrap="square">
            <a:spAutoFit/>
          </a:bodyPr>
          <a:lstStyle/>
          <a:p>
            <a:pPr algn="r">
              <a:lnSpc>
                <a:spcPct val="107000"/>
              </a:lnSpc>
              <a:spcAft>
                <a:spcPts val="800"/>
              </a:spcAft>
            </a:pPr>
            <a:r>
              <a:rPr lang="en-US" b="1" dirty="0">
                <a:latin typeface="Calibri" panose="020F0502020204030204" pitchFamily="34" charset="0"/>
                <a:ea typeface="Calibri" panose="020F0502020204030204" pitchFamily="34" charset="0"/>
                <a:cs typeface="Calibri" panose="020F0502020204030204" pitchFamily="34" charset="0"/>
              </a:rPr>
              <a:t>One-dimensional</a:t>
            </a:r>
            <a:r>
              <a:rPr lang="en-US" dirty="0">
                <a:latin typeface="Calibri" panose="020F0502020204030204" pitchFamily="34" charset="0"/>
                <a:ea typeface="Calibri" panose="020F0502020204030204" pitchFamily="34" charset="0"/>
                <a:cs typeface="Calibri" panose="020F0502020204030204" pitchFamily="34" charset="0"/>
              </a:rPr>
              <a:t> arrays can be indexed, sliced and iterated over, much like list and other Python sequences.</a:t>
            </a:r>
            <a:endParaRPr lang="en-US" sz="2400" dirty="0">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374477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27D70BE-7978-44FB-88D1-D945074FA43B}"/>
              </a:ext>
            </a:extLst>
          </p:cNvPr>
          <p:cNvPicPr>
            <a:picLocks noChangeAspect="1"/>
          </p:cNvPicPr>
          <p:nvPr/>
        </p:nvPicPr>
        <p:blipFill>
          <a:blip r:embed="rId2"/>
          <a:stretch>
            <a:fillRect/>
          </a:stretch>
        </p:blipFill>
        <p:spPr>
          <a:xfrm>
            <a:off x="10029825" y="76200"/>
            <a:ext cx="1943100" cy="1943100"/>
          </a:xfrm>
          <a:prstGeom prst="rect">
            <a:avLst/>
          </a:prstGeom>
        </p:spPr>
      </p:pic>
      <p:pic>
        <p:nvPicPr>
          <p:cNvPr id="5" name="Picture 4">
            <a:extLst>
              <a:ext uri="{FF2B5EF4-FFF2-40B4-BE49-F238E27FC236}">
                <a16:creationId xmlns:a16="http://schemas.microsoft.com/office/drawing/2014/main" id="{1FD9D4D3-9217-4DCC-84BE-88EB1AE199DA}"/>
              </a:ext>
            </a:extLst>
          </p:cNvPr>
          <p:cNvPicPr>
            <a:picLocks noChangeAspect="1"/>
          </p:cNvPicPr>
          <p:nvPr/>
        </p:nvPicPr>
        <p:blipFill>
          <a:blip r:embed="rId3"/>
          <a:stretch>
            <a:fillRect/>
          </a:stretch>
        </p:blipFill>
        <p:spPr>
          <a:xfrm>
            <a:off x="9690154" y="6027374"/>
            <a:ext cx="2355742" cy="660408"/>
          </a:xfrm>
          <a:prstGeom prst="rect">
            <a:avLst/>
          </a:prstGeom>
        </p:spPr>
      </p:pic>
      <p:sp>
        <p:nvSpPr>
          <p:cNvPr id="2" name="Rectangle 1">
            <a:extLst>
              <a:ext uri="{FF2B5EF4-FFF2-40B4-BE49-F238E27FC236}">
                <a16:creationId xmlns:a16="http://schemas.microsoft.com/office/drawing/2014/main" id="{98782824-0A11-44F2-B6D7-1EA2CF1E1571}"/>
              </a:ext>
            </a:extLst>
          </p:cNvPr>
          <p:cNvSpPr/>
          <p:nvPr/>
        </p:nvSpPr>
        <p:spPr>
          <a:xfrm>
            <a:off x="219075" y="76200"/>
            <a:ext cx="1939955" cy="584775"/>
          </a:xfrm>
          <a:prstGeom prst="rect">
            <a:avLst/>
          </a:prstGeom>
        </p:spPr>
        <p:txBody>
          <a:bodyPr wrap="none">
            <a:spAutoFit/>
          </a:bodyPr>
          <a:lstStyle/>
          <a:p>
            <a:r>
              <a:rPr lang="en-US" sz="3200" b="1" dirty="0">
                <a:solidFill>
                  <a:srgbClr val="C00000"/>
                </a:solidFill>
                <a:latin typeface="Calibri" panose="020F0502020204030204" pitchFamily="34" charset="0"/>
                <a:cs typeface="Calibri" panose="020F0502020204030204" pitchFamily="34" charset="0"/>
              </a:rPr>
              <a:t>The Basics</a:t>
            </a:r>
            <a:endParaRPr lang="en-US" sz="3200" b="1" i="0" dirty="0">
              <a:solidFill>
                <a:srgbClr val="C00000"/>
              </a:solidFill>
              <a:effectLst/>
              <a:latin typeface="Calibri" panose="020F0502020204030204" pitchFamily="34" charset="0"/>
              <a:cs typeface="Calibri" panose="020F0502020204030204" pitchFamily="34" charset="0"/>
            </a:endParaRPr>
          </a:p>
        </p:txBody>
      </p:sp>
      <p:sp>
        <p:nvSpPr>
          <p:cNvPr id="3" name="Rectangle 2">
            <a:extLst>
              <a:ext uri="{FF2B5EF4-FFF2-40B4-BE49-F238E27FC236}">
                <a16:creationId xmlns:a16="http://schemas.microsoft.com/office/drawing/2014/main" id="{795788E8-9E81-4946-9497-64458EB97032}"/>
              </a:ext>
            </a:extLst>
          </p:cNvPr>
          <p:cNvSpPr/>
          <p:nvPr/>
        </p:nvSpPr>
        <p:spPr>
          <a:xfrm>
            <a:off x="2159029" y="216157"/>
            <a:ext cx="6041995" cy="400110"/>
          </a:xfrm>
          <a:prstGeom prst="rect">
            <a:avLst/>
          </a:prstGeom>
        </p:spPr>
        <p:txBody>
          <a:bodyPr wrap="square">
            <a:spAutoFit/>
          </a:bodyPr>
          <a:lstStyle/>
          <a:p>
            <a:r>
              <a:rPr lang="en-US" sz="2000" b="1" dirty="0">
                <a:latin typeface="Calibri" panose="020F0502020204030204" pitchFamily="34" charset="0"/>
                <a:cs typeface="Calibri" panose="020F0502020204030204" pitchFamily="34" charset="0"/>
              </a:rPr>
              <a:t>Indexing, Slicing and Iterating</a:t>
            </a:r>
            <a:endParaRPr lang="en-US" sz="2000" b="1" i="0" dirty="0">
              <a:effectLst/>
              <a:latin typeface="Calibri" panose="020F0502020204030204" pitchFamily="34" charset="0"/>
              <a:cs typeface="Calibri" panose="020F0502020204030204" pitchFamily="34" charset="0"/>
            </a:endParaRPr>
          </a:p>
        </p:txBody>
      </p:sp>
      <p:sp>
        <p:nvSpPr>
          <p:cNvPr id="8" name="Rectangle 7">
            <a:extLst>
              <a:ext uri="{FF2B5EF4-FFF2-40B4-BE49-F238E27FC236}">
                <a16:creationId xmlns:a16="http://schemas.microsoft.com/office/drawing/2014/main" id="{085080FD-9D9A-4E42-8BE2-ED3773345B6F}"/>
              </a:ext>
            </a:extLst>
          </p:cNvPr>
          <p:cNvSpPr/>
          <p:nvPr/>
        </p:nvSpPr>
        <p:spPr>
          <a:xfrm>
            <a:off x="8515350" y="1539598"/>
            <a:ext cx="695325" cy="355877"/>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CC93DA2C-9E28-46CF-B371-5AD4124433B5}"/>
              </a:ext>
            </a:extLst>
          </p:cNvPr>
          <p:cNvSpPr/>
          <p:nvPr/>
        </p:nvSpPr>
        <p:spPr>
          <a:xfrm>
            <a:off x="219074" y="616267"/>
            <a:ext cx="9248776" cy="646331"/>
          </a:xfrm>
          <a:prstGeom prst="rect">
            <a:avLst/>
          </a:prstGeom>
        </p:spPr>
        <p:txBody>
          <a:bodyPr wrap="square">
            <a:spAutoFit/>
          </a:bodyPr>
          <a:lstStyle/>
          <a:p>
            <a:pPr algn="just"/>
            <a:r>
              <a:rPr lang="en-US" b="1" dirty="0">
                <a:solidFill>
                  <a:srgbClr val="333333"/>
                </a:solidFill>
                <a:latin typeface="Calibri" panose="020F0502020204030204" pitchFamily="34" charset="0"/>
                <a:cs typeface="Calibri" panose="020F0502020204030204" pitchFamily="34" charset="0"/>
              </a:rPr>
              <a:t>Multidimensional</a:t>
            </a:r>
            <a:r>
              <a:rPr lang="en-US" dirty="0">
                <a:solidFill>
                  <a:srgbClr val="333333"/>
                </a:solidFill>
                <a:latin typeface="Calibri" panose="020F0502020204030204" pitchFamily="34" charset="0"/>
                <a:cs typeface="Calibri" panose="020F0502020204030204" pitchFamily="34" charset="0"/>
              </a:rPr>
              <a:t> arrays can have one index per axis. These indices are given in a tuple separated by commas:</a:t>
            </a:r>
            <a:endParaRPr lang="en-US" dirty="0">
              <a:latin typeface="Calibri" panose="020F0502020204030204" pitchFamily="34" charset="0"/>
              <a:cs typeface="Calibri" panose="020F0502020204030204" pitchFamily="34" charset="0"/>
            </a:endParaRPr>
          </a:p>
        </p:txBody>
      </p:sp>
      <p:pic>
        <p:nvPicPr>
          <p:cNvPr id="9" name="Picture 8">
            <a:extLst>
              <a:ext uri="{FF2B5EF4-FFF2-40B4-BE49-F238E27FC236}">
                <a16:creationId xmlns:a16="http://schemas.microsoft.com/office/drawing/2014/main" id="{284B3324-F693-4374-A920-4EC77B345B91}"/>
              </a:ext>
            </a:extLst>
          </p:cNvPr>
          <p:cNvPicPr>
            <a:picLocks noChangeAspect="1"/>
          </p:cNvPicPr>
          <p:nvPr/>
        </p:nvPicPr>
        <p:blipFill>
          <a:blip r:embed="rId4"/>
          <a:stretch>
            <a:fillRect/>
          </a:stretch>
        </p:blipFill>
        <p:spPr>
          <a:xfrm>
            <a:off x="857077" y="1201042"/>
            <a:ext cx="7496347" cy="4791698"/>
          </a:xfrm>
          <a:prstGeom prst="rect">
            <a:avLst/>
          </a:prstGeom>
        </p:spPr>
      </p:pic>
      <p:sp>
        <p:nvSpPr>
          <p:cNvPr id="11" name="Rectangle 10">
            <a:extLst>
              <a:ext uri="{FF2B5EF4-FFF2-40B4-BE49-F238E27FC236}">
                <a16:creationId xmlns:a16="http://schemas.microsoft.com/office/drawing/2014/main" id="{1910B502-2492-492D-945A-83226CCC9537}"/>
              </a:ext>
            </a:extLst>
          </p:cNvPr>
          <p:cNvSpPr/>
          <p:nvPr/>
        </p:nvSpPr>
        <p:spPr>
          <a:xfrm>
            <a:off x="7853361" y="1156334"/>
            <a:ext cx="695325" cy="355877"/>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355756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27D70BE-7978-44FB-88D1-D945074FA43B}"/>
              </a:ext>
            </a:extLst>
          </p:cNvPr>
          <p:cNvPicPr>
            <a:picLocks noChangeAspect="1"/>
          </p:cNvPicPr>
          <p:nvPr/>
        </p:nvPicPr>
        <p:blipFill>
          <a:blip r:embed="rId2"/>
          <a:stretch>
            <a:fillRect/>
          </a:stretch>
        </p:blipFill>
        <p:spPr>
          <a:xfrm>
            <a:off x="10029825" y="76200"/>
            <a:ext cx="1943100" cy="1943100"/>
          </a:xfrm>
          <a:prstGeom prst="rect">
            <a:avLst/>
          </a:prstGeom>
        </p:spPr>
      </p:pic>
      <p:pic>
        <p:nvPicPr>
          <p:cNvPr id="5" name="Picture 4">
            <a:extLst>
              <a:ext uri="{FF2B5EF4-FFF2-40B4-BE49-F238E27FC236}">
                <a16:creationId xmlns:a16="http://schemas.microsoft.com/office/drawing/2014/main" id="{1FD9D4D3-9217-4DCC-84BE-88EB1AE199DA}"/>
              </a:ext>
            </a:extLst>
          </p:cNvPr>
          <p:cNvPicPr>
            <a:picLocks noChangeAspect="1"/>
          </p:cNvPicPr>
          <p:nvPr/>
        </p:nvPicPr>
        <p:blipFill>
          <a:blip r:embed="rId3"/>
          <a:stretch>
            <a:fillRect/>
          </a:stretch>
        </p:blipFill>
        <p:spPr>
          <a:xfrm>
            <a:off x="9690154" y="6027374"/>
            <a:ext cx="2355742" cy="660408"/>
          </a:xfrm>
          <a:prstGeom prst="rect">
            <a:avLst/>
          </a:prstGeom>
        </p:spPr>
      </p:pic>
      <p:sp>
        <p:nvSpPr>
          <p:cNvPr id="2" name="Rectangle 1">
            <a:extLst>
              <a:ext uri="{FF2B5EF4-FFF2-40B4-BE49-F238E27FC236}">
                <a16:creationId xmlns:a16="http://schemas.microsoft.com/office/drawing/2014/main" id="{98782824-0A11-44F2-B6D7-1EA2CF1E1571}"/>
              </a:ext>
            </a:extLst>
          </p:cNvPr>
          <p:cNvSpPr/>
          <p:nvPr/>
        </p:nvSpPr>
        <p:spPr>
          <a:xfrm>
            <a:off x="219075" y="76200"/>
            <a:ext cx="1939955" cy="584775"/>
          </a:xfrm>
          <a:prstGeom prst="rect">
            <a:avLst/>
          </a:prstGeom>
        </p:spPr>
        <p:txBody>
          <a:bodyPr wrap="none">
            <a:spAutoFit/>
          </a:bodyPr>
          <a:lstStyle/>
          <a:p>
            <a:r>
              <a:rPr lang="en-US" sz="3200" b="1" dirty="0">
                <a:solidFill>
                  <a:srgbClr val="C00000"/>
                </a:solidFill>
                <a:latin typeface="Calibri" panose="020F0502020204030204" pitchFamily="34" charset="0"/>
                <a:cs typeface="Calibri" panose="020F0502020204030204" pitchFamily="34" charset="0"/>
              </a:rPr>
              <a:t>The Basics</a:t>
            </a:r>
            <a:endParaRPr lang="en-US" sz="3200" b="1" i="0" dirty="0">
              <a:solidFill>
                <a:srgbClr val="C00000"/>
              </a:solidFill>
              <a:effectLst/>
              <a:latin typeface="Calibri" panose="020F0502020204030204" pitchFamily="34" charset="0"/>
              <a:cs typeface="Calibri" panose="020F0502020204030204" pitchFamily="34" charset="0"/>
            </a:endParaRPr>
          </a:p>
        </p:txBody>
      </p:sp>
      <p:sp>
        <p:nvSpPr>
          <p:cNvPr id="3" name="Rectangle 2">
            <a:extLst>
              <a:ext uri="{FF2B5EF4-FFF2-40B4-BE49-F238E27FC236}">
                <a16:creationId xmlns:a16="http://schemas.microsoft.com/office/drawing/2014/main" id="{795788E8-9E81-4946-9497-64458EB97032}"/>
              </a:ext>
            </a:extLst>
          </p:cNvPr>
          <p:cNvSpPr/>
          <p:nvPr/>
        </p:nvSpPr>
        <p:spPr>
          <a:xfrm>
            <a:off x="2159029" y="216157"/>
            <a:ext cx="6041995" cy="400110"/>
          </a:xfrm>
          <a:prstGeom prst="rect">
            <a:avLst/>
          </a:prstGeom>
        </p:spPr>
        <p:txBody>
          <a:bodyPr wrap="square">
            <a:spAutoFit/>
          </a:bodyPr>
          <a:lstStyle/>
          <a:p>
            <a:r>
              <a:rPr lang="en-US" sz="2000" b="1" dirty="0">
                <a:latin typeface="Calibri" panose="020F0502020204030204" pitchFamily="34" charset="0"/>
                <a:cs typeface="Calibri" panose="020F0502020204030204" pitchFamily="34" charset="0"/>
              </a:rPr>
              <a:t>Indexing, Slicing and Iterating</a:t>
            </a:r>
            <a:endParaRPr lang="en-US" sz="2000" b="1" i="0" dirty="0">
              <a:effectLst/>
              <a:latin typeface="Calibri" panose="020F0502020204030204" pitchFamily="34" charset="0"/>
              <a:cs typeface="Calibri" panose="020F0502020204030204" pitchFamily="34" charset="0"/>
            </a:endParaRPr>
          </a:p>
        </p:txBody>
      </p:sp>
      <p:sp>
        <p:nvSpPr>
          <p:cNvPr id="12" name="Rectangle 11">
            <a:extLst>
              <a:ext uri="{FF2B5EF4-FFF2-40B4-BE49-F238E27FC236}">
                <a16:creationId xmlns:a16="http://schemas.microsoft.com/office/drawing/2014/main" id="{D7718D4A-EF10-4ADC-AEB0-BBD4BA84B52A}"/>
              </a:ext>
            </a:extLst>
          </p:cNvPr>
          <p:cNvSpPr/>
          <p:nvPr/>
        </p:nvSpPr>
        <p:spPr>
          <a:xfrm>
            <a:off x="223833" y="708105"/>
            <a:ext cx="8986841" cy="679289"/>
          </a:xfrm>
          <a:prstGeom prst="rect">
            <a:avLst/>
          </a:prstGeom>
        </p:spPr>
        <p:txBody>
          <a:bodyPr wrap="square">
            <a:spAutoFit/>
          </a:bodyPr>
          <a:lstStyle/>
          <a:p>
            <a:pPr algn="just">
              <a:lnSpc>
                <a:spcPct val="107000"/>
              </a:lnSpc>
              <a:spcAft>
                <a:spcPts val="800"/>
              </a:spcAft>
            </a:pPr>
            <a:r>
              <a:rPr lang="en-US" dirty="0">
                <a:solidFill>
                  <a:srgbClr val="333333"/>
                </a:solidFill>
                <a:latin typeface="Calibri" panose="020F0502020204030204" pitchFamily="34" charset="0"/>
                <a:ea typeface="Calibri" panose="020F0502020204030204" pitchFamily="34" charset="0"/>
                <a:cs typeface="Calibri" panose="020F0502020204030204" pitchFamily="34" charset="0"/>
              </a:rPr>
              <a:t>When fewer indices are provided than the number of axes, the missing indices are considered complete slices:</a:t>
            </a:r>
            <a:endParaRPr lang="en-US" sz="2400" dirty="0">
              <a:effectLst/>
              <a:latin typeface="Calibri" panose="020F0502020204030204" pitchFamily="34" charset="0"/>
              <a:ea typeface="Calibri" panose="020F0502020204030204" pitchFamily="34" charset="0"/>
              <a:cs typeface="Calibri" panose="020F0502020204030204" pitchFamily="34" charset="0"/>
            </a:endParaRPr>
          </a:p>
        </p:txBody>
      </p:sp>
      <p:pic>
        <p:nvPicPr>
          <p:cNvPr id="14" name="Picture 13">
            <a:extLst>
              <a:ext uri="{FF2B5EF4-FFF2-40B4-BE49-F238E27FC236}">
                <a16:creationId xmlns:a16="http://schemas.microsoft.com/office/drawing/2014/main" id="{847B01AC-B348-4BE1-885B-975F9B5DBBC8}"/>
              </a:ext>
            </a:extLst>
          </p:cNvPr>
          <p:cNvPicPr>
            <a:picLocks noChangeAspect="1"/>
          </p:cNvPicPr>
          <p:nvPr/>
        </p:nvPicPr>
        <p:blipFill>
          <a:blip r:embed="rId4"/>
          <a:stretch>
            <a:fillRect/>
          </a:stretch>
        </p:blipFill>
        <p:spPr>
          <a:xfrm>
            <a:off x="511954" y="1479232"/>
            <a:ext cx="8410597" cy="646331"/>
          </a:xfrm>
          <a:prstGeom prst="rect">
            <a:avLst/>
          </a:prstGeom>
        </p:spPr>
      </p:pic>
    </p:spTree>
    <p:extLst>
      <p:ext uri="{BB962C8B-B14F-4D97-AF65-F5344CB8AC3E}">
        <p14:creationId xmlns:p14="http://schemas.microsoft.com/office/powerpoint/2010/main" val="27016615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27D70BE-7978-44FB-88D1-D945074FA43B}"/>
              </a:ext>
            </a:extLst>
          </p:cNvPr>
          <p:cNvPicPr>
            <a:picLocks noChangeAspect="1"/>
          </p:cNvPicPr>
          <p:nvPr/>
        </p:nvPicPr>
        <p:blipFill>
          <a:blip r:embed="rId2"/>
          <a:stretch>
            <a:fillRect/>
          </a:stretch>
        </p:blipFill>
        <p:spPr>
          <a:xfrm>
            <a:off x="10029825" y="76200"/>
            <a:ext cx="1943100" cy="1943100"/>
          </a:xfrm>
          <a:prstGeom prst="rect">
            <a:avLst/>
          </a:prstGeom>
        </p:spPr>
      </p:pic>
      <p:pic>
        <p:nvPicPr>
          <p:cNvPr id="5" name="Picture 4">
            <a:extLst>
              <a:ext uri="{FF2B5EF4-FFF2-40B4-BE49-F238E27FC236}">
                <a16:creationId xmlns:a16="http://schemas.microsoft.com/office/drawing/2014/main" id="{1FD9D4D3-9217-4DCC-84BE-88EB1AE199DA}"/>
              </a:ext>
            </a:extLst>
          </p:cNvPr>
          <p:cNvPicPr>
            <a:picLocks noChangeAspect="1"/>
          </p:cNvPicPr>
          <p:nvPr/>
        </p:nvPicPr>
        <p:blipFill>
          <a:blip r:embed="rId3"/>
          <a:stretch>
            <a:fillRect/>
          </a:stretch>
        </p:blipFill>
        <p:spPr>
          <a:xfrm>
            <a:off x="9690154" y="6027374"/>
            <a:ext cx="2355742" cy="660408"/>
          </a:xfrm>
          <a:prstGeom prst="rect">
            <a:avLst/>
          </a:prstGeom>
        </p:spPr>
      </p:pic>
      <p:sp>
        <p:nvSpPr>
          <p:cNvPr id="2" name="Rectangle 1">
            <a:extLst>
              <a:ext uri="{FF2B5EF4-FFF2-40B4-BE49-F238E27FC236}">
                <a16:creationId xmlns:a16="http://schemas.microsoft.com/office/drawing/2014/main" id="{98782824-0A11-44F2-B6D7-1EA2CF1E1571}"/>
              </a:ext>
            </a:extLst>
          </p:cNvPr>
          <p:cNvSpPr/>
          <p:nvPr/>
        </p:nvSpPr>
        <p:spPr>
          <a:xfrm>
            <a:off x="219075" y="76200"/>
            <a:ext cx="1939955" cy="584775"/>
          </a:xfrm>
          <a:prstGeom prst="rect">
            <a:avLst/>
          </a:prstGeom>
        </p:spPr>
        <p:txBody>
          <a:bodyPr wrap="none">
            <a:spAutoFit/>
          </a:bodyPr>
          <a:lstStyle/>
          <a:p>
            <a:r>
              <a:rPr lang="en-US" sz="3200" b="1" dirty="0">
                <a:solidFill>
                  <a:srgbClr val="C00000"/>
                </a:solidFill>
                <a:latin typeface="Calibri" panose="020F0502020204030204" pitchFamily="34" charset="0"/>
                <a:cs typeface="Calibri" panose="020F0502020204030204" pitchFamily="34" charset="0"/>
              </a:rPr>
              <a:t>The Basics</a:t>
            </a:r>
            <a:endParaRPr lang="en-US" sz="3200" b="1" i="0" dirty="0">
              <a:solidFill>
                <a:srgbClr val="C00000"/>
              </a:solidFill>
              <a:effectLst/>
              <a:latin typeface="Calibri" panose="020F0502020204030204" pitchFamily="34" charset="0"/>
              <a:cs typeface="Calibri" panose="020F0502020204030204" pitchFamily="34" charset="0"/>
            </a:endParaRPr>
          </a:p>
        </p:txBody>
      </p:sp>
      <p:sp>
        <p:nvSpPr>
          <p:cNvPr id="3" name="Rectangle 2">
            <a:extLst>
              <a:ext uri="{FF2B5EF4-FFF2-40B4-BE49-F238E27FC236}">
                <a16:creationId xmlns:a16="http://schemas.microsoft.com/office/drawing/2014/main" id="{795788E8-9E81-4946-9497-64458EB97032}"/>
              </a:ext>
            </a:extLst>
          </p:cNvPr>
          <p:cNvSpPr/>
          <p:nvPr/>
        </p:nvSpPr>
        <p:spPr>
          <a:xfrm>
            <a:off x="2159029" y="216157"/>
            <a:ext cx="6041995" cy="400110"/>
          </a:xfrm>
          <a:prstGeom prst="rect">
            <a:avLst/>
          </a:prstGeom>
        </p:spPr>
        <p:txBody>
          <a:bodyPr wrap="square">
            <a:spAutoFit/>
          </a:bodyPr>
          <a:lstStyle/>
          <a:p>
            <a:r>
              <a:rPr lang="en-US" sz="2000" b="1" dirty="0">
                <a:latin typeface="Calibri" panose="020F0502020204030204" pitchFamily="34" charset="0"/>
                <a:cs typeface="Calibri" panose="020F0502020204030204" pitchFamily="34" charset="0"/>
              </a:rPr>
              <a:t>Indexing, Slicing and Iterating</a:t>
            </a:r>
            <a:endParaRPr lang="en-US" sz="2000" b="1" i="0" dirty="0">
              <a:effectLst/>
              <a:latin typeface="Calibri" panose="020F0502020204030204" pitchFamily="34" charset="0"/>
              <a:cs typeface="Calibri" panose="020F0502020204030204" pitchFamily="34" charset="0"/>
            </a:endParaRPr>
          </a:p>
        </p:txBody>
      </p:sp>
      <p:sp>
        <p:nvSpPr>
          <p:cNvPr id="15" name="Rectangle 3">
            <a:extLst>
              <a:ext uri="{FF2B5EF4-FFF2-40B4-BE49-F238E27FC236}">
                <a16:creationId xmlns:a16="http://schemas.microsoft.com/office/drawing/2014/main" id="{6573D1FE-900B-4D1D-BA0C-C6E067DC350E}"/>
              </a:ext>
            </a:extLst>
          </p:cNvPr>
          <p:cNvSpPr>
            <a:spLocks noChangeArrowheads="1"/>
          </p:cNvSpPr>
          <p:nvPr/>
        </p:nvSpPr>
        <p:spPr bwMode="auto">
          <a:xfrm>
            <a:off x="219075" y="604907"/>
            <a:ext cx="9305925" cy="646331"/>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33333"/>
                </a:solidFill>
                <a:effectLst/>
                <a:latin typeface="Calibri" panose="020F0502020204030204" pitchFamily="34" charset="0"/>
                <a:cs typeface="Calibri" panose="020F0502020204030204" pitchFamily="34" charset="0"/>
              </a:rPr>
              <a:t>The expression within brackets in </a:t>
            </a:r>
            <a:r>
              <a:rPr kumimoji="0" lang="en-US" altLang="en-US" b="1" i="0" u="none" strike="noStrike" cap="none" normalizeH="0" baseline="0" dirty="0">
                <a:ln>
                  <a:noFill/>
                </a:ln>
                <a:solidFill>
                  <a:srgbClr val="333333"/>
                </a:solidFill>
                <a:effectLst/>
                <a:latin typeface="Calibri" panose="020F0502020204030204" pitchFamily="34" charset="0"/>
                <a:cs typeface="Calibri" panose="020F0502020204030204" pitchFamily="34" charset="0"/>
              </a:rPr>
              <a:t>b[</a:t>
            </a:r>
            <a:r>
              <a:rPr kumimoji="0" lang="en-US" altLang="en-US" b="1" i="0" u="none" strike="noStrike" cap="none" normalizeH="0" baseline="0" dirty="0" err="1">
                <a:ln>
                  <a:noFill/>
                </a:ln>
                <a:solidFill>
                  <a:srgbClr val="333333"/>
                </a:solidFill>
                <a:effectLst/>
                <a:latin typeface="Calibri" panose="020F0502020204030204" pitchFamily="34" charset="0"/>
                <a:cs typeface="Calibri" panose="020F0502020204030204" pitchFamily="34" charset="0"/>
              </a:rPr>
              <a:t>i</a:t>
            </a:r>
            <a:r>
              <a:rPr kumimoji="0" lang="en-US" altLang="en-US" b="1" i="0" u="none" strike="noStrike" cap="none" normalizeH="0" baseline="0" dirty="0">
                <a:ln>
                  <a:noFill/>
                </a:ln>
                <a:solidFill>
                  <a:srgbClr val="333333"/>
                </a:solidFill>
                <a:effectLst/>
                <a:latin typeface="Calibri" panose="020F0502020204030204" pitchFamily="34" charset="0"/>
                <a:cs typeface="Calibri" panose="020F0502020204030204" pitchFamily="34" charset="0"/>
              </a:rPr>
              <a:t>]</a:t>
            </a:r>
            <a:r>
              <a:rPr kumimoji="0" lang="en-US" altLang="en-US" b="0" i="0" u="none" strike="noStrike" cap="none" normalizeH="0" baseline="0" dirty="0">
                <a:ln>
                  <a:noFill/>
                </a:ln>
                <a:solidFill>
                  <a:srgbClr val="333333"/>
                </a:solidFill>
                <a:effectLst/>
                <a:latin typeface="Calibri" panose="020F0502020204030204" pitchFamily="34" charset="0"/>
                <a:cs typeface="Calibri" panose="020F0502020204030204" pitchFamily="34" charset="0"/>
              </a:rPr>
              <a:t> is treated as an </a:t>
            </a:r>
            <a:r>
              <a:rPr kumimoji="0" lang="en-US" altLang="en-US" b="1" i="0" u="none" strike="noStrike" cap="none" normalizeH="0" baseline="0" dirty="0" err="1">
                <a:ln>
                  <a:noFill/>
                </a:ln>
                <a:solidFill>
                  <a:srgbClr val="333333"/>
                </a:solidFill>
                <a:effectLst/>
                <a:latin typeface="Calibri" panose="020F0502020204030204" pitchFamily="34" charset="0"/>
                <a:cs typeface="Calibri" panose="020F0502020204030204" pitchFamily="34" charset="0"/>
              </a:rPr>
              <a:t>i</a:t>
            </a:r>
            <a:r>
              <a:rPr kumimoji="0" lang="en-US" altLang="en-US" b="0" i="0" u="none" strike="noStrike" cap="none" normalizeH="0" baseline="0" dirty="0">
                <a:ln>
                  <a:noFill/>
                </a:ln>
                <a:solidFill>
                  <a:srgbClr val="333333"/>
                </a:solidFill>
                <a:effectLst/>
                <a:latin typeface="Calibri" panose="020F0502020204030204" pitchFamily="34" charset="0"/>
                <a:cs typeface="Calibri" panose="020F0502020204030204" pitchFamily="34" charset="0"/>
              </a:rPr>
              <a:t> followed by as many instances of : as needed to represent the remaining axes. NumPy also allows you to write this using dots as </a:t>
            </a:r>
            <a:r>
              <a:rPr kumimoji="0" lang="en-US" altLang="en-US" b="1" i="0" u="none" strike="noStrike" cap="none" normalizeH="0" baseline="0" dirty="0">
                <a:ln>
                  <a:noFill/>
                </a:ln>
                <a:solidFill>
                  <a:srgbClr val="333333"/>
                </a:solidFill>
                <a:effectLst/>
                <a:latin typeface="Calibri" panose="020F0502020204030204" pitchFamily="34" charset="0"/>
                <a:cs typeface="Calibri" panose="020F0502020204030204" pitchFamily="34" charset="0"/>
              </a:rPr>
              <a:t>b[</a:t>
            </a:r>
            <a:r>
              <a:rPr kumimoji="0" lang="en-US" altLang="en-US" b="1" i="0" u="none" strike="noStrike" cap="none" normalizeH="0" baseline="0" dirty="0" err="1">
                <a:ln>
                  <a:noFill/>
                </a:ln>
                <a:solidFill>
                  <a:srgbClr val="333333"/>
                </a:solidFill>
                <a:effectLst/>
                <a:latin typeface="Calibri" panose="020F0502020204030204" pitchFamily="34" charset="0"/>
                <a:cs typeface="Calibri" panose="020F0502020204030204" pitchFamily="34" charset="0"/>
              </a:rPr>
              <a:t>i</a:t>
            </a:r>
            <a:r>
              <a:rPr kumimoji="0" lang="en-US" altLang="en-US" b="1" i="0" u="none" strike="noStrike" cap="none" normalizeH="0" baseline="0" dirty="0">
                <a:ln>
                  <a:noFill/>
                </a:ln>
                <a:solidFill>
                  <a:srgbClr val="333333"/>
                </a:solidFill>
                <a:effectLst/>
                <a:latin typeface="Calibri" panose="020F0502020204030204" pitchFamily="34" charset="0"/>
                <a:cs typeface="Calibri" panose="020F0502020204030204" pitchFamily="34" charset="0"/>
              </a:rPr>
              <a:t>, ...]</a:t>
            </a:r>
            <a:r>
              <a:rPr kumimoji="0" lang="en-US" altLang="en-US" b="0" i="0" u="none" strike="noStrike" cap="none" normalizeH="0" baseline="0" dirty="0">
                <a:ln>
                  <a:noFill/>
                </a:ln>
                <a:solidFill>
                  <a:srgbClr val="333333"/>
                </a:solidFill>
                <a:effectLst/>
                <a:latin typeface="Calibri" panose="020F0502020204030204" pitchFamily="34" charset="0"/>
                <a:cs typeface="Calibri" panose="020F0502020204030204" pitchFamily="34" charset="0"/>
              </a:rPr>
              <a:t>.</a:t>
            </a:r>
            <a:r>
              <a:rPr kumimoji="0" lang="en-US" altLang="en-US"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t>
            </a:r>
          </a:p>
        </p:txBody>
      </p:sp>
      <p:sp>
        <p:nvSpPr>
          <p:cNvPr id="16" name="Rectangle 4">
            <a:extLst>
              <a:ext uri="{FF2B5EF4-FFF2-40B4-BE49-F238E27FC236}">
                <a16:creationId xmlns:a16="http://schemas.microsoft.com/office/drawing/2014/main" id="{EDDA02D7-2910-4CAD-B115-7B2EEFF90F43}"/>
              </a:ext>
            </a:extLst>
          </p:cNvPr>
          <p:cNvSpPr>
            <a:spLocks noChangeArrowheads="1"/>
          </p:cNvSpPr>
          <p:nvPr/>
        </p:nvSpPr>
        <p:spPr bwMode="auto">
          <a:xfrm>
            <a:off x="219074" y="1316822"/>
            <a:ext cx="9305925" cy="646331"/>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33333"/>
                </a:solidFill>
                <a:effectLst/>
                <a:latin typeface="Calibri" panose="020F0502020204030204" pitchFamily="34" charset="0"/>
                <a:cs typeface="Calibri" panose="020F0502020204030204" pitchFamily="34" charset="0"/>
              </a:rPr>
              <a:t>The </a:t>
            </a:r>
            <a:r>
              <a:rPr kumimoji="0" lang="en-US" altLang="en-US" b="1" i="0" u="none" strike="noStrike" cap="none" normalizeH="0" baseline="0" dirty="0">
                <a:ln>
                  <a:noFill/>
                </a:ln>
                <a:solidFill>
                  <a:srgbClr val="333333"/>
                </a:solidFill>
                <a:effectLst/>
                <a:latin typeface="Calibri" panose="020F0502020204030204" pitchFamily="34" charset="0"/>
                <a:cs typeface="Calibri" panose="020F0502020204030204" pitchFamily="34" charset="0"/>
              </a:rPr>
              <a:t>dots</a:t>
            </a:r>
            <a:r>
              <a:rPr kumimoji="0" lang="en-US" altLang="en-US" b="0" i="0" u="none" strike="noStrike" cap="none" normalizeH="0" baseline="0" dirty="0">
                <a:ln>
                  <a:noFill/>
                </a:ln>
                <a:solidFill>
                  <a:srgbClr val="333333"/>
                </a:solidFill>
                <a:effectLst/>
                <a:latin typeface="Calibri" panose="020F0502020204030204" pitchFamily="34" charset="0"/>
                <a:cs typeface="Calibri" panose="020F0502020204030204" pitchFamily="34" charset="0"/>
              </a:rPr>
              <a:t> (</a:t>
            </a:r>
            <a:r>
              <a:rPr kumimoji="0" lang="en-US" altLang="en-US" b="1" i="0" u="none" strike="noStrike" cap="none" normalizeH="0" baseline="0" dirty="0">
                <a:ln>
                  <a:noFill/>
                </a:ln>
                <a:solidFill>
                  <a:srgbClr val="333333"/>
                </a:solidFill>
                <a:effectLst/>
                <a:latin typeface="Calibri" panose="020F0502020204030204" pitchFamily="34" charset="0"/>
                <a:cs typeface="Calibri" panose="020F0502020204030204" pitchFamily="34" charset="0"/>
              </a:rPr>
              <a:t>...</a:t>
            </a:r>
            <a:r>
              <a:rPr kumimoji="0" lang="en-US" altLang="en-US" b="0" i="0" u="none" strike="noStrike" cap="none" normalizeH="0" baseline="0" dirty="0">
                <a:ln>
                  <a:noFill/>
                </a:ln>
                <a:solidFill>
                  <a:srgbClr val="333333"/>
                </a:solidFill>
                <a:effectLst/>
                <a:latin typeface="Calibri" panose="020F0502020204030204" pitchFamily="34" charset="0"/>
                <a:cs typeface="Calibri" panose="020F0502020204030204" pitchFamily="34" charset="0"/>
              </a:rPr>
              <a:t>) represent as many colons as needed to produce a complete indexing tuple. For example, if</a:t>
            </a:r>
            <a:r>
              <a:rPr kumimoji="0" lang="en-US" altLang="en-US" b="1" i="0" u="none" strike="noStrike" cap="none" normalizeH="0" baseline="0" dirty="0">
                <a:ln>
                  <a:noFill/>
                </a:ln>
                <a:solidFill>
                  <a:srgbClr val="333333"/>
                </a:solidFill>
                <a:effectLst/>
                <a:latin typeface="Calibri" panose="020F0502020204030204" pitchFamily="34" charset="0"/>
                <a:cs typeface="Calibri" panose="020F0502020204030204" pitchFamily="34" charset="0"/>
              </a:rPr>
              <a:t> x</a:t>
            </a:r>
            <a:r>
              <a:rPr kumimoji="0" lang="en-US" altLang="en-US" b="0" i="0" u="none" strike="noStrike" cap="none" normalizeH="0" baseline="0" dirty="0">
                <a:ln>
                  <a:noFill/>
                </a:ln>
                <a:solidFill>
                  <a:srgbClr val="333333"/>
                </a:solidFill>
                <a:effectLst/>
                <a:latin typeface="Calibri" panose="020F0502020204030204" pitchFamily="34" charset="0"/>
                <a:cs typeface="Calibri" panose="020F0502020204030204" pitchFamily="34" charset="0"/>
              </a:rPr>
              <a:t> is an array with 5 axes, then</a:t>
            </a:r>
            <a:r>
              <a:rPr kumimoji="0" lang="en-US" altLang="en-US"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t>
            </a:r>
          </a:p>
        </p:txBody>
      </p:sp>
      <p:sp>
        <p:nvSpPr>
          <p:cNvPr id="17" name="Rectangle 5">
            <a:extLst>
              <a:ext uri="{FF2B5EF4-FFF2-40B4-BE49-F238E27FC236}">
                <a16:creationId xmlns:a16="http://schemas.microsoft.com/office/drawing/2014/main" id="{29B4CEF2-84ED-4EA8-B1BB-FFF81C109556}"/>
              </a:ext>
            </a:extLst>
          </p:cNvPr>
          <p:cNvSpPr>
            <a:spLocks noChangeArrowheads="1"/>
          </p:cNvSpPr>
          <p:nvPr/>
        </p:nvSpPr>
        <p:spPr bwMode="auto">
          <a:xfrm>
            <a:off x="641365" y="1779945"/>
            <a:ext cx="4051271" cy="1993944"/>
          </a:xfrm>
          <a:prstGeom prst="rect">
            <a:avLst/>
          </a:prstGeom>
          <a:noFill/>
          <a:ln>
            <a:noFill/>
          </a:ln>
          <a:effectLst/>
        </p:spPr>
        <p:txBody>
          <a:bodyPr vert="horz" wrap="square" lIns="158700" tIns="0" rIns="0" bIns="6030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a:ln>
                  <a:noFill/>
                </a:ln>
                <a:solidFill>
                  <a:srgbClr val="333333"/>
                </a:solidFill>
                <a:effectLst/>
                <a:latin typeface="Calibri" panose="020F0502020204030204" pitchFamily="34" charset="0"/>
                <a:cs typeface="Calibri" panose="020F0502020204030204" pitchFamily="34" charset="0"/>
              </a:rPr>
              <a:t>x[1, 2, ...] </a:t>
            </a:r>
            <a:r>
              <a:rPr kumimoji="0" lang="en-US" altLang="en-US" b="0" i="0" u="none" strike="noStrike" cap="none" normalizeH="0" baseline="0" dirty="0">
                <a:ln>
                  <a:noFill/>
                </a:ln>
                <a:solidFill>
                  <a:srgbClr val="333333"/>
                </a:solidFill>
                <a:effectLst/>
                <a:latin typeface="Calibri" panose="020F0502020204030204" pitchFamily="34" charset="0"/>
                <a:cs typeface="Calibri" panose="020F0502020204030204" pitchFamily="34" charset="0"/>
              </a:rPr>
              <a:t>is equivalent to </a:t>
            </a:r>
            <a:r>
              <a:rPr kumimoji="0" lang="en-US" altLang="en-US" b="1" i="0" u="none" strike="noStrike" cap="none" normalizeH="0" baseline="0" dirty="0">
                <a:ln>
                  <a:noFill/>
                </a:ln>
                <a:solidFill>
                  <a:srgbClr val="333333"/>
                </a:solidFill>
                <a:effectLst/>
                <a:latin typeface="Calibri" panose="020F0502020204030204" pitchFamily="34" charset="0"/>
                <a:cs typeface="Calibri" panose="020F0502020204030204" pitchFamily="34" charset="0"/>
              </a:rPr>
              <a:t>x[1, 2, :, :, :]</a:t>
            </a:r>
            <a:r>
              <a:rPr kumimoji="0" lang="en-US" altLang="en-US" b="0" i="0" u="none" strike="noStrike" cap="none" normalizeH="0" baseline="0" dirty="0">
                <a:ln>
                  <a:noFill/>
                </a:ln>
                <a:solidFill>
                  <a:srgbClr val="333333"/>
                </a:solidFill>
                <a:effectLst/>
                <a:latin typeface="Calibri" panose="020F0502020204030204" pitchFamily="34" charset="0"/>
                <a:cs typeface="Calibri" panose="020F0502020204030204" pitchFamily="34" charset="0"/>
              </a:rPr>
              <a: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a:ln>
                  <a:noFill/>
                </a:ln>
                <a:solidFill>
                  <a:srgbClr val="333333"/>
                </a:solidFill>
                <a:effectLst/>
                <a:latin typeface="Calibri" panose="020F0502020204030204" pitchFamily="34" charset="0"/>
                <a:cs typeface="Calibri" panose="020F0502020204030204" pitchFamily="34" charset="0"/>
              </a:rPr>
              <a:t>x[..., 3] </a:t>
            </a:r>
            <a:r>
              <a:rPr kumimoji="0" lang="en-US" altLang="en-US" b="0" i="0" u="none" strike="noStrike" cap="none" normalizeH="0" baseline="0" dirty="0">
                <a:ln>
                  <a:noFill/>
                </a:ln>
                <a:solidFill>
                  <a:srgbClr val="333333"/>
                </a:solidFill>
                <a:effectLst/>
                <a:latin typeface="Calibri" panose="020F0502020204030204" pitchFamily="34" charset="0"/>
                <a:cs typeface="Calibri" panose="020F0502020204030204" pitchFamily="34" charset="0"/>
              </a:rPr>
              <a:t>to </a:t>
            </a:r>
            <a:r>
              <a:rPr kumimoji="0" lang="en-US" altLang="en-US" b="1" i="0" u="none" strike="noStrike" cap="none" normalizeH="0" baseline="0" dirty="0">
                <a:ln>
                  <a:noFill/>
                </a:ln>
                <a:solidFill>
                  <a:srgbClr val="333333"/>
                </a:solidFill>
                <a:effectLst/>
                <a:latin typeface="Calibri" panose="020F0502020204030204" pitchFamily="34" charset="0"/>
                <a:cs typeface="Calibri" panose="020F0502020204030204" pitchFamily="34" charset="0"/>
              </a:rPr>
              <a:t>x[:, :, :, :, 3] </a:t>
            </a:r>
            <a:r>
              <a:rPr kumimoji="0" lang="en-US" altLang="en-US" b="0" i="0" u="none" strike="noStrike" cap="none" normalizeH="0" baseline="0" dirty="0">
                <a:ln>
                  <a:noFill/>
                </a:ln>
                <a:solidFill>
                  <a:srgbClr val="333333"/>
                </a:solidFill>
                <a:effectLst/>
                <a:latin typeface="Calibri" panose="020F0502020204030204" pitchFamily="34" charset="0"/>
                <a:cs typeface="Calibri" panose="020F0502020204030204" pitchFamily="34" charset="0"/>
              </a:rPr>
              <a:t>and</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a:ln>
                  <a:noFill/>
                </a:ln>
                <a:solidFill>
                  <a:srgbClr val="333333"/>
                </a:solidFill>
                <a:effectLst/>
                <a:latin typeface="Calibri" panose="020F0502020204030204" pitchFamily="34" charset="0"/>
                <a:cs typeface="Calibri" panose="020F0502020204030204" pitchFamily="34" charset="0"/>
              </a:rPr>
              <a:t>x[4, ..., 5, :] </a:t>
            </a:r>
            <a:r>
              <a:rPr kumimoji="0" lang="en-US" altLang="en-US" b="0" i="0" u="none" strike="noStrike" cap="none" normalizeH="0" baseline="0" dirty="0">
                <a:ln>
                  <a:noFill/>
                </a:ln>
                <a:solidFill>
                  <a:srgbClr val="333333"/>
                </a:solidFill>
                <a:effectLst/>
                <a:latin typeface="Calibri" panose="020F0502020204030204" pitchFamily="34" charset="0"/>
                <a:cs typeface="Calibri" panose="020F0502020204030204" pitchFamily="34" charset="0"/>
              </a:rPr>
              <a:t>to x</a:t>
            </a:r>
            <a:r>
              <a:rPr kumimoji="0" lang="en-US" altLang="en-US" b="1" i="0" u="none" strike="noStrike" cap="none" normalizeH="0" baseline="0" dirty="0">
                <a:ln>
                  <a:noFill/>
                </a:ln>
                <a:solidFill>
                  <a:srgbClr val="333333"/>
                </a:solidFill>
                <a:effectLst/>
                <a:latin typeface="Calibri" panose="020F0502020204030204" pitchFamily="34" charset="0"/>
                <a:cs typeface="Calibri" panose="020F0502020204030204" pitchFamily="34" charset="0"/>
              </a:rPr>
              <a:t>[4, :, :, 5, :]</a:t>
            </a:r>
            <a:r>
              <a:rPr kumimoji="0" lang="en-US" altLang="en-US" b="0" i="0" u="none" strike="noStrike" cap="none" normalizeH="0" baseline="0" dirty="0">
                <a:ln>
                  <a:noFill/>
                </a:ln>
                <a:solidFill>
                  <a:srgbClr val="333333"/>
                </a:solidFill>
                <a:effectLst/>
                <a:latin typeface="Calibri" panose="020F0502020204030204" pitchFamily="34" charset="0"/>
                <a:cs typeface="Calibri" panose="020F050202020403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pic>
        <p:nvPicPr>
          <p:cNvPr id="18" name="Picture 17">
            <a:extLst>
              <a:ext uri="{FF2B5EF4-FFF2-40B4-BE49-F238E27FC236}">
                <a16:creationId xmlns:a16="http://schemas.microsoft.com/office/drawing/2014/main" id="{31E81D3B-A5D8-4F02-B0EF-D72B8F056B08}"/>
              </a:ext>
            </a:extLst>
          </p:cNvPr>
          <p:cNvPicPr>
            <a:picLocks noChangeAspect="1"/>
          </p:cNvPicPr>
          <p:nvPr/>
        </p:nvPicPr>
        <p:blipFill>
          <a:blip r:embed="rId4"/>
          <a:stretch>
            <a:fillRect/>
          </a:stretch>
        </p:blipFill>
        <p:spPr>
          <a:xfrm>
            <a:off x="479440" y="3035219"/>
            <a:ext cx="8758432" cy="3794206"/>
          </a:xfrm>
          <a:prstGeom prst="rect">
            <a:avLst/>
          </a:prstGeom>
        </p:spPr>
      </p:pic>
      <p:sp>
        <p:nvSpPr>
          <p:cNvPr id="13" name="Rectangle 12">
            <a:extLst>
              <a:ext uri="{FF2B5EF4-FFF2-40B4-BE49-F238E27FC236}">
                <a16:creationId xmlns:a16="http://schemas.microsoft.com/office/drawing/2014/main" id="{B2F07484-A077-4156-A7A6-2F6413E82BCF}"/>
              </a:ext>
            </a:extLst>
          </p:cNvPr>
          <p:cNvSpPr/>
          <p:nvPr/>
        </p:nvSpPr>
        <p:spPr>
          <a:xfrm>
            <a:off x="8964838" y="2731664"/>
            <a:ext cx="695325" cy="355877"/>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241692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27D70BE-7978-44FB-88D1-D945074FA43B}"/>
              </a:ext>
            </a:extLst>
          </p:cNvPr>
          <p:cNvPicPr>
            <a:picLocks noChangeAspect="1"/>
          </p:cNvPicPr>
          <p:nvPr/>
        </p:nvPicPr>
        <p:blipFill>
          <a:blip r:embed="rId2"/>
          <a:stretch>
            <a:fillRect/>
          </a:stretch>
        </p:blipFill>
        <p:spPr>
          <a:xfrm>
            <a:off x="10029825" y="76200"/>
            <a:ext cx="1943100" cy="1943100"/>
          </a:xfrm>
          <a:prstGeom prst="rect">
            <a:avLst/>
          </a:prstGeom>
        </p:spPr>
      </p:pic>
      <p:pic>
        <p:nvPicPr>
          <p:cNvPr id="5" name="Picture 4">
            <a:extLst>
              <a:ext uri="{FF2B5EF4-FFF2-40B4-BE49-F238E27FC236}">
                <a16:creationId xmlns:a16="http://schemas.microsoft.com/office/drawing/2014/main" id="{1FD9D4D3-9217-4DCC-84BE-88EB1AE199DA}"/>
              </a:ext>
            </a:extLst>
          </p:cNvPr>
          <p:cNvPicPr>
            <a:picLocks noChangeAspect="1"/>
          </p:cNvPicPr>
          <p:nvPr/>
        </p:nvPicPr>
        <p:blipFill>
          <a:blip r:embed="rId3"/>
          <a:stretch>
            <a:fillRect/>
          </a:stretch>
        </p:blipFill>
        <p:spPr>
          <a:xfrm>
            <a:off x="9690154" y="6027374"/>
            <a:ext cx="2355742" cy="660408"/>
          </a:xfrm>
          <a:prstGeom prst="rect">
            <a:avLst/>
          </a:prstGeom>
        </p:spPr>
      </p:pic>
      <p:sp>
        <p:nvSpPr>
          <p:cNvPr id="2" name="Rectangle 1">
            <a:extLst>
              <a:ext uri="{FF2B5EF4-FFF2-40B4-BE49-F238E27FC236}">
                <a16:creationId xmlns:a16="http://schemas.microsoft.com/office/drawing/2014/main" id="{98782824-0A11-44F2-B6D7-1EA2CF1E1571}"/>
              </a:ext>
            </a:extLst>
          </p:cNvPr>
          <p:cNvSpPr/>
          <p:nvPr/>
        </p:nvSpPr>
        <p:spPr>
          <a:xfrm>
            <a:off x="219075" y="76200"/>
            <a:ext cx="1939955" cy="584775"/>
          </a:xfrm>
          <a:prstGeom prst="rect">
            <a:avLst/>
          </a:prstGeom>
        </p:spPr>
        <p:txBody>
          <a:bodyPr wrap="none">
            <a:spAutoFit/>
          </a:bodyPr>
          <a:lstStyle/>
          <a:p>
            <a:r>
              <a:rPr lang="en-US" sz="3200" b="1" dirty="0">
                <a:solidFill>
                  <a:srgbClr val="C00000"/>
                </a:solidFill>
                <a:latin typeface="Calibri" panose="020F0502020204030204" pitchFamily="34" charset="0"/>
                <a:cs typeface="Calibri" panose="020F0502020204030204" pitchFamily="34" charset="0"/>
              </a:rPr>
              <a:t>The Basics</a:t>
            </a:r>
            <a:endParaRPr lang="en-US" sz="3200" b="1" i="0" dirty="0">
              <a:solidFill>
                <a:srgbClr val="C00000"/>
              </a:solidFill>
              <a:effectLst/>
              <a:latin typeface="Calibri" panose="020F0502020204030204" pitchFamily="34" charset="0"/>
              <a:cs typeface="Calibri" panose="020F0502020204030204" pitchFamily="34" charset="0"/>
            </a:endParaRPr>
          </a:p>
        </p:txBody>
      </p:sp>
      <p:sp>
        <p:nvSpPr>
          <p:cNvPr id="3" name="Rectangle 2">
            <a:extLst>
              <a:ext uri="{FF2B5EF4-FFF2-40B4-BE49-F238E27FC236}">
                <a16:creationId xmlns:a16="http://schemas.microsoft.com/office/drawing/2014/main" id="{795788E8-9E81-4946-9497-64458EB97032}"/>
              </a:ext>
            </a:extLst>
          </p:cNvPr>
          <p:cNvSpPr/>
          <p:nvPr/>
        </p:nvSpPr>
        <p:spPr>
          <a:xfrm>
            <a:off x="2159029" y="216157"/>
            <a:ext cx="6041995" cy="400110"/>
          </a:xfrm>
          <a:prstGeom prst="rect">
            <a:avLst/>
          </a:prstGeom>
        </p:spPr>
        <p:txBody>
          <a:bodyPr wrap="square">
            <a:spAutoFit/>
          </a:bodyPr>
          <a:lstStyle/>
          <a:p>
            <a:r>
              <a:rPr lang="en-US" sz="2000" b="1" dirty="0">
                <a:latin typeface="Calibri" panose="020F0502020204030204" pitchFamily="34" charset="0"/>
                <a:cs typeface="Calibri" panose="020F0502020204030204" pitchFamily="34" charset="0"/>
              </a:rPr>
              <a:t>Indexing, Slicing and Iterating</a:t>
            </a:r>
            <a:endParaRPr lang="en-US" sz="2000" b="1" i="0" dirty="0">
              <a:effectLst/>
              <a:latin typeface="Calibri" panose="020F0502020204030204" pitchFamily="34" charset="0"/>
              <a:cs typeface="Calibri" panose="020F0502020204030204" pitchFamily="34" charset="0"/>
            </a:endParaRPr>
          </a:p>
        </p:txBody>
      </p:sp>
      <p:sp>
        <p:nvSpPr>
          <p:cNvPr id="13" name="Rectangle 12">
            <a:extLst>
              <a:ext uri="{FF2B5EF4-FFF2-40B4-BE49-F238E27FC236}">
                <a16:creationId xmlns:a16="http://schemas.microsoft.com/office/drawing/2014/main" id="{B2F07484-A077-4156-A7A6-2F6413E82BCF}"/>
              </a:ext>
            </a:extLst>
          </p:cNvPr>
          <p:cNvSpPr/>
          <p:nvPr/>
        </p:nvSpPr>
        <p:spPr>
          <a:xfrm>
            <a:off x="8964838" y="2731664"/>
            <a:ext cx="695325" cy="355877"/>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3D4625A3-455D-498A-8BD6-FE5F276C7D7B}"/>
              </a:ext>
            </a:extLst>
          </p:cNvPr>
          <p:cNvSpPr/>
          <p:nvPr/>
        </p:nvSpPr>
        <p:spPr>
          <a:xfrm>
            <a:off x="179162" y="616267"/>
            <a:ext cx="3827718" cy="671915"/>
          </a:xfrm>
          <a:prstGeom prst="rect">
            <a:avLst/>
          </a:prstGeom>
        </p:spPr>
        <p:txBody>
          <a:bodyPr wrap="square">
            <a:spAutoFit/>
          </a:bodyPr>
          <a:lstStyle/>
          <a:p>
            <a:pPr algn="just">
              <a:lnSpc>
                <a:spcPct val="107000"/>
              </a:lnSpc>
              <a:spcAft>
                <a:spcPts val="800"/>
              </a:spcAft>
            </a:pPr>
            <a:r>
              <a:rPr lang="en-US" b="1" dirty="0">
                <a:solidFill>
                  <a:srgbClr val="333333"/>
                </a:solidFill>
                <a:latin typeface="Calibri" panose="020F0502020204030204" pitchFamily="34" charset="0"/>
                <a:ea typeface="Calibri" panose="020F0502020204030204" pitchFamily="34" charset="0"/>
                <a:cs typeface="Calibri" panose="020F0502020204030204" pitchFamily="34" charset="0"/>
              </a:rPr>
              <a:t>Iterating</a:t>
            </a:r>
            <a:r>
              <a:rPr lang="en-US" dirty="0">
                <a:solidFill>
                  <a:srgbClr val="333333"/>
                </a:solidFill>
                <a:latin typeface="Calibri" panose="020F0502020204030204" pitchFamily="34" charset="0"/>
                <a:ea typeface="Calibri" panose="020F0502020204030204" pitchFamily="34" charset="0"/>
                <a:cs typeface="Calibri" panose="020F0502020204030204" pitchFamily="34" charset="0"/>
              </a:rPr>
              <a:t> over multidimensional arrays is done with respect to the first axis:</a:t>
            </a:r>
            <a:endParaRPr lang="en-US" sz="2400" dirty="0">
              <a:effectLst/>
              <a:latin typeface="Calibri" panose="020F0502020204030204" pitchFamily="34" charset="0"/>
              <a:ea typeface="Calibri" panose="020F0502020204030204" pitchFamily="34" charset="0"/>
              <a:cs typeface="Calibri" panose="020F0502020204030204" pitchFamily="34" charset="0"/>
            </a:endParaRPr>
          </a:p>
        </p:txBody>
      </p:sp>
      <p:pic>
        <p:nvPicPr>
          <p:cNvPr id="7" name="Picture 6">
            <a:extLst>
              <a:ext uri="{FF2B5EF4-FFF2-40B4-BE49-F238E27FC236}">
                <a16:creationId xmlns:a16="http://schemas.microsoft.com/office/drawing/2014/main" id="{07E32311-D7CC-4ABA-B91E-13C5D6C63485}"/>
              </a:ext>
            </a:extLst>
          </p:cNvPr>
          <p:cNvPicPr>
            <a:picLocks noChangeAspect="1"/>
          </p:cNvPicPr>
          <p:nvPr/>
        </p:nvPicPr>
        <p:blipFill>
          <a:blip r:embed="rId4"/>
          <a:stretch>
            <a:fillRect/>
          </a:stretch>
        </p:blipFill>
        <p:spPr>
          <a:xfrm>
            <a:off x="4006881" y="616267"/>
            <a:ext cx="3838562" cy="2397042"/>
          </a:xfrm>
          <a:prstGeom prst="rect">
            <a:avLst/>
          </a:prstGeom>
        </p:spPr>
      </p:pic>
      <p:sp>
        <p:nvSpPr>
          <p:cNvPr id="8" name="Rectangle 7">
            <a:extLst>
              <a:ext uri="{FF2B5EF4-FFF2-40B4-BE49-F238E27FC236}">
                <a16:creationId xmlns:a16="http://schemas.microsoft.com/office/drawing/2014/main" id="{791A54CA-EE0E-4CA0-9A96-5C8CD1AE143D}"/>
              </a:ext>
            </a:extLst>
          </p:cNvPr>
          <p:cNvSpPr/>
          <p:nvPr/>
        </p:nvSpPr>
        <p:spPr>
          <a:xfrm>
            <a:off x="179163" y="1308673"/>
            <a:ext cx="3827717" cy="1561005"/>
          </a:xfrm>
          <a:prstGeom prst="rect">
            <a:avLst/>
          </a:prstGeom>
        </p:spPr>
        <p:txBody>
          <a:bodyPr wrap="square">
            <a:spAutoFit/>
          </a:bodyPr>
          <a:lstStyle/>
          <a:p>
            <a:pPr algn="just">
              <a:lnSpc>
                <a:spcPct val="107000"/>
              </a:lnSpc>
              <a:spcAft>
                <a:spcPts val="800"/>
              </a:spcAft>
            </a:pPr>
            <a:r>
              <a:rPr lang="en-US" dirty="0">
                <a:solidFill>
                  <a:srgbClr val="333333"/>
                </a:solidFill>
                <a:latin typeface="Calibri" panose="020F0502020204030204" pitchFamily="34" charset="0"/>
                <a:ea typeface="Calibri" panose="020F0502020204030204" pitchFamily="34" charset="0"/>
                <a:cs typeface="Calibri" panose="020F0502020204030204" pitchFamily="34" charset="0"/>
              </a:rPr>
              <a:t>However, if one wants to perform an operation on each element in the array, one can use the </a:t>
            </a:r>
            <a:r>
              <a:rPr lang="en-US" b="1" dirty="0">
                <a:solidFill>
                  <a:srgbClr val="333333"/>
                </a:solidFill>
                <a:latin typeface="Calibri" panose="020F0502020204030204" pitchFamily="34" charset="0"/>
                <a:ea typeface="Calibri" panose="020F0502020204030204" pitchFamily="34" charset="0"/>
                <a:cs typeface="Calibri" panose="020F0502020204030204" pitchFamily="34" charset="0"/>
              </a:rPr>
              <a:t>flat</a:t>
            </a:r>
            <a:r>
              <a:rPr lang="en-US" dirty="0">
                <a:solidFill>
                  <a:srgbClr val="333333"/>
                </a:solidFill>
                <a:latin typeface="Calibri" panose="020F0502020204030204" pitchFamily="34" charset="0"/>
                <a:ea typeface="Calibri" panose="020F0502020204030204" pitchFamily="34" charset="0"/>
                <a:cs typeface="Calibri" panose="020F0502020204030204" pitchFamily="34" charset="0"/>
              </a:rPr>
              <a:t> attribute which is an iterator over all the elements of the array:</a:t>
            </a:r>
            <a:endParaRPr lang="en-US" sz="2400" dirty="0">
              <a:effectLst/>
              <a:latin typeface="Calibri" panose="020F0502020204030204" pitchFamily="34" charset="0"/>
              <a:ea typeface="Calibri" panose="020F0502020204030204" pitchFamily="34" charset="0"/>
              <a:cs typeface="Calibri" panose="020F0502020204030204" pitchFamily="34" charset="0"/>
            </a:endParaRPr>
          </a:p>
        </p:txBody>
      </p:sp>
      <p:pic>
        <p:nvPicPr>
          <p:cNvPr id="9" name="Picture 8">
            <a:extLst>
              <a:ext uri="{FF2B5EF4-FFF2-40B4-BE49-F238E27FC236}">
                <a16:creationId xmlns:a16="http://schemas.microsoft.com/office/drawing/2014/main" id="{8D517281-299E-470F-8A36-F0315E067CD7}"/>
              </a:ext>
            </a:extLst>
          </p:cNvPr>
          <p:cNvPicPr>
            <a:picLocks noChangeAspect="1"/>
          </p:cNvPicPr>
          <p:nvPr/>
        </p:nvPicPr>
        <p:blipFill>
          <a:blip r:embed="rId5"/>
          <a:stretch>
            <a:fillRect/>
          </a:stretch>
        </p:blipFill>
        <p:spPr>
          <a:xfrm>
            <a:off x="6029339" y="625792"/>
            <a:ext cx="2631584" cy="6286562"/>
          </a:xfrm>
          <a:prstGeom prst="rect">
            <a:avLst/>
          </a:prstGeom>
        </p:spPr>
      </p:pic>
    </p:spTree>
    <p:extLst>
      <p:ext uri="{BB962C8B-B14F-4D97-AF65-F5344CB8AC3E}">
        <p14:creationId xmlns:p14="http://schemas.microsoft.com/office/powerpoint/2010/main" val="13021560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27D70BE-7978-44FB-88D1-D945074FA43B}"/>
              </a:ext>
            </a:extLst>
          </p:cNvPr>
          <p:cNvPicPr>
            <a:picLocks noChangeAspect="1"/>
          </p:cNvPicPr>
          <p:nvPr/>
        </p:nvPicPr>
        <p:blipFill>
          <a:blip r:embed="rId2"/>
          <a:stretch>
            <a:fillRect/>
          </a:stretch>
        </p:blipFill>
        <p:spPr>
          <a:xfrm>
            <a:off x="10029825" y="76200"/>
            <a:ext cx="1943100" cy="1943100"/>
          </a:xfrm>
          <a:prstGeom prst="rect">
            <a:avLst/>
          </a:prstGeom>
        </p:spPr>
      </p:pic>
      <p:pic>
        <p:nvPicPr>
          <p:cNvPr id="5" name="Picture 4">
            <a:extLst>
              <a:ext uri="{FF2B5EF4-FFF2-40B4-BE49-F238E27FC236}">
                <a16:creationId xmlns:a16="http://schemas.microsoft.com/office/drawing/2014/main" id="{1FD9D4D3-9217-4DCC-84BE-88EB1AE199DA}"/>
              </a:ext>
            </a:extLst>
          </p:cNvPr>
          <p:cNvPicPr>
            <a:picLocks noChangeAspect="1"/>
          </p:cNvPicPr>
          <p:nvPr/>
        </p:nvPicPr>
        <p:blipFill>
          <a:blip r:embed="rId3"/>
          <a:stretch>
            <a:fillRect/>
          </a:stretch>
        </p:blipFill>
        <p:spPr>
          <a:xfrm>
            <a:off x="9690154" y="6027374"/>
            <a:ext cx="2355742" cy="660408"/>
          </a:xfrm>
          <a:prstGeom prst="rect">
            <a:avLst/>
          </a:prstGeom>
        </p:spPr>
      </p:pic>
      <p:sp>
        <p:nvSpPr>
          <p:cNvPr id="2" name="Rectangle 1">
            <a:extLst>
              <a:ext uri="{FF2B5EF4-FFF2-40B4-BE49-F238E27FC236}">
                <a16:creationId xmlns:a16="http://schemas.microsoft.com/office/drawing/2014/main" id="{98782824-0A11-44F2-B6D7-1EA2CF1E1571}"/>
              </a:ext>
            </a:extLst>
          </p:cNvPr>
          <p:cNvSpPr/>
          <p:nvPr/>
        </p:nvSpPr>
        <p:spPr>
          <a:xfrm>
            <a:off x="219075" y="76200"/>
            <a:ext cx="1939955" cy="584775"/>
          </a:xfrm>
          <a:prstGeom prst="rect">
            <a:avLst/>
          </a:prstGeom>
        </p:spPr>
        <p:txBody>
          <a:bodyPr wrap="none">
            <a:spAutoFit/>
          </a:bodyPr>
          <a:lstStyle/>
          <a:p>
            <a:r>
              <a:rPr lang="en-US" sz="3200" b="1" dirty="0">
                <a:solidFill>
                  <a:srgbClr val="C00000"/>
                </a:solidFill>
                <a:latin typeface="Calibri" panose="020F0502020204030204" pitchFamily="34" charset="0"/>
                <a:cs typeface="Calibri" panose="020F0502020204030204" pitchFamily="34" charset="0"/>
              </a:rPr>
              <a:t>The Basics</a:t>
            </a:r>
            <a:endParaRPr lang="en-US" sz="3200" b="1" i="0" dirty="0">
              <a:solidFill>
                <a:srgbClr val="C00000"/>
              </a:solidFill>
              <a:effectLst/>
              <a:latin typeface="Calibri" panose="020F0502020204030204" pitchFamily="34" charset="0"/>
              <a:cs typeface="Calibri" panose="020F0502020204030204" pitchFamily="34" charset="0"/>
            </a:endParaRPr>
          </a:p>
        </p:txBody>
      </p:sp>
      <p:sp>
        <p:nvSpPr>
          <p:cNvPr id="3" name="Rectangle 2">
            <a:extLst>
              <a:ext uri="{FF2B5EF4-FFF2-40B4-BE49-F238E27FC236}">
                <a16:creationId xmlns:a16="http://schemas.microsoft.com/office/drawing/2014/main" id="{FC4FA92A-81D8-4201-A852-F3AF640FA415}"/>
              </a:ext>
            </a:extLst>
          </p:cNvPr>
          <p:cNvSpPr/>
          <p:nvPr/>
        </p:nvSpPr>
        <p:spPr>
          <a:xfrm>
            <a:off x="219075" y="657998"/>
            <a:ext cx="9096375" cy="923330"/>
          </a:xfrm>
          <a:prstGeom prst="rect">
            <a:avLst/>
          </a:prstGeom>
          <a:ln>
            <a:noFill/>
          </a:ln>
        </p:spPr>
        <p:txBody>
          <a:bodyPr wrap="square">
            <a:spAutoFit/>
          </a:bodyPr>
          <a:lstStyle/>
          <a:p>
            <a:pPr algn="just"/>
            <a:r>
              <a:rPr lang="en-US" dirty="0">
                <a:solidFill>
                  <a:srgbClr val="333333"/>
                </a:solidFill>
                <a:latin typeface="Open Sans"/>
                <a:cs typeface="Calibri" panose="020F0502020204030204" pitchFamily="34" charset="0"/>
              </a:rPr>
              <a:t>	</a:t>
            </a:r>
            <a:r>
              <a:rPr lang="en-US" dirty="0">
                <a:solidFill>
                  <a:srgbClr val="333333"/>
                </a:solidFill>
                <a:latin typeface="Calibri" panose="020F0502020204030204" pitchFamily="34" charset="0"/>
                <a:cs typeface="Calibri" panose="020F0502020204030204" pitchFamily="34" charset="0"/>
              </a:rPr>
              <a:t>NumPy’s main object is the homogeneous multidimensional array. It is a table of elements (usually numbers), all of the same type, indexed by a tuple of non-negative integers. In NumPy dimensions are called </a:t>
            </a:r>
            <a:r>
              <a:rPr lang="en-US" i="1" dirty="0">
                <a:solidFill>
                  <a:srgbClr val="333333"/>
                </a:solidFill>
                <a:latin typeface="Calibri" panose="020F0502020204030204" pitchFamily="34" charset="0"/>
                <a:cs typeface="Calibri" panose="020F0502020204030204" pitchFamily="34" charset="0"/>
              </a:rPr>
              <a:t>axes</a:t>
            </a:r>
            <a:r>
              <a:rPr lang="en-US" dirty="0">
                <a:solidFill>
                  <a:srgbClr val="333333"/>
                </a:solidFill>
                <a:latin typeface="Calibri" panose="020F0502020204030204" pitchFamily="34" charset="0"/>
                <a:cs typeface="Calibri" panose="020F0502020204030204" pitchFamily="34" charset="0"/>
              </a:rPr>
              <a:t>.</a:t>
            </a:r>
            <a:endParaRPr lang="th-TH" dirty="0">
              <a:latin typeface="Calibri" panose="020F0502020204030204" pitchFamily="34" charset="0"/>
            </a:endParaRPr>
          </a:p>
        </p:txBody>
      </p:sp>
      <p:pic>
        <p:nvPicPr>
          <p:cNvPr id="11" name="Picture 10">
            <a:extLst>
              <a:ext uri="{FF2B5EF4-FFF2-40B4-BE49-F238E27FC236}">
                <a16:creationId xmlns:a16="http://schemas.microsoft.com/office/drawing/2014/main" id="{2DC7453A-B38C-4C69-95D8-FA0007B8E9F8}"/>
              </a:ext>
            </a:extLst>
          </p:cNvPr>
          <p:cNvPicPr>
            <a:picLocks noChangeAspect="1"/>
          </p:cNvPicPr>
          <p:nvPr/>
        </p:nvPicPr>
        <p:blipFill>
          <a:blip r:embed="rId4"/>
          <a:stretch>
            <a:fillRect/>
          </a:stretch>
        </p:blipFill>
        <p:spPr>
          <a:xfrm>
            <a:off x="7354936" y="1581328"/>
            <a:ext cx="1960514" cy="789781"/>
          </a:xfrm>
          <a:prstGeom prst="rect">
            <a:avLst/>
          </a:prstGeom>
        </p:spPr>
      </p:pic>
      <p:sp>
        <p:nvSpPr>
          <p:cNvPr id="13" name="Rectangle 12">
            <a:extLst>
              <a:ext uri="{FF2B5EF4-FFF2-40B4-BE49-F238E27FC236}">
                <a16:creationId xmlns:a16="http://schemas.microsoft.com/office/drawing/2014/main" id="{A530F779-6C9D-4DF4-9A2B-F9E2E5D136BC}"/>
              </a:ext>
            </a:extLst>
          </p:cNvPr>
          <p:cNvSpPr/>
          <p:nvPr/>
        </p:nvSpPr>
        <p:spPr>
          <a:xfrm>
            <a:off x="219075" y="1530805"/>
            <a:ext cx="7135861" cy="1264642"/>
          </a:xfrm>
          <a:prstGeom prst="rect">
            <a:avLst/>
          </a:prstGeom>
        </p:spPr>
        <p:txBody>
          <a:bodyPr wrap="square">
            <a:spAutoFit/>
          </a:bodyPr>
          <a:lstStyle/>
          <a:p>
            <a:pPr indent="457200" algn="just">
              <a:lnSpc>
                <a:spcPct val="107000"/>
              </a:lnSpc>
              <a:spcAft>
                <a:spcPts val="800"/>
              </a:spcAft>
            </a:pPr>
            <a:r>
              <a:rPr lang="en-US" dirty="0">
                <a:solidFill>
                  <a:srgbClr val="333333"/>
                </a:solidFill>
                <a:latin typeface="Calibri" panose="020F0502020204030204" pitchFamily="34" charset="0"/>
                <a:ea typeface="Calibri" panose="020F0502020204030204" pitchFamily="34" charset="0"/>
                <a:cs typeface="Calibri" panose="020F0502020204030204" pitchFamily="34" charset="0"/>
              </a:rPr>
              <a:t>For example, the coordinates of a point in 3D space [1, 2, 1] has one axis. That axis has 3 elements in it, so we say it has a length of 3. In the example pictured, the array has 2 axes. The first axis has a length of 2, the second axis has a length of 3.</a:t>
            </a:r>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1100" dirty="0">
              <a:effectLst/>
              <a:latin typeface="Calibri" panose="020F0502020204030204" pitchFamily="34" charset="0"/>
              <a:ea typeface="Calibri" panose="020F0502020204030204" pitchFamily="34" charset="0"/>
              <a:cs typeface="Cordia New" panose="020B0304020202020204" pitchFamily="34" charset="-34"/>
            </a:endParaRPr>
          </a:p>
        </p:txBody>
      </p:sp>
      <p:sp>
        <p:nvSpPr>
          <p:cNvPr id="15" name="Rectangle 14">
            <a:extLst>
              <a:ext uri="{FF2B5EF4-FFF2-40B4-BE49-F238E27FC236}">
                <a16:creationId xmlns:a16="http://schemas.microsoft.com/office/drawing/2014/main" id="{8E830B13-6834-48AD-8C9C-1EBF2BC1E84C}"/>
              </a:ext>
            </a:extLst>
          </p:cNvPr>
          <p:cNvSpPr/>
          <p:nvPr/>
        </p:nvSpPr>
        <p:spPr>
          <a:xfrm>
            <a:off x="219074" y="2795447"/>
            <a:ext cx="9096375" cy="646331"/>
          </a:xfrm>
          <a:prstGeom prst="rect">
            <a:avLst/>
          </a:prstGeom>
        </p:spPr>
        <p:txBody>
          <a:bodyPr wrap="square">
            <a:spAutoFit/>
          </a:bodyPr>
          <a:lstStyle/>
          <a:p>
            <a:pPr algn="just"/>
            <a:r>
              <a:rPr lang="en-US" dirty="0">
                <a:solidFill>
                  <a:srgbClr val="333333"/>
                </a:solidFill>
                <a:latin typeface="Calibri" panose="020F0502020204030204" pitchFamily="34" charset="0"/>
                <a:ea typeface="Calibri" panose="020F0502020204030204" pitchFamily="34" charset="0"/>
                <a:cs typeface="Calibri" panose="020F0502020204030204" pitchFamily="34" charset="0"/>
              </a:rPr>
              <a:t>	NumPy’s array class is called </a:t>
            </a:r>
            <a:r>
              <a:rPr lang="en-US" b="1" dirty="0" err="1">
                <a:solidFill>
                  <a:srgbClr val="333333"/>
                </a:solidFill>
                <a:latin typeface="Calibri" panose="020F0502020204030204" pitchFamily="34" charset="0"/>
                <a:ea typeface="Calibri" panose="020F0502020204030204" pitchFamily="34" charset="0"/>
                <a:cs typeface="Calibri" panose="020F0502020204030204" pitchFamily="34" charset="0"/>
              </a:rPr>
              <a:t>ndarray</a:t>
            </a:r>
            <a:r>
              <a:rPr lang="en-US" dirty="0">
                <a:solidFill>
                  <a:srgbClr val="333333"/>
                </a:solidFill>
                <a:latin typeface="Calibri" panose="020F0502020204030204" pitchFamily="34" charset="0"/>
                <a:ea typeface="Calibri" panose="020F0502020204030204" pitchFamily="34" charset="0"/>
                <a:cs typeface="Calibri" panose="020F0502020204030204" pitchFamily="34" charset="0"/>
              </a:rPr>
              <a:t>. It is also known by the alias </a:t>
            </a:r>
            <a:r>
              <a:rPr lang="en-US" b="1" dirty="0">
                <a:solidFill>
                  <a:srgbClr val="333333"/>
                </a:solidFill>
                <a:latin typeface="Calibri" panose="020F0502020204030204" pitchFamily="34" charset="0"/>
                <a:ea typeface="Calibri" panose="020F0502020204030204" pitchFamily="34" charset="0"/>
                <a:cs typeface="Calibri" panose="020F0502020204030204" pitchFamily="34" charset="0"/>
              </a:rPr>
              <a:t>array</a:t>
            </a:r>
            <a:r>
              <a:rPr lang="en-US" dirty="0">
                <a:solidFill>
                  <a:srgbClr val="333333"/>
                </a:solidFill>
                <a:latin typeface="Calibri" panose="020F0502020204030204" pitchFamily="34" charset="0"/>
                <a:ea typeface="Calibri" panose="020F0502020204030204" pitchFamily="34" charset="0"/>
                <a:cs typeface="Calibri" panose="020F0502020204030204" pitchFamily="34" charset="0"/>
              </a:rPr>
              <a:t>. The important attributes of an </a:t>
            </a:r>
            <a:r>
              <a:rPr lang="en-US" b="1" dirty="0" err="1">
                <a:solidFill>
                  <a:srgbClr val="333333"/>
                </a:solidFill>
                <a:latin typeface="Calibri" panose="020F0502020204030204" pitchFamily="34" charset="0"/>
                <a:ea typeface="Calibri" panose="020F0502020204030204" pitchFamily="34" charset="0"/>
                <a:cs typeface="Calibri" panose="020F0502020204030204" pitchFamily="34" charset="0"/>
              </a:rPr>
              <a:t>ndarray</a:t>
            </a:r>
            <a:r>
              <a:rPr lang="en-US" dirty="0">
                <a:solidFill>
                  <a:srgbClr val="333333"/>
                </a:solidFill>
                <a:latin typeface="Calibri" panose="020F0502020204030204" pitchFamily="34" charset="0"/>
                <a:ea typeface="Calibri" panose="020F0502020204030204" pitchFamily="34" charset="0"/>
                <a:cs typeface="Calibri" panose="020F0502020204030204" pitchFamily="34" charset="0"/>
              </a:rPr>
              <a:t> object are:</a:t>
            </a:r>
            <a:endParaRPr lang="en-US" dirty="0"/>
          </a:p>
        </p:txBody>
      </p:sp>
      <p:sp>
        <p:nvSpPr>
          <p:cNvPr id="17" name="Rectangle 16">
            <a:extLst>
              <a:ext uri="{FF2B5EF4-FFF2-40B4-BE49-F238E27FC236}">
                <a16:creationId xmlns:a16="http://schemas.microsoft.com/office/drawing/2014/main" id="{1EEF9747-2225-4440-8569-B3894C5C3B93}"/>
              </a:ext>
            </a:extLst>
          </p:cNvPr>
          <p:cNvSpPr/>
          <p:nvPr/>
        </p:nvSpPr>
        <p:spPr>
          <a:xfrm>
            <a:off x="739005" y="3552258"/>
            <a:ext cx="8576444" cy="2585323"/>
          </a:xfrm>
          <a:prstGeom prst="rect">
            <a:avLst/>
          </a:prstGeom>
        </p:spPr>
        <p:txBody>
          <a:bodyPr wrap="square">
            <a:spAutoFit/>
          </a:bodyPr>
          <a:lstStyle/>
          <a:p>
            <a:pPr marL="285750" lvl="0" indent="-285750" algn="just" defTabSz="914400" eaLnBrk="0" fontAlgn="base" hangingPunct="0">
              <a:spcBef>
                <a:spcPct val="0"/>
              </a:spcBef>
              <a:spcAft>
                <a:spcPct val="0"/>
              </a:spcAft>
              <a:buFont typeface="Arial" panose="020B0604020202020204" pitchFamily="34" charset="0"/>
              <a:buChar char="•"/>
            </a:pPr>
            <a:r>
              <a:rPr lang="en-US" altLang="en-US" b="1" dirty="0" err="1">
                <a:solidFill>
                  <a:srgbClr val="333333"/>
                </a:solidFill>
                <a:latin typeface="Calibri" panose="020F0502020204030204" pitchFamily="34" charset="0"/>
                <a:cs typeface="Calibri" panose="020F0502020204030204" pitchFamily="34" charset="0"/>
              </a:rPr>
              <a:t>ndarray.ndim</a:t>
            </a:r>
            <a:r>
              <a:rPr lang="en-US" altLang="en-US" b="1" dirty="0">
                <a:solidFill>
                  <a:srgbClr val="333333"/>
                </a:solidFill>
                <a:latin typeface="Calibri" panose="020F0502020204030204" pitchFamily="34" charset="0"/>
                <a:cs typeface="Calibri" panose="020F0502020204030204" pitchFamily="34" charset="0"/>
              </a:rPr>
              <a:t> - </a:t>
            </a:r>
            <a:r>
              <a:rPr lang="en-US" altLang="en-US" dirty="0">
                <a:solidFill>
                  <a:srgbClr val="333333"/>
                </a:solidFill>
                <a:latin typeface="Calibri" panose="020F0502020204030204" pitchFamily="34" charset="0"/>
                <a:cs typeface="Calibri" panose="020F0502020204030204" pitchFamily="34" charset="0"/>
              </a:rPr>
              <a:t>the number of axes (dimensions) of the array.</a:t>
            </a:r>
          </a:p>
          <a:p>
            <a:pPr lvl="0" algn="just" defTabSz="914400" eaLnBrk="0" fontAlgn="base" hangingPunct="0">
              <a:spcBef>
                <a:spcPct val="0"/>
              </a:spcBef>
              <a:spcAft>
                <a:spcPct val="0"/>
              </a:spcAft>
            </a:pPr>
            <a:endParaRPr lang="en-US" altLang="en-US" dirty="0">
              <a:solidFill>
                <a:srgbClr val="333333"/>
              </a:solidFill>
              <a:latin typeface="Calibri" panose="020F0502020204030204" pitchFamily="34" charset="0"/>
              <a:cs typeface="Calibri" panose="020F0502020204030204" pitchFamily="34" charset="0"/>
            </a:endParaRPr>
          </a:p>
          <a:p>
            <a:pPr marL="285750" lvl="0" indent="-285750" algn="just" defTabSz="914400" eaLnBrk="0" fontAlgn="base" hangingPunct="0">
              <a:spcBef>
                <a:spcPct val="0"/>
              </a:spcBef>
              <a:spcAft>
                <a:spcPct val="0"/>
              </a:spcAft>
              <a:buFont typeface="Arial" panose="020B0604020202020204" pitchFamily="34" charset="0"/>
              <a:buChar char="•"/>
            </a:pPr>
            <a:r>
              <a:rPr lang="en-US" altLang="en-US" b="1" dirty="0" err="1">
                <a:solidFill>
                  <a:srgbClr val="333333"/>
                </a:solidFill>
                <a:latin typeface="Calibri" panose="020F0502020204030204" pitchFamily="34" charset="0"/>
                <a:cs typeface="Calibri" panose="020F0502020204030204" pitchFamily="34" charset="0"/>
              </a:rPr>
              <a:t>ndarray.shape</a:t>
            </a:r>
            <a:r>
              <a:rPr lang="en-US" altLang="en-US" b="1" dirty="0">
                <a:solidFill>
                  <a:srgbClr val="333333"/>
                </a:solidFill>
                <a:latin typeface="Calibri" panose="020F0502020204030204" pitchFamily="34" charset="0"/>
                <a:cs typeface="Calibri" panose="020F0502020204030204" pitchFamily="34" charset="0"/>
              </a:rPr>
              <a:t> - </a:t>
            </a:r>
            <a:r>
              <a:rPr lang="en-US" altLang="en-US" dirty="0">
                <a:solidFill>
                  <a:srgbClr val="333333"/>
                </a:solidFill>
                <a:latin typeface="Calibri" panose="020F0502020204030204" pitchFamily="34" charset="0"/>
                <a:cs typeface="Calibri" panose="020F0502020204030204" pitchFamily="34" charset="0"/>
              </a:rPr>
              <a:t>the dimensions of the array. This is a tuple of integers indicating the size of the array in each dimension. For a matrix with </a:t>
            </a:r>
            <a:r>
              <a:rPr lang="en-US" altLang="en-US" i="1" dirty="0">
                <a:solidFill>
                  <a:srgbClr val="333333"/>
                </a:solidFill>
                <a:latin typeface="Calibri" panose="020F0502020204030204" pitchFamily="34" charset="0"/>
                <a:cs typeface="Calibri" panose="020F0502020204030204" pitchFamily="34" charset="0"/>
              </a:rPr>
              <a:t>n</a:t>
            </a:r>
            <a:r>
              <a:rPr lang="en-US" altLang="en-US" dirty="0">
                <a:solidFill>
                  <a:srgbClr val="333333"/>
                </a:solidFill>
                <a:latin typeface="Calibri" panose="020F0502020204030204" pitchFamily="34" charset="0"/>
                <a:cs typeface="Calibri" panose="020F0502020204030204" pitchFamily="34" charset="0"/>
              </a:rPr>
              <a:t> rows and </a:t>
            </a:r>
            <a:r>
              <a:rPr lang="en-US" altLang="en-US" i="1" dirty="0">
                <a:solidFill>
                  <a:srgbClr val="333333"/>
                </a:solidFill>
                <a:latin typeface="Calibri" panose="020F0502020204030204" pitchFamily="34" charset="0"/>
                <a:cs typeface="Calibri" panose="020F0502020204030204" pitchFamily="34" charset="0"/>
              </a:rPr>
              <a:t>m</a:t>
            </a:r>
            <a:r>
              <a:rPr lang="en-US" altLang="en-US" dirty="0">
                <a:solidFill>
                  <a:srgbClr val="333333"/>
                </a:solidFill>
                <a:latin typeface="Calibri" panose="020F0502020204030204" pitchFamily="34" charset="0"/>
                <a:cs typeface="Calibri" panose="020F0502020204030204" pitchFamily="34" charset="0"/>
              </a:rPr>
              <a:t> columns, </a:t>
            </a:r>
            <a:r>
              <a:rPr lang="en-US" altLang="en-US" b="1" dirty="0">
                <a:solidFill>
                  <a:srgbClr val="333333"/>
                </a:solidFill>
                <a:latin typeface="Calibri" panose="020F0502020204030204" pitchFamily="34" charset="0"/>
                <a:cs typeface="Calibri" panose="020F0502020204030204" pitchFamily="34" charset="0"/>
              </a:rPr>
              <a:t>shape</a:t>
            </a:r>
            <a:r>
              <a:rPr lang="en-US" altLang="en-US" dirty="0">
                <a:solidFill>
                  <a:srgbClr val="333333"/>
                </a:solidFill>
                <a:latin typeface="Calibri" panose="020F0502020204030204" pitchFamily="34" charset="0"/>
                <a:cs typeface="Calibri" panose="020F0502020204030204" pitchFamily="34" charset="0"/>
              </a:rPr>
              <a:t> will be </a:t>
            </a:r>
            <a:r>
              <a:rPr lang="en-US" altLang="en-US" b="1" dirty="0">
                <a:solidFill>
                  <a:srgbClr val="333333"/>
                </a:solidFill>
                <a:latin typeface="Calibri" panose="020F0502020204030204" pitchFamily="34" charset="0"/>
                <a:cs typeface="Calibri" panose="020F0502020204030204" pitchFamily="34" charset="0"/>
              </a:rPr>
              <a:t>(</a:t>
            </a:r>
            <a:r>
              <a:rPr lang="en-US" altLang="en-US" b="1" dirty="0" err="1">
                <a:solidFill>
                  <a:srgbClr val="333333"/>
                </a:solidFill>
                <a:latin typeface="Calibri" panose="020F0502020204030204" pitchFamily="34" charset="0"/>
                <a:cs typeface="Calibri" panose="020F0502020204030204" pitchFamily="34" charset="0"/>
              </a:rPr>
              <a:t>n,m</a:t>
            </a:r>
            <a:r>
              <a:rPr lang="en-US" altLang="en-US" b="1" dirty="0">
                <a:solidFill>
                  <a:srgbClr val="333333"/>
                </a:solidFill>
                <a:latin typeface="Calibri" panose="020F0502020204030204" pitchFamily="34" charset="0"/>
                <a:cs typeface="Calibri" panose="020F0502020204030204" pitchFamily="34" charset="0"/>
              </a:rPr>
              <a:t>)</a:t>
            </a:r>
            <a:r>
              <a:rPr lang="en-US" altLang="en-US" dirty="0">
                <a:solidFill>
                  <a:srgbClr val="333333"/>
                </a:solidFill>
                <a:latin typeface="Calibri" panose="020F0502020204030204" pitchFamily="34" charset="0"/>
                <a:cs typeface="Calibri" panose="020F0502020204030204" pitchFamily="34" charset="0"/>
              </a:rPr>
              <a:t>. The length of the </a:t>
            </a:r>
            <a:r>
              <a:rPr lang="en-US" altLang="en-US" b="1" dirty="0">
                <a:solidFill>
                  <a:srgbClr val="333333"/>
                </a:solidFill>
                <a:latin typeface="Calibri" panose="020F0502020204030204" pitchFamily="34" charset="0"/>
                <a:cs typeface="Calibri" panose="020F0502020204030204" pitchFamily="34" charset="0"/>
              </a:rPr>
              <a:t>shape</a:t>
            </a:r>
            <a:r>
              <a:rPr lang="en-US" altLang="en-US" dirty="0">
                <a:solidFill>
                  <a:srgbClr val="333333"/>
                </a:solidFill>
                <a:latin typeface="Calibri" panose="020F0502020204030204" pitchFamily="34" charset="0"/>
                <a:cs typeface="Calibri" panose="020F0502020204030204" pitchFamily="34" charset="0"/>
              </a:rPr>
              <a:t> tuple is therefore the number of axes, </a:t>
            </a:r>
            <a:r>
              <a:rPr lang="en-US" altLang="en-US" b="1" dirty="0" err="1">
                <a:solidFill>
                  <a:srgbClr val="333333"/>
                </a:solidFill>
                <a:latin typeface="Calibri" panose="020F0502020204030204" pitchFamily="34" charset="0"/>
                <a:cs typeface="Calibri" panose="020F0502020204030204" pitchFamily="34" charset="0"/>
              </a:rPr>
              <a:t>ndim</a:t>
            </a:r>
            <a:r>
              <a:rPr lang="en-US" altLang="en-US" dirty="0">
                <a:solidFill>
                  <a:srgbClr val="333333"/>
                </a:solidFill>
                <a:latin typeface="Calibri" panose="020F0502020204030204" pitchFamily="34" charset="0"/>
                <a:cs typeface="Calibri" panose="020F0502020204030204" pitchFamily="34" charset="0"/>
              </a:rPr>
              <a:t>.</a:t>
            </a:r>
          </a:p>
          <a:p>
            <a:pPr lvl="0" algn="just" defTabSz="914400" eaLnBrk="0" fontAlgn="base" hangingPunct="0">
              <a:spcBef>
                <a:spcPct val="0"/>
              </a:spcBef>
              <a:spcAft>
                <a:spcPct val="0"/>
              </a:spcAft>
            </a:pPr>
            <a:endParaRPr lang="en-US" altLang="en-US" dirty="0">
              <a:solidFill>
                <a:srgbClr val="333333"/>
              </a:solidFill>
              <a:latin typeface="Calibri" panose="020F0502020204030204" pitchFamily="34" charset="0"/>
              <a:cs typeface="Calibri" panose="020F0502020204030204" pitchFamily="34" charset="0"/>
            </a:endParaRPr>
          </a:p>
          <a:p>
            <a:pPr marL="285750" indent="-285750" algn="just" defTabSz="914400" eaLnBrk="0" fontAlgn="base" hangingPunct="0">
              <a:spcBef>
                <a:spcPct val="0"/>
              </a:spcBef>
              <a:spcAft>
                <a:spcPct val="0"/>
              </a:spcAft>
              <a:buFont typeface="Arial" panose="020B0604020202020204" pitchFamily="34" charset="0"/>
              <a:buChar char="•"/>
            </a:pPr>
            <a:r>
              <a:rPr lang="en-US" altLang="en-US" b="1" dirty="0" err="1">
                <a:solidFill>
                  <a:srgbClr val="333333"/>
                </a:solidFill>
                <a:latin typeface="Calibri" panose="020F0502020204030204" pitchFamily="34" charset="0"/>
                <a:cs typeface="Calibri" panose="020F0502020204030204" pitchFamily="34" charset="0"/>
              </a:rPr>
              <a:t>ndarray.size</a:t>
            </a:r>
            <a:r>
              <a:rPr lang="en-US" altLang="en-US" b="1" dirty="0">
                <a:solidFill>
                  <a:srgbClr val="333333"/>
                </a:solidFill>
                <a:latin typeface="Calibri" panose="020F0502020204030204" pitchFamily="34" charset="0"/>
                <a:cs typeface="Calibri" panose="020F0502020204030204" pitchFamily="34" charset="0"/>
              </a:rPr>
              <a:t> - </a:t>
            </a:r>
            <a:r>
              <a:rPr lang="en-US" altLang="en-US" dirty="0">
                <a:solidFill>
                  <a:srgbClr val="333333"/>
                </a:solidFill>
                <a:latin typeface="Calibri" panose="020F0502020204030204" pitchFamily="34" charset="0"/>
                <a:cs typeface="Calibri" panose="020F0502020204030204" pitchFamily="34" charset="0"/>
              </a:rPr>
              <a:t>the total number of elements of the array. This is equal to the product of the elements of </a:t>
            </a:r>
            <a:r>
              <a:rPr lang="en-US" altLang="en-US" b="1" dirty="0">
                <a:solidFill>
                  <a:srgbClr val="333333"/>
                </a:solidFill>
                <a:latin typeface="Calibri" panose="020F0502020204030204" pitchFamily="34" charset="0"/>
                <a:cs typeface="Calibri" panose="020F0502020204030204" pitchFamily="34" charset="0"/>
              </a:rPr>
              <a:t>shape</a:t>
            </a:r>
            <a:r>
              <a:rPr lang="en-US" altLang="en-US" dirty="0">
                <a:solidFill>
                  <a:srgbClr val="333333"/>
                </a:solidFill>
                <a:latin typeface="Calibri" panose="020F0502020204030204" pitchFamily="34" charset="0"/>
                <a:cs typeface="Calibri" panose="020F0502020204030204" pitchFamily="34" charset="0"/>
              </a:rPr>
              <a:t>.</a:t>
            </a:r>
          </a:p>
          <a:p>
            <a:pPr lvl="0" algn="just" defTabSz="914400" eaLnBrk="0" fontAlgn="base" hangingPunct="0">
              <a:spcBef>
                <a:spcPct val="0"/>
              </a:spcBef>
              <a:spcAft>
                <a:spcPct val="0"/>
              </a:spcAft>
            </a:pPr>
            <a:endParaRPr lang="en-US" altLang="en-US" dirty="0">
              <a:solidFill>
                <a:srgbClr val="333333"/>
              </a:solidFill>
              <a:latin typeface="Calibri" panose="020F0502020204030204" pitchFamily="34" charset="0"/>
              <a:cs typeface="Calibri" panose="020F0502020204030204" pitchFamily="34" charset="0"/>
            </a:endParaRPr>
          </a:p>
        </p:txBody>
      </p:sp>
      <p:sp>
        <p:nvSpPr>
          <p:cNvPr id="18" name="TextBox 17">
            <a:extLst>
              <a:ext uri="{FF2B5EF4-FFF2-40B4-BE49-F238E27FC236}">
                <a16:creationId xmlns:a16="http://schemas.microsoft.com/office/drawing/2014/main" id="{35688BEA-61D5-4B5E-877A-3B361C79E415}"/>
              </a:ext>
            </a:extLst>
          </p:cNvPr>
          <p:cNvSpPr txBox="1"/>
          <p:nvPr/>
        </p:nvSpPr>
        <p:spPr>
          <a:xfrm>
            <a:off x="3762373" y="5895394"/>
            <a:ext cx="2124077" cy="369332"/>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(more on next slide)</a:t>
            </a:r>
          </a:p>
        </p:txBody>
      </p:sp>
    </p:spTree>
    <p:extLst>
      <p:ext uri="{BB962C8B-B14F-4D97-AF65-F5344CB8AC3E}">
        <p14:creationId xmlns:p14="http://schemas.microsoft.com/office/powerpoint/2010/main" val="29417960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27D70BE-7978-44FB-88D1-D945074FA43B}"/>
              </a:ext>
            </a:extLst>
          </p:cNvPr>
          <p:cNvPicPr>
            <a:picLocks noChangeAspect="1"/>
          </p:cNvPicPr>
          <p:nvPr/>
        </p:nvPicPr>
        <p:blipFill>
          <a:blip r:embed="rId2"/>
          <a:stretch>
            <a:fillRect/>
          </a:stretch>
        </p:blipFill>
        <p:spPr>
          <a:xfrm>
            <a:off x="10029825" y="76200"/>
            <a:ext cx="1943100" cy="1943100"/>
          </a:xfrm>
          <a:prstGeom prst="rect">
            <a:avLst/>
          </a:prstGeom>
        </p:spPr>
      </p:pic>
      <p:pic>
        <p:nvPicPr>
          <p:cNvPr id="5" name="Picture 4">
            <a:extLst>
              <a:ext uri="{FF2B5EF4-FFF2-40B4-BE49-F238E27FC236}">
                <a16:creationId xmlns:a16="http://schemas.microsoft.com/office/drawing/2014/main" id="{1FD9D4D3-9217-4DCC-84BE-88EB1AE199DA}"/>
              </a:ext>
            </a:extLst>
          </p:cNvPr>
          <p:cNvPicPr>
            <a:picLocks noChangeAspect="1"/>
          </p:cNvPicPr>
          <p:nvPr/>
        </p:nvPicPr>
        <p:blipFill>
          <a:blip r:embed="rId3"/>
          <a:stretch>
            <a:fillRect/>
          </a:stretch>
        </p:blipFill>
        <p:spPr>
          <a:xfrm>
            <a:off x="9690154" y="6027374"/>
            <a:ext cx="2355742" cy="660408"/>
          </a:xfrm>
          <a:prstGeom prst="rect">
            <a:avLst/>
          </a:prstGeom>
        </p:spPr>
      </p:pic>
      <p:sp>
        <p:nvSpPr>
          <p:cNvPr id="2" name="Rectangle 1">
            <a:extLst>
              <a:ext uri="{FF2B5EF4-FFF2-40B4-BE49-F238E27FC236}">
                <a16:creationId xmlns:a16="http://schemas.microsoft.com/office/drawing/2014/main" id="{98782824-0A11-44F2-B6D7-1EA2CF1E1571}"/>
              </a:ext>
            </a:extLst>
          </p:cNvPr>
          <p:cNvSpPr/>
          <p:nvPr/>
        </p:nvSpPr>
        <p:spPr>
          <a:xfrm>
            <a:off x="219075" y="76200"/>
            <a:ext cx="3624134" cy="584775"/>
          </a:xfrm>
          <a:prstGeom prst="rect">
            <a:avLst/>
          </a:prstGeom>
        </p:spPr>
        <p:txBody>
          <a:bodyPr wrap="none">
            <a:spAutoFit/>
          </a:bodyPr>
          <a:lstStyle/>
          <a:p>
            <a:r>
              <a:rPr lang="en-US" sz="3200" b="1" dirty="0">
                <a:solidFill>
                  <a:srgbClr val="C00000"/>
                </a:solidFill>
                <a:latin typeface="Calibri" panose="020F0502020204030204" pitchFamily="34" charset="0"/>
                <a:cs typeface="Calibri" panose="020F0502020204030204" pitchFamily="34" charset="0"/>
              </a:rPr>
              <a:t>Shape Manipulation</a:t>
            </a:r>
            <a:endParaRPr lang="en-US" sz="3200" b="1" i="0" dirty="0">
              <a:solidFill>
                <a:srgbClr val="C00000"/>
              </a:solidFill>
              <a:effectLst/>
              <a:latin typeface="Calibri" panose="020F0502020204030204" pitchFamily="34" charset="0"/>
              <a:cs typeface="Calibri" panose="020F0502020204030204" pitchFamily="34" charset="0"/>
            </a:endParaRPr>
          </a:p>
        </p:txBody>
      </p:sp>
      <p:sp>
        <p:nvSpPr>
          <p:cNvPr id="3" name="Rectangle 2">
            <a:extLst>
              <a:ext uri="{FF2B5EF4-FFF2-40B4-BE49-F238E27FC236}">
                <a16:creationId xmlns:a16="http://schemas.microsoft.com/office/drawing/2014/main" id="{795788E8-9E81-4946-9497-64458EB97032}"/>
              </a:ext>
            </a:extLst>
          </p:cNvPr>
          <p:cNvSpPr/>
          <p:nvPr/>
        </p:nvSpPr>
        <p:spPr>
          <a:xfrm>
            <a:off x="3759229" y="216157"/>
            <a:ext cx="6041995" cy="400110"/>
          </a:xfrm>
          <a:prstGeom prst="rect">
            <a:avLst/>
          </a:prstGeom>
        </p:spPr>
        <p:txBody>
          <a:bodyPr wrap="square">
            <a:spAutoFit/>
          </a:bodyPr>
          <a:lstStyle/>
          <a:p>
            <a:r>
              <a:rPr lang="en-US" sz="2000" b="1" dirty="0">
                <a:latin typeface="Calibri" panose="020F0502020204030204" pitchFamily="34" charset="0"/>
                <a:cs typeface="Calibri" panose="020F0502020204030204" pitchFamily="34" charset="0"/>
              </a:rPr>
              <a:t>Changing the shape of an array</a:t>
            </a:r>
            <a:endParaRPr lang="en-US" sz="2000" b="1" i="0" dirty="0">
              <a:effectLst/>
              <a:latin typeface="Calibri" panose="020F0502020204030204" pitchFamily="34" charset="0"/>
              <a:cs typeface="Calibri" panose="020F0502020204030204" pitchFamily="34" charset="0"/>
            </a:endParaRPr>
          </a:p>
        </p:txBody>
      </p:sp>
      <p:sp>
        <p:nvSpPr>
          <p:cNvPr id="13" name="Rectangle 12">
            <a:extLst>
              <a:ext uri="{FF2B5EF4-FFF2-40B4-BE49-F238E27FC236}">
                <a16:creationId xmlns:a16="http://schemas.microsoft.com/office/drawing/2014/main" id="{B2F07484-A077-4156-A7A6-2F6413E82BCF}"/>
              </a:ext>
            </a:extLst>
          </p:cNvPr>
          <p:cNvSpPr/>
          <p:nvPr/>
        </p:nvSpPr>
        <p:spPr>
          <a:xfrm>
            <a:off x="8964838" y="2731664"/>
            <a:ext cx="695325" cy="355877"/>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F355F63-F699-41F6-BC9C-FB4E39F5079F}"/>
              </a:ext>
            </a:extLst>
          </p:cNvPr>
          <p:cNvSpPr/>
          <p:nvPr/>
        </p:nvSpPr>
        <p:spPr>
          <a:xfrm>
            <a:off x="219075" y="616267"/>
            <a:ext cx="9182100" cy="369332"/>
          </a:xfrm>
          <a:prstGeom prst="rect">
            <a:avLst/>
          </a:prstGeom>
        </p:spPr>
        <p:txBody>
          <a:bodyPr wrap="square">
            <a:spAutoFit/>
          </a:bodyPr>
          <a:lstStyle/>
          <a:p>
            <a:pPr algn="just"/>
            <a:r>
              <a:rPr lang="en-US" dirty="0">
                <a:solidFill>
                  <a:srgbClr val="333333"/>
                </a:solidFill>
                <a:latin typeface="Calibri" panose="020F0502020204030204" pitchFamily="34" charset="0"/>
                <a:cs typeface="Calibri" panose="020F0502020204030204" pitchFamily="34" charset="0"/>
              </a:rPr>
              <a:t>An array has a shape given by the number of elements along each axis:</a:t>
            </a:r>
            <a:endParaRPr lang="en-US" dirty="0">
              <a:latin typeface="Calibri" panose="020F0502020204030204" pitchFamily="34" charset="0"/>
              <a:cs typeface="Calibri" panose="020F0502020204030204" pitchFamily="34" charset="0"/>
            </a:endParaRPr>
          </a:p>
        </p:txBody>
      </p:sp>
      <p:pic>
        <p:nvPicPr>
          <p:cNvPr id="11" name="Picture 10">
            <a:extLst>
              <a:ext uri="{FF2B5EF4-FFF2-40B4-BE49-F238E27FC236}">
                <a16:creationId xmlns:a16="http://schemas.microsoft.com/office/drawing/2014/main" id="{98DEAD5D-CD05-4D88-B224-74BA2B5DD742}"/>
              </a:ext>
            </a:extLst>
          </p:cNvPr>
          <p:cNvPicPr>
            <a:picLocks noChangeAspect="1"/>
          </p:cNvPicPr>
          <p:nvPr/>
        </p:nvPicPr>
        <p:blipFill>
          <a:blip r:embed="rId4"/>
          <a:stretch>
            <a:fillRect/>
          </a:stretch>
        </p:blipFill>
        <p:spPr>
          <a:xfrm>
            <a:off x="406632" y="1014174"/>
            <a:ext cx="4403493" cy="2214930"/>
          </a:xfrm>
          <a:prstGeom prst="rect">
            <a:avLst/>
          </a:prstGeom>
        </p:spPr>
      </p:pic>
    </p:spTree>
    <p:extLst>
      <p:ext uri="{BB962C8B-B14F-4D97-AF65-F5344CB8AC3E}">
        <p14:creationId xmlns:p14="http://schemas.microsoft.com/office/powerpoint/2010/main" val="26823343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27D70BE-7978-44FB-88D1-D945074FA43B}"/>
              </a:ext>
            </a:extLst>
          </p:cNvPr>
          <p:cNvPicPr>
            <a:picLocks noChangeAspect="1"/>
          </p:cNvPicPr>
          <p:nvPr/>
        </p:nvPicPr>
        <p:blipFill>
          <a:blip r:embed="rId2"/>
          <a:stretch>
            <a:fillRect/>
          </a:stretch>
        </p:blipFill>
        <p:spPr>
          <a:xfrm>
            <a:off x="10029825" y="76200"/>
            <a:ext cx="1943100" cy="1943100"/>
          </a:xfrm>
          <a:prstGeom prst="rect">
            <a:avLst/>
          </a:prstGeom>
        </p:spPr>
      </p:pic>
      <p:pic>
        <p:nvPicPr>
          <p:cNvPr id="5" name="Picture 4">
            <a:extLst>
              <a:ext uri="{FF2B5EF4-FFF2-40B4-BE49-F238E27FC236}">
                <a16:creationId xmlns:a16="http://schemas.microsoft.com/office/drawing/2014/main" id="{1FD9D4D3-9217-4DCC-84BE-88EB1AE199DA}"/>
              </a:ext>
            </a:extLst>
          </p:cNvPr>
          <p:cNvPicPr>
            <a:picLocks noChangeAspect="1"/>
          </p:cNvPicPr>
          <p:nvPr/>
        </p:nvPicPr>
        <p:blipFill>
          <a:blip r:embed="rId3"/>
          <a:stretch>
            <a:fillRect/>
          </a:stretch>
        </p:blipFill>
        <p:spPr>
          <a:xfrm>
            <a:off x="9690154" y="6027374"/>
            <a:ext cx="2355742" cy="660408"/>
          </a:xfrm>
          <a:prstGeom prst="rect">
            <a:avLst/>
          </a:prstGeom>
        </p:spPr>
      </p:pic>
      <p:sp>
        <p:nvSpPr>
          <p:cNvPr id="2" name="Rectangle 1">
            <a:extLst>
              <a:ext uri="{FF2B5EF4-FFF2-40B4-BE49-F238E27FC236}">
                <a16:creationId xmlns:a16="http://schemas.microsoft.com/office/drawing/2014/main" id="{98782824-0A11-44F2-B6D7-1EA2CF1E1571}"/>
              </a:ext>
            </a:extLst>
          </p:cNvPr>
          <p:cNvSpPr/>
          <p:nvPr/>
        </p:nvSpPr>
        <p:spPr>
          <a:xfrm>
            <a:off x="219075" y="76200"/>
            <a:ext cx="3624134" cy="584775"/>
          </a:xfrm>
          <a:prstGeom prst="rect">
            <a:avLst/>
          </a:prstGeom>
        </p:spPr>
        <p:txBody>
          <a:bodyPr wrap="none">
            <a:spAutoFit/>
          </a:bodyPr>
          <a:lstStyle/>
          <a:p>
            <a:r>
              <a:rPr lang="en-US" sz="3200" b="1" dirty="0">
                <a:solidFill>
                  <a:srgbClr val="C00000"/>
                </a:solidFill>
                <a:latin typeface="Calibri" panose="020F0502020204030204" pitchFamily="34" charset="0"/>
                <a:cs typeface="Calibri" panose="020F0502020204030204" pitchFamily="34" charset="0"/>
              </a:rPr>
              <a:t>Shape Manipulation</a:t>
            </a:r>
            <a:endParaRPr lang="en-US" sz="3200" b="1" i="0" dirty="0">
              <a:solidFill>
                <a:srgbClr val="C00000"/>
              </a:solidFill>
              <a:effectLst/>
              <a:latin typeface="Calibri" panose="020F0502020204030204" pitchFamily="34" charset="0"/>
              <a:cs typeface="Calibri" panose="020F0502020204030204" pitchFamily="34" charset="0"/>
            </a:endParaRPr>
          </a:p>
        </p:txBody>
      </p:sp>
      <p:sp>
        <p:nvSpPr>
          <p:cNvPr id="3" name="Rectangle 2">
            <a:extLst>
              <a:ext uri="{FF2B5EF4-FFF2-40B4-BE49-F238E27FC236}">
                <a16:creationId xmlns:a16="http://schemas.microsoft.com/office/drawing/2014/main" id="{795788E8-9E81-4946-9497-64458EB97032}"/>
              </a:ext>
            </a:extLst>
          </p:cNvPr>
          <p:cNvSpPr/>
          <p:nvPr/>
        </p:nvSpPr>
        <p:spPr>
          <a:xfrm>
            <a:off x="3759229" y="216157"/>
            <a:ext cx="6041995" cy="400110"/>
          </a:xfrm>
          <a:prstGeom prst="rect">
            <a:avLst/>
          </a:prstGeom>
        </p:spPr>
        <p:txBody>
          <a:bodyPr wrap="square">
            <a:spAutoFit/>
          </a:bodyPr>
          <a:lstStyle/>
          <a:p>
            <a:r>
              <a:rPr lang="en-US" sz="2000" b="1" dirty="0">
                <a:latin typeface="Calibri" panose="020F0502020204030204" pitchFamily="34" charset="0"/>
                <a:cs typeface="Calibri" panose="020F0502020204030204" pitchFamily="34" charset="0"/>
              </a:rPr>
              <a:t>Changing the shape of an array</a:t>
            </a:r>
            <a:endParaRPr lang="en-US" sz="2000" b="1" i="0" dirty="0">
              <a:effectLst/>
              <a:latin typeface="Calibri" panose="020F0502020204030204" pitchFamily="34" charset="0"/>
              <a:cs typeface="Calibri" panose="020F0502020204030204" pitchFamily="34" charset="0"/>
            </a:endParaRPr>
          </a:p>
        </p:txBody>
      </p:sp>
      <p:sp>
        <p:nvSpPr>
          <p:cNvPr id="13" name="Rectangle 12">
            <a:extLst>
              <a:ext uri="{FF2B5EF4-FFF2-40B4-BE49-F238E27FC236}">
                <a16:creationId xmlns:a16="http://schemas.microsoft.com/office/drawing/2014/main" id="{B2F07484-A077-4156-A7A6-2F6413E82BCF}"/>
              </a:ext>
            </a:extLst>
          </p:cNvPr>
          <p:cNvSpPr/>
          <p:nvPr/>
        </p:nvSpPr>
        <p:spPr>
          <a:xfrm>
            <a:off x="8964838" y="2731664"/>
            <a:ext cx="695325" cy="355877"/>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ACBF935-D6DB-4CC9-9565-982E8CDD91A1}"/>
              </a:ext>
            </a:extLst>
          </p:cNvPr>
          <p:cNvSpPr/>
          <p:nvPr/>
        </p:nvSpPr>
        <p:spPr>
          <a:xfrm>
            <a:off x="219075" y="616267"/>
            <a:ext cx="9077325" cy="646331"/>
          </a:xfrm>
          <a:prstGeom prst="rect">
            <a:avLst/>
          </a:prstGeom>
        </p:spPr>
        <p:txBody>
          <a:bodyPr wrap="square">
            <a:spAutoFit/>
          </a:bodyPr>
          <a:lstStyle/>
          <a:p>
            <a:pPr algn="just"/>
            <a:r>
              <a:rPr lang="en-US" dirty="0">
                <a:solidFill>
                  <a:srgbClr val="333333"/>
                </a:solidFill>
                <a:latin typeface="Calibri" panose="020F0502020204030204" pitchFamily="34" charset="0"/>
                <a:cs typeface="Calibri" panose="020F0502020204030204" pitchFamily="34" charset="0"/>
              </a:rPr>
              <a:t>The shape of an array can be changed with various commands. Note that the following three commands all return a modified array, but do not change the original array:</a:t>
            </a:r>
            <a:endParaRPr lang="en-US" dirty="0">
              <a:latin typeface="Calibri" panose="020F0502020204030204" pitchFamily="34" charset="0"/>
              <a:cs typeface="Calibri" panose="020F0502020204030204" pitchFamily="34" charset="0"/>
            </a:endParaRPr>
          </a:p>
        </p:txBody>
      </p:sp>
      <p:pic>
        <p:nvPicPr>
          <p:cNvPr id="14" name="Picture 13">
            <a:extLst>
              <a:ext uri="{FF2B5EF4-FFF2-40B4-BE49-F238E27FC236}">
                <a16:creationId xmlns:a16="http://schemas.microsoft.com/office/drawing/2014/main" id="{ED3179F2-FE4E-4B67-99FE-4C74D474B98C}"/>
              </a:ext>
            </a:extLst>
          </p:cNvPr>
          <p:cNvPicPr>
            <a:picLocks noChangeAspect="1"/>
          </p:cNvPicPr>
          <p:nvPr/>
        </p:nvPicPr>
        <p:blipFill>
          <a:blip r:embed="rId4"/>
          <a:stretch>
            <a:fillRect/>
          </a:stretch>
        </p:blipFill>
        <p:spPr>
          <a:xfrm>
            <a:off x="758565" y="1262598"/>
            <a:ext cx="6169288" cy="4904775"/>
          </a:xfrm>
          <a:prstGeom prst="rect">
            <a:avLst/>
          </a:prstGeom>
        </p:spPr>
      </p:pic>
    </p:spTree>
    <p:extLst>
      <p:ext uri="{BB962C8B-B14F-4D97-AF65-F5344CB8AC3E}">
        <p14:creationId xmlns:p14="http://schemas.microsoft.com/office/powerpoint/2010/main" val="28173687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27D70BE-7978-44FB-88D1-D945074FA43B}"/>
              </a:ext>
            </a:extLst>
          </p:cNvPr>
          <p:cNvPicPr>
            <a:picLocks noChangeAspect="1"/>
          </p:cNvPicPr>
          <p:nvPr/>
        </p:nvPicPr>
        <p:blipFill>
          <a:blip r:embed="rId2"/>
          <a:stretch>
            <a:fillRect/>
          </a:stretch>
        </p:blipFill>
        <p:spPr>
          <a:xfrm>
            <a:off x="10029825" y="76200"/>
            <a:ext cx="1943100" cy="1943100"/>
          </a:xfrm>
          <a:prstGeom prst="rect">
            <a:avLst/>
          </a:prstGeom>
        </p:spPr>
      </p:pic>
      <p:pic>
        <p:nvPicPr>
          <p:cNvPr id="5" name="Picture 4">
            <a:extLst>
              <a:ext uri="{FF2B5EF4-FFF2-40B4-BE49-F238E27FC236}">
                <a16:creationId xmlns:a16="http://schemas.microsoft.com/office/drawing/2014/main" id="{1FD9D4D3-9217-4DCC-84BE-88EB1AE199DA}"/>
              </a:ext>
            </a:extLst>
          </p:cNvPr>
          <p:cNvPicPr>
            <a:picLocks noChangeAspect="1"/>
          </p:cNvPicPr>
          <p:nvPr/>
        </p:nvPicPr>
        <p:blipFill>
          <a:blip r:embed="rId3"/>
          <a:stretch>
            <a:fillRect/>
          </a:stretch>
        </p:blipFill>
        <p:spPr>
          <a:xfrm>
            <a:off x="9690154" y="6027374"/>
            <a:ext cx="2355742" cy="660408"/>
          </a:xfrm>
          <a:prstGeom prst="rect">
            <a:avLst/>
          </a:prstGeom>
        </p:spPr>
      </p:pic>
      <p:sp>
        <p:nvSpPr>
          <p:cNvPr id="2" name="Rectangle 1">
            <a:extLst>
              <a:ext uri="{FF2B5EF4-FFF2-40B4-BE49-F238E27FC236}">
                <a16:creationId xmlns:a16="http://schemas.microsoft.com/office/drawing/2014/main" id="{98782824-0A11-44F2-B6D7-1EA2CF1E1571}"/>
              </a:ext>
            </a:extLst>
          </p:cNvPr>
          <p:cNvSpPr/>
          <p:nvPr/>
        </p:nvSpPr>
        <p:spPr>
          <a:xfrm>
            <a:off x="219075" y="76200"/>
            <a:ext cx="3624134" cy="584775"/>
          </a:xfrm>
          <a:prstGeom prst="rect">
            <a:avLst/>
          </a:prstGeom>
        </p:spPr>
        <p:txBody>
          <a:bodyPr wrap="none">
            <a:spAutoFit/>
          </a:bodyPr>
          <a:lstStyle/>
          <a:p>
            <a:r>
              <a:rPr lang="en-US" sz="3200" b="1" dirty="0">
                <a:solidFill>
                  <a:srgbClr val="C00000"/>
                </a:solidFill>
                <a:latin typeface="Calibri" panose="020F0502020204030204" pitchFamily="34" charset="0"/>
                <a:cs typeface="Calibri" panose="020F0502020204030204" pitchFamily="34" charset="0"/>
              </a:rPr>
              <a:t>Shape Manipulation</a:t>
            </a:r>
            <a:endParaRPr lang="en-US" sz="3200" b="1" i="0" dirty="0">
              <a:solidFill>
                <a:srgbClr val="C00000"/>
              </a:solidFill>
              <a:effectLst/>
              <a:latin typeface="Calibri" panose="020F0502020204030204" pitchFamily="34" charset="0"/>
              <a:cs typeface="Calibri" panose="020F0502020204030204" pitchFamily="34" charset="0"/>
            </a:endParaRPr>
          </a:p>
        </p:txBody>
      </p:sp>
      <p:sp>
        <p:nvSpPr>
          <p:cNvPr id="3" name="Rectangle 2">
            <a:extLst>
              <a:ext uri="{FF2B5EF4-FFF2-40B4-BE49-F238E27FC236}">
                <a16:creationId xmlns:a16="http://schemas.microsoft.com/office/drawing/2014/main" id="{795788E8-9E81-4946-9497-64458EB97032}"/>
              </a:ext>
            </a:extLst>
          </p:cNvPr>
          <p:cNvSpPr/>
          <p:nvPr/>
        </p:nvSpPr>
        <p:spPr>
          <a:xfrm>
            <a:off x="3759229" y="216157"/>
            <a:ext cx="6041995" cy="400110"/>
          </a:xfrm>
          <a:prstGeom prst="rect">
            <a:avLst/>
          </a:prstGeom>
        </p:spPr>
        <p:txBody>
          <a:bodyPr wrap="square">
            <a:spAutoFit/>
          </a:bodyPr>
          <a:lstStyle/>
          <a:p>
            <a:r>
              <a:rPr lang="en-US" sz="2000" b="1" dirty="0">
                <a:latin typeface="Calibri" panose="020F0502020204030204" pitchFamily="34" charset="0"/>
                <a:cs typeface="Calibri" panose="020F0502020204030204" pitchFamily="34" charset="0"/>
              </a:rPr>
              <a:t>Changing the shape of an array</a:t>
            </a:r>
            <a:endParaRPr lang="en-US" sz="2000" b="1" i="0" dirty="0">
              <a:effectLst/>
              <a:latin typeface="Calibri" panose="020F0502020204030204" pitchFamily="34" charset="0"/>
              <a:cs typeface="Calibri" panose="020F0502020204030204" pitchFamily="34" charset="0"/>
            </a:endParaRPr>
          </a:p>
        </p:txBody>
      </p:sp>
      <p:sp>
        <p:nvSpPr>
          <p:cNvPr id="13" name="Rectangle 12">
            <a:extLst>
              <a:ext uri="{FF2B5EF4-FFF2-40B4-BE49-F238E27FC236}">
                <a16:creationId xmlns:a16="http://schemas.microsoft.com/office/drawing/2014/main" id="{B2F07484-A077-4156-A7A6-2F6413E82BCF}"/>
              </a:ext>
            </a:extLst>
          </p:cNvPr>
          <p:cNvSpPr/>
          <p:nvPr/>
        </p:nvSpPr>
        <p:spPr>
          <a:xfrm>
            <a:off x="8964838" y="2731664"/>
            <a:ext cx="695325" cy="355877"/>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EC0D5821-4580-4E1B-9463-907E542F0DE1}"/>
              </a:ext>
            </a:extLst>
          </p:cNvPr>
          <p:cNvSpPr/>
          <p:nvPr/>
        </p:nvSpPr>
        <p:spPr>
          <a:xfrm>
            <a:off x="219075" y="613350"/>
            <a:ext cx="9010650" cy="671915"/>
          </a:xfrm>
          <a:prstGeom prst="rect">
            <a:avLst/>
          </a:prstGeom>
        </p:spPr>
        <p:txBody>
          <a:bodyPr wrap="square">
            <a:spAutoFit/>
          </a:bodyPr>
          <a:lstStyle/>
          <a:p>
            <a:pPr algn="just">
              <a:lnSpc>
                <a:spcPct val="107000"/>
              </a:lnSpc>
              <a:spcAft>
                <a:spcPts val="800"/>
              </a:spcAft>
            </a:pPr>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The </a:t>
            </a:r>
            <a:r>
              <a:rPr lang="en-US" b="1" dirty="0">
                <a:latin typeface="Calibri" panose="020F0502020204030204" pitchFamily="34" charset="0"/>
                <a:ea typeface="Calibri" panose="020F0502020204030204" pitchFamily="34" charset="0"/>
                <a:cs typeface="Calibri" panose="020F0502020204030204" pitchFamily="34" charset="0"/>
              </a:rPr>
              <a:t>reshape </a:t>
            </a:r>
            <a:r>
              <a:rPr lang="en-US" dirty="0">
                <a:latin typeface="Calibri" panose="020F0502020204030204" pitchFamily="34" charset="0"/>
                <a:ea typeface="Calibri" panose="020F0502020204030204" pitchFamily="34" charset="0"/>
                <a:cs typeface="Calibri" panose="020F0502020204030204" pitchFamily="34" charset="0"/>
              </a:rPr>
              <a:t>function returns its argument with a modified shape, whereas the </a:t>
            </a:r>
            <a:r>
              <a:rPr lang="en-US" b="1" dirty="0" err="1">
                <a:latin typeface="Calibri" panose="020F0502020204030204" pitchFamily="34" charset="0"/>
                <a:ea typeface="Calibri" panose="020F0502020204030204" pitchFamily="34" charset="0"/>
                <a:cs typeface="Calibri" panose="020F0502020204030204" pitchFamily="34" charset="0"/>
              </a:rPr>
              <a:t>ndarray.resize</a:t>
            </a:r>
            <a:r>
              <a:rPr lang="en-US" b="1" dirty="0">
                <a:latin typeface="Calibri" panose="020F0502020204030204" pitchFamily="34" charset="0"/>
                <a:ea typeface="Calibri" panose="020F0502020204030204" pitchFamily="34" charset="0"/>
                <a:cs typeface="Calibri" panose="020F0502020204030204" pitchFamily="34" charset="0"/>
              </a:rPr>
              <a:t> </a:t>
            </a:r>
            <a:r>
              <a:rPr lang="en-US" dirty="0">
                <a:latin typeface="Calibri" panose="020F0502020204030204" pitchFamily="34" charset="0"/>
                <a:ea typeface="Calibri" panose="020F0502020204030204" pitchFamily="34" charset="0"/>
                <a:cs typeface="Calibri" panose="020F0502020204030204" pitchFamily="34" charset="0"/>
              </a:rPr>
              <a:t>method modifies the array itself:</a:t>
            </a:r>
            <a:endParaRPr lang="en-US" sz="2400" dirty="0">
              <a:effectLst/>
              <a:latin typeface="Calibri" panose="020F0502020204030204" pitchFamily="34" charset="0"/>
              <a:ea typeface="Calibri" panose="020F0502020204030204" pitchFamily="34" charset="0"/>
              <a:cs typeface="Calibri" panose="020F0502020204030204" pitchFamily="34" charset="0"/>
            </a:endParaRPr>
          </a:p>
        </p:txBody>
      </p:sp>
      <p:pic>
        <p:nvPicPr>
          <p:cNvPr id="7" name="Picture 6">
            <a:extLst>
              <a:ext uri="{FF2B5EF4-FFF2-40B4-BE49-F238E27FC236}">
                <a16:creationId xmlns:a16="http://schemas.microsoft.com/office/drawing/2014/main" id="{224E6A4D-F0A6-4A81-9776-9B6EA968312F}"/>
              </a:ext>
            </a:extLst>
          </p:cNvPr>
          <p:cNvPicPr>
            <a:picLocks noChangeAspect="1"/>
          </p:cNvPicPr>
          <p:nvPr/>
        </p:nvPicPr>
        <p:blipFill>
          <a:blip r:embed="rId4"/>
          <a:stretch>
            <a:fillRect/>
          </a:stretch>
        </p:blipFill>
        <p:spPr>
          <a:xfrm>
            <a:off x="605079" y="1285265"/>
            <a:ext cx="3531562" cy="2230875"/>
          </a:xfrm>
          <a:prstGeom prst="rect">
            <a:avLst/>
          </a:prstGeom>
        </p:spPr>
      </p:pic>
      <p:sp>
        <p:nvSpPr>
          <p:cNvPr id="8" name="Rectangle 7">
            <a:extLst>
              <a:ext uri="{FF2B5EF4-FFF2-40B4-BE49-F238E27FC236}">
                <a16:creationId xmlns:a16="http://schemas.microsoft.com/office/drawing/2014/main" id="{EFDA3C48-68E7-446A-BEA9-E5DC6D22499B}"/>
              </a:ext>
            </a:extLst>
          </p:cNvPr>
          <p:cNvSpPr/>
          <p:nvPr/>
        </p:nvSpPr>
        <p:spPr>
          <a:xfrm>
            <a:off x="219075" y="3707288"/>
            <a:ext cx="9010650" cy="670120"/>
          </a:xfrm>
          <a:prstGeom prst="rect">
            <a:avLst/>
          </a:prstGeom>
        </p:spPr>
        <p:txBody>
          <a:bodyPr wrap="square">
            <a:spAutoFit/>
          </a:bodyPr>
          <a:lstStyle/>
          <a:p>
            <a:pPr algn="just">
              <a:lnSpc>
                <a:spcPct val="107000"/>
              </a:lnSpc>
              <a:spcAft>
                <a:spcPts val="800"/>
              </a:spcAft>
            </a:pPr>
            <a:r>
              <a:rPr lang="en-US" dirty="0">
                <a:solidFill>
                  <a:srgbClr val="333333"/>
                </a:solidFill>
                <a:latin typeface="Calibri" panose="020F0502020204030204" pitchFamily="34" charset="0"/>
                <a:ea typeface="Calibri" panose="020F0502020204030204" pitchFamily="34" charset="0"/>
                <a:cs typeface="Calibri" panose="020F0502020204030204" pitchFamily="34" charset="0"/>
              </a:rPr>
              <a:t>If a dimension is given as -1 in a reshaping operation, the other dimensions are automatically calculated:</a:t>
            </a:r>
            <a:endParaRPr lang="en-US" sz="2400" dirty="0">
              <a:effectLst/>
              <a:latin typeface="Calibri" panose="020F0502020204030204" pitchFamily="34" charset="0"/>
              <a:ea typeface="Calibri" panose="020F0502020204030204" pitchFamily="34" charset="0"/>
              <a:cs typeface="Calibri" panose="020F0502020204030204" pitchFamily="34" charset="0"/>
            </a:endParaRPr>
          </a:p>
        </p:txBody>
      </p:sp>
      <p:pic>
        <p:nvPicPr>
          <p:cNvPr id="9" name="Picture 8">
            <a:extLst>
              <a:ext uri="{FF2B5EF4-FFF2-40B4-BE49-F238E27FC236}">
                <a16:creationId xmlns:a16="http://schemas.microsoft.com/office/drawing/2014/main" id="{7DCA7766-F161-4C7A-A4A5-DB8AB6CBB746}"/>
              </a:ext>
            </a:extLst>
          </p:cNvPr>
          <p:cNvPicPr>
            <a:picLocks noChangeAspect="1"/>
          </p:cNvPicPr>
          <p:nvPr/>
        </p:nvPicPr>
        <p:blipFill>
          <a:blip r:embed="rId5"/>
          <a:stretch>
            <a:fillRect/>
          </a:stretch>
        </p:blipFill>
        <p:spPr>
          <a:xfrm>
            <a:off x="605079" y="4482831"/>
            <a:ext cx="3531562" cy="1260048"/>
          </a:xfrm>
          <a:prstGeom prst="rect">
            <a:avLst/>
          </a:prstGeom>
        </p:spPr>
      </p:pic>
    </p:spTree>
    <p:extLst>
      <p:ext uri="{BB962C8B-B14F-4D97-AF65-F5344CB8AC3E}">
        <p14:creationId xmlns:p14="http://schemas.microsoft.com/office/powerpoint/2010/main" val="9452736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27D70BE-7978-44FB-88D1-D945074FA43B}"/>
              </a:ext>
            </a:extLst>
          </p:cNvPr>
          <p:cNvPicPr>
            <a:picLocks noChangeAspect="1"/>
          </p:cNvPicPr>
          <p:nvPr/>
        </p:nvPicPr>
        <p:blipFill>
          <a:blip r:embed="rId2"/>
          <a:stretch>
            <a:fillRect/>
          </a:stretch>
        </p:blipFill>
        <p:spPr>
          <a:xfrm>
            <a:off x="10029825" y="76200"/>
            <a:ext cx="1943100" cy="1943100"/>
          </a:xfrm>
          <a:prstGeom prst="rect">
            <a:avLst/>
          </a:prstGeom>
        </p:spPr>
      </p:pic>
      <p:pic>
        <p:nvPicPr>
          <p:cNvPr id="5" name="Picture 4">
            <a:extLst>
              <a:ext uri="{FF2B5EF4-FFF2-40B4-BE49-F238E27FC236}">
                <a16:creationId xmlns:a16="http://schemas.microsoft.com/office/drawing/2014/main" id="{1FD9D4D3-9217-4DCC-84BE-88EB1AE199DA}"/>
              </a:ext>
            </a:extLst>
          </p:cNvPr>
          <p:cNvPicPr>
            <a:picLocks noChangeAspect="1"/>
          </p:cNvPicPr>
          <p:nvPr/>
        </p:nvPicPr>
        <p:blipFill>
          <a:blip r:embed="rId3"/>
          <a:stretch>
            <a:fillRect/>
          </a:stretch>
        </p:blipFill>
        <p:spPr>
          <a:xfrm>
            <a:off x="9690154" y="6027374"/>
            <a:ext cx="2355742" cy="660408"/>
          </a:xfrm>
          <a:prstGeom prst="rect">
            <a:avLst/>
          </a:prstGeom>
        </p:spPr>
      </p:pic>
      <p:sp>
        <p:nvSpPr>
          <p:cNvPr id="2" name="Rectangle 1">
            <a:extLst>
              <a:ext uri="{FF2B5EF4-FFF2-40B4-BE49-F238E27FC236}">
                <a16:creationId xmlns:a16="http://schemas.microsoft.com/office/drawing/2014/main" id="{98782824-0A11-44F2-B6D7-1EA2CF1E1571}"/>
              </a:ext>
            </a:extLst>
          </p:cNvPr>
          <p:cNvSpPr/>
          <p:nvPr/>
        </p:nvSpPr>
        <p:spPr>
          <a:xfrm>
            <a:off x="219075" y="76200"/>
            <a:ext cx="3624134" cy="584775"/>
          </a:xfrm>
          <a:prstGeom prst="rect">
            <a:avLst/>
          </a:prstGeom>
        </p:spPr>
        <p:txBody>
          <a:bodyPr wrap="none">
            <a:spAutoFit/>
          </a:bodyPr>
          <a:lstStyle/>
          <a:p>
            <a:r>
              <a:rPr lang="en-US" sz="3200" b="1" dirty="0">
                <a:solidFill>
                  <a:srgbClr val="C00000"/>
                </a:solidFill>
                <a:latin typeface="Calibri" panose="020F0502020204030204" pitchFamily="34" charset="0"/>
                <a:cs typeface="Calibri" panose="020F0502020204030204" pitchFamily="34" charset="0"/>
              </a:rPr>
              <a:t>Shape Manipulation</a:t>
            </a:r>
            <a:endParaRPr lang="en-US" sz="3200" b="1" i="0" dirty="0">
              <a:solidFill>
                <a:srgbClr val="C00000"/>
              </a:solidFill>
              <a:effectLst/>
              <a:latin typeface="Calibri" panose="020F0502020204030204" pitchFamily="34" charset="0"/>
              <a:cs typeface="Calibri" panose="020F0502020204030204" pitchFamily="34" charset="0"/>
            </a:endParaRPr>
          </a:p>
        </p:txBody>
      </p:sp>
      <p:sp>
        <p:nvSpPr>
          <p:cNvPr id="3" name="Rectangle 2">
            <a:extLst>
              <a:ext uri="{FF2B5EF4-FFF2-40B4-BE49-F238E27FC236}">
                <a16:creationId xmlns:a16="http://schemas.microsoft.com/office/drawing/2014/main" id="{795788E8-9E81-4946-9497-64458EB97032}"/>
              </a:ext>
            </a:extLst>
          </p:cNvPr>
          <p:cNvSpPr/>
          <p:nvPr/>
        </p:nvSpPr>
        <p:spPr>
          <a:xfrm>
            <a:off x="3759229" y="216157"/>
            <a:ext cx="6041995" cy="400110"/>
          </a:xfrm>
          <a:prstGeom prst="rect">
            <a:avLst/>
          </a:prstGeom>
        </p:spPr>
        <p:txBody>
          <a:bodyPr wrap="square">
            <a:spAutoFit/>
          </a:bodyPr>
          <a:lstStyle/>
          <a:p>
            <a:r>
              <a:rPr lang="en-US" sz="2000" b="1" i="0" dirty="0">
                <a:effectLst/>
                <a:latin typeface="Calibri" panose="020F0502020204030204" pitchFamily="34" charset="0"/>
                <a:cs typeface="Calibri" panose="020F0502020204030204" pitchFamily="34" charset="0"/>
              </a:rPr>
              <a:t>Stacking together different a</a:t>
            </a:r>
            <a:r>
              <a:rPr lang="en-US" sz="2000" b="1" dirty="0">
                <a:latin typeface="Calibri" panose="020F0502020204030204" pitchFamily="34" charset="0"/>
                <a:cs typeface="Calibri" panose="020F0502020204030204" pitchFamily="34" charset="0"/>
              </a:rPr>
              <a:t>rrays</a:t>
            </a:r>
            <a:endParaRPr lang="en-US" sz="2000" b="1" i="0" dirty="0">
              <a:effectLst/>
              <a:latin typeface="Calibri" panose="020F0502020204030204" pitchFamily="34" charset="0"/>
              <a:cs typeface="Calibri" panose="020F0502020204030204" pitchFamily="34" charset="0"/>
            </a:endParaRPr>
          </a:p>
        </p:txBody>
      </p:sp>
      <p:sp>
        <p:nvSpPr>
          <p:cNvPr id="13" name="Rectangle 12">
            <a:extLst>
              <a:ext uri="{FF2B5EF4-FFF2-40B4-BE49-F238E27FC236}">
                <a16:creationId xmlns:a16="http://schemas.microsoft.com/office/drawing/2014/main" id="{B2F07484-A077-4156-A7A6-2F6413E82BCF}"/>
              </a:ext>
            </a:extLst>
          </p:cNvPr>
          <p:cNvSpPr/>
          <p:nvPr/>
        </p:nvSpPr>
        <p:spPr>
          <a:xfrm>
            <a:off x="8964838" y="2731664"/>
            <a:ext cx="695325" cy="355877"/>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9F169DD-50AA-4725-9832-8C3DD19FB8D1}"/>
              </a:ext>
            </a:extLst>
          </p:cNvPr>
          <p:cNvSpPr/>
          <p:nvPr/>
        </p:nvSpPr>
        <p:spPr>
          <a:xfrm>
            <a:off x="219075" y="608183"/>
            <a:ext cx="8210550" cy="369332"/>
          </a:xfrm>
          <a:prstGeom prst="rect">
            <a:avLst/>
          </a:prstGeom>
        </p:spPr>
        <p:txBody>
          <a:bodyPr wrap="square">
            <a:spAutoFit/>
          </a:bodyPr>
          <a:lstStyle/>
          <a:p>
            <a:r>
              <a:rPr lang="en-US" dirty="0">
                <a:solidFill>
                  <a:srgbClr val="333333"/>
                </a:solidFill>
                <a:latin typeface="Calibri" panose="020F0502020204030204" pitchFamily="34" charset="0"/>
                <a:cs typeface="Calibri" panose="020F0502020204030204" pitchFamily="34" charset="0"/>
              </a:rPr>
              <a:t>Several arrays can be stacked together along different axes:</a:t>
            </a:r>
            <a:endParaRPr lang="en-US" dirty="0">
              <a:latin typeface="Calibri" panose="020F0502020204030204" pitchFamily="34" charset="0"/>
              <a:cs typeface="Calibri" panose="020F0502020204030204" pitchFamily="34" charset="0"/>
            </a:endParaRPr>
          </a:p>
        </p:txBody>
      </p:sp>
      <p:pic>
        <p:nvPicPr>
          <p:cNvPr id="11" name="Picture 10">
            <a:extLst>
              <a:ext uri="{FF2B5EF4-FFF2-40B4-BE49-F238E27FC236}">
                <a16:creationId xmlns:a16="http://schemas.microsoft.com/office/drawing/2014/main" id="{CF8758C5-2DCE-4F50-BAA0-CB24C546F6AB}"/>
              </a:ext>
            </a:extLst>
          </p:cNvPr>
          <p:cNvPicPr>
            <a:picLocks noChangeAspect="1"/>
          </p:cNvPicPr>
          <p:nvPr/>
        </p:nvPicPr>
        <p:blipFill>
          <a:blip r:embed="rId4"/>
          <a:stretch>
            <a:fillRect/>
          </a:stretch>
        </p:blipFill>
        <p:spPr>
          <a:xfrm>
            <a:off x="699178" y="977515"/>
            <a:ext cx="4565349" cy="4613660"/>
          </a:xfrm>
          <a:prstGeom prst="rect">
            <a:avLst/>
          </a:prstGeom>
        </p:spPr>
      </p:pic>
    </p:spTree>
    <p:extLst>
      <p:ext uri="{BB962C8B-B14F-4D97-AF65-F5344CB8AC3E}">
        <p14:creationId xmlns:p14="http://schemas.microsoft.com/office/powerpoint/2010/main" val="1260216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27D70BE-7978-44FB-88D1-D945074FA43B}"/>
              </a:ext>
            </a:extLst>
          </p:cNvPr>
          <p:cNvPicPr>
            <a:picLocks noChangeAspect="1"/>
          </p:cNvPicPr>
          <p:nvPr/>
        </p:nvPicPr>
        <p:blipFill>
          <a:blip r:embed="rId2"/>
          <a:stretch>
            <a:fillRect/>
          </a:stretch>
        </p:blipFill>
        <p:spPr>
          <a:xfrm>
            <a:off x="10029825" y="76200"/>
            <a:ext cx="1943100" cy="1943100"/>
          </a:xfrm>
          <a:prstGeom prst="rect">
            <a:avLst/>
          </a:prstGeom>
        </p:spPr>
      </p:pic>
      <p:pic>
        <p:nvPicPr>
          <p:cNvPr id="5" name="Picture 4">
            <a:extLst>
              <a:ext uri="{FF2B5EF4-FFF2-40B4-BE49-F238E27FC236}">
                <a16:creationId xmlns:a16="http://schemas.microsoft.com/office/drawing/2014/main" id="{1FD9D4D3-9217-4DCC-84BE-88EB1AE199DA}"/>
              </a:ext>
            </a:extLst>
          </p:cNvPr>
          <p:cNvPicPr>
            <a:picLocks noChangeAspect="1"/>
          </p:cNvPicPr>
          <p:nvPr/>
        </p:nvPicPr>
        <p:blipFill>
          <a:blip r:embed="rId3"/>
          <a:stretch>
            <a:fillRect/>
          </a:stretch>
        </p:blipFill>
        <p:spPr>
          <a:xfrm>
            <a:off x="9690154" y="6027374"/>
            <a:ext cx="2355742" cy="660408"/>
          </a:xfrm>
          <a:prstGeom prst="rect">
            <a:avLst/>
          </a:prstGeom>
        </p:spPr>
      </p:pic>
      <p:sp>
        <p:nvSpPr>
          <p:cNvPr id="2" name="Rectangle 1">
            <a:extLst>
              <a:ext uri="{FF2B5EF4-FFF2-40B4-BE49-F238E27FC236}">
                <a16:creationId xmlns:a16="http://schemas.microsoft.com/office/drawing/2014/main" id="{98782824-0A11-44F2-B6D7-1EA2CF1E1571}"/>
              </a:ext>
            </a:extLst>
          </p:cNvPr>
          <p:cNvSpPr/>
          <p:nvPr/>
        </p:nvSpPr>
        <p:spPr>
          <a:xfrm>
            <a:off x="219075" y="76200"/>
            <a:ext cx="3624134" cy="584775"/>
          </a:xfrm>
          <a:prstGeom prst="rect">
            <a:avLst/>
          </a:prstGeom>
        </p:spPr>
        <p:txBody>
          <a:bodyPr wrap="none">
            <a:spAutoFit/>
          </a:bodyPr>
          <a:lstStyle/>
          <a:p>
            <a:r>
              <a:rPr lang="en-US" sz="3200" b="1" dirty="0">
                <a:solidFill>
                  <a:srgbClr val="C00000"/>
                </a:solidFill>
                <a:latin typeface="Calibri" panose="020F0502020204030204" pitchFamily="34" charset="0"/>
                <a:cs typeface="Calibri" panose="020F0502020204030204" pitchFamily="34" charset="0"/>
              </a:rPr>
              <a:t>Shape Manipulation</a:t>
            </a:r>
            <a:endParaRPr lang="en-US" sz="3200" b="1" i="0" dirty="0">
              <a:solidFill>
                <a:srgbClr val="C00000"/>
              </a:solidFill>
              <a:effectLst/>
              <a:latin typeface="Calibri" panose="020F0502020204030204" pitchFamily="34" charset="0"/>
              <a:cs typeface="Calibri" panose="020F0502020204030204" pitchFamily="34" charset="0"/>
            </a:endParaRPr>
          </a:p>
        </p:txBody>
      </p:sp>
      <p:sp>
        <p:nvSpPr>
          <p:cNvPr id="3" name="Rectangle 2">
            <a:extLst>
              <a:ext uri="{FF2B5EF4-FFF2-40B4-BE49-F238E27FC236}">
                <a16:creationId xmlns:a16="http://schemas.microsoft.com/office/drawing/2014/main" id="{795788E8-9E81-4946-9497-64458EB97032}"/>
              </a:ext>
            </a:extLst>
          </p:cNvPr>
          <p:cNvSpPr/>
          <p:nvPr/>
        </p:nvSpPr>
        <p:spPr>
          <a:xfrm>
            <a:off x="3759229" y="216157"/>
            <a:ext cx="6041995" cy="400110"/>
          </a:xfrm>
          <a:prstGeom prst="rect">
            <a:avLst/>
          </a:prstGeom>
        </p:spPr>
        <p:txBody>
          <a:bodyPr wrap="square">
            <a:spAutoFit/>
          </a:bodyPr>
          <a:lstStyle/>
          <a:p>
            <a:r>
              <a:rPr lang="en-US" sz="2000" b="1" i="0" dirty="0">
                <a:effectLst/>
                <a:latin typeface="Calibri" panose="020F0502020204030204" pitchFamily="34" charset="0"/>
                <a:cs typeface="Calibri" panose="020F0502020204030204" pitchFamily="34" charset="0"/>
              </a:rPr>
              <a:t>Stacking together different a</a:t>
            </a:r>
            <a:r>
              <a:rPr lang="en-US" sz="2000" b="1" dirty="0">
                <a:latin typeface="Calibri" panose="020F0502020204030204" pitchFamily="34" charset="0"/>
                <a:cs typeface="Calibri" panose="020F0502020204030204" pitchFamily="34" charset="0"/>
              </a:rPr>
              <a:t>rrays</a:t>
            </a:r>
            <a:endParaRPr lang="en-US" sz="2000" b="1" i="0" dirty="0">
              <a:effectLst/>
              <a:latin typeface="Calibri" panose="020F0502020204030204" pitchFamily="34" charset="0"/>
              <a:cs typeface="Calibri" panose="020F0502020204030204" pitchFamily="34" charset="0"/>
            </a:endParaRPr>
          </a:p>
        </p:txBody>
      </p:sp>
      <p:sp>
        <p:nvSpPr>
          <p:cNvPr id="13" name="Rectangle 12">
            <a:extLst>
              <a:ext uri="{FF2B5EF4-FFF2-40B4-BE49-F238E27FC236}">
                <a16:creationId xmlns:a16="http://schemas.microsoft.com/office/drawing/2014/main" id="{B2F07484-A077-4156-A7A6-2F6413E82BCF}"/>
              </a:ext>
            </a:extLst>
          </p:cNvPr>
          <p:cNvSpPr/>
          <p:nvPr/>
        </p:nvSpPr>
        <p:spPr>
          <a:xfrm>
            <a:off x="8964838" y="2731664"/>
            <a:ext cx="695325" cy="355877"/>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001B83C9-2CA1-4E83-9034-BC7A43B9E58F}"/>
              </a:ext>
            </a:extLst>
          </p:cNvPr>
          <p:cNvSpPr/>
          <p:nvPr/>
        </p:nvSpPr>
        <p:spPr>
          <a:xfrm>
            <a:off x="219075" y="616267"/>
            <a:ext cx="9182100" cy="671915"/>
          </a:xfrm>
          <a:prstGeom prst="rect">
            <a:avLst/>
          </a:prstGeom>
        </p:spPr>
        <p:txBody>
          <a:bodyPr wrap="square">
            <a:spAutoFit/>
          </a:bodyPr>
          <a:lstStyle/>
          <a:p>
            <a:pPr algn="just">
              <a:lnSpc>
                <a:spcPct val="107000"/>
              </a:lnSpc>
              <a:spcAft>
                <a:spcPts val="800"/>
              </a:spcAft>
            </a:pPr>
            <a:r>
              <a:rPr lang="en-US" dirty="0">
                <a:latin typeface="Calibri" panose="020F0502020204030204" pitchFamily="34" charset="0"/>
                <a:ea typeface="Calibri" panose="020F0502020204030204" pitchFamily="34" charset="0"/>
                <a:cs typeface="Arial" panose="020B0604020202020204" pitchFamily="34" charset="0"/>
              </a:rPr>
              <a:t>The function </a:t>
            </a:r>
            <a:r>
              <a:rPr lang="en-US" b="1" dirty="0" err="1">
                <a:latin typeface="Calibri" panose="020F0502020204030204" pitchFamily="34" charset="0"/>
                <a:ea typeface="Calibri" panose="020F0502020204030204" pitchFamily="34" charset="0"/>
                <a:cs typeface="Cordia New" panose="020B0304020202020204" pitchFamily="34" charset="-34"/>
              </a:rPr>
              <a:t>column_stack</a:t>
            </a:r>
            <a:r>
              <a:rPr lang="en-US" b="1" dirty="0">
                <a:latin typeface="Calibri" panose="020F0502020204030204" pitchFamily="34" charset="0"/>
                <a:ea typeface="Calibri" panose="020F0502020204030204" pitchFamily="34" charset="0"/>
                <a:cs typeface="Arial" panose="020B0604020202020204" pitchFamily="34" charset="0"/>
              </a:rPr>
              <a:t> </a:t>
            </a:r>
            <a:r>
              <a:rPr lang="en-US" dirty="0">
                <a:latin typeface="Calibri" panose="020F0502020204030204" pitchFamily="34" charset="0"/>
                <a:ea typeface="Calibri" panose="020F0502020204030204" pitchFamily="34" charset="0"/>
                <a:cs typeface="Arial" panose="020B0604020202020204" pitchFamily="34" charset="0"/>
              </a:rPr>
              <a:t>stacks 1D arrays as columns into a 2D array. It is equivalent to </a:t>
            </a:r>
            <a:r>
              <a:rPr lang="en-US" b="1" dirty="0" err="1">
                <a:latin typeface="Calibri" panose="020F0502020204030204" pitchFamily="34" charset="0"/>
                <a:ea typeface="Calibri" panose="020F0502020204030204" pitchFamily="34" charset="0"/>
                <a:cs typeface="Cordia New" panose="020B0304020202020204" pitchFamily="34" charset="-34"/>
              </a:rPr>
              <a:t>hstack</a:t>
            </a:r>
            <a:r>
              <a:rPr lang="en-US" b="1" dirty="0">
                <a:latin typeface="Calibri" panose="020F0502020204030204" pitchFamily="34" charset="0"/>
                <a:ea typeface="Calibri" panose="020F0502020204030204" pitchFamily="34" charset="0"/>
                <a:cs typeface="Arial" panose="020B0604020202020204" pitchFamily="34" charset="0"/>
              </a:rPr>
              <a:t> </a:t>
            </a:r>
            <a:r>
              <a:rPr lang="en-US" dirty="0">
                <a:latin typeface="Calibri" panose="020F0502020204030204" pitchFamily="34" charset="0"/>
                <a:ea typeface="Calibri" panose="020F0502020204030204" pitchFamily="34" charset="0"/>
                <a:cs typeface="Arial" panose="020B0604020202020204" pitchFamily="34" charset="0"/>
              </a:rPr>
              <a:t>only for 2D arrays:</a:t>
            </a:r>
            <a:endParaRPr lang="en-US" sz="1100" dirty="0">
              <a:effectLst/>
              <a:latin typeface="Calibri" panose="020F0502020204030204" pitchFamily="34" charset="0"/>
              <a:ea typeface="Calibri" panose="020F0502020204030204" pitchFamily="34" charset="0"/>
              <a:cs typeface="Cordia New" panose="020B0304020202020204" pitchFamily="34" charset="-34"/>
            </a:endParaRPr>
          </a:p>
        </p:txBody>
      </p:sp>
      <p:pic>
        <p:nvPicPr>
          <p:cNvPr id="7" name="Picture 6">
            <a:extLst>
              <a:ext uri="{FF2B5EF4-FFF2-40B4-BE49-F238E27FC236}">
                <a16:creationId xmlns:a16="http://schemas.microsoft.com/office/drawing/2014/main" id="{A9D48AC2-84C7-48BA-93EB-C41844BB72FE}"/>
              </a:ext>
            </a:extLst>
          </p:cNvPr>
          <p:cNvPicPr>
            <a:picLocks noChangeAspect="1"/>
          </p:cNvPicPr>
          <p:nvPr/>
        </p:nvPicPr>
        <p:blipFill>
          <a:blip r:embed="rId4"/>
          <a:stretch>
            <a:fillRect/>
          </a:stretch>
        </p:blipFill>
        <p:spPr>
          <a:xfrm>
            <a:off x="729977" y="1288182"/>
            <a:ext cx="6581369" cy="5217393"/>
          </a:xfrm>
          <a:prstGeom prst="rect">
            <a:avLst/>
          </a:prstGeom>
        </p:spPr>
      </p:pic>
    </p:spTree>
    <p:extLst>
      <p:ext uri="{BB962C8B-B14F-4D97-AF65-F5344CB8AC3E}">
        <p14:creationId xmlns:p14="http://schemas.microsoft.com/office/powerpoint/2010/main" val="31098336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27D70BE-7978-44FB-88D1-D945074FA43B}"/>
              </a:ext>
            </a:extLst>
          </p:cNvPr>
          <p:cNvPicPr>
            <a:picLocks noChangeAspect="1"/>
          </p:cNvPicPr>
          <p:nvPr/>
        </p:nvPicPr>
        <p:blipFill>
          <a:blip r:embed="rId2"/>
          <a:stretch>
            <a:fillRect/>
          </a:stretch>
        </p:blipFill>
        <p:spPr>
          <a:xfrm>
            <a:off x="10029825" y="76200"/>
            <a:ext cx="1943100" cy="1943100"/>
          </a:xfrm>
          <a:prstGeom prst="rect">
            <a:avLst/>
          </a:prstGeom>
        </p:spPr>
      </p:pic>
      <p:pic>
        <p:nvPicPr>
          <p:cNvPr id="5" name="Picture 4">
            <a:extLst>
              <a:ext uri="{FF2B5EF4-FFF2-40B4-BE49-F238E27FC236}">
                <a16:creationId xmlns:a16="http://schemas.microsoft.com/office/drawing/2014/main" id="{1FD9D4D3-9217-4DCC-84BE-88EB1AE199DA}"/>
              </a:ext>
            </a:extLst>
          </p:cNvPr>
          <p:cNvPicPr>
            <a:picLocks noChangeAspect="1"/>
          </p:cNvPicPr>
          <p:nvPr/>
        </p:nvPicPr>
        <p:blipFill>
          <a:blip r:embed="rId3"/>
          <a:stretch>
            <a:fillRect/>
          </a:stretch>
        </p:blipFill>
        <p:spPr>
          <a:xfrm>
            <a:off x="9690154" y="6027374"/>
            <a:ext cx="2355742" cy="660408"/>
          </a:xfrm>
          <a:prstGeom prst="rect">
            <a:avLst/>
          </a:prstGeom>
        </p:spPr>
      </p:pic>
      <p:sp>
        <p:nvSpPr>
          <p:cNvPr id="2" name="Rectangle 1">
            <a:extLst>
              <a:ext uri="{FF2B5EF4-FFF2-40B4-BE49-F238E27FC236}">
                <a16:creationId xmlns:a16="http://schemas.microsoft.com/office/drawing/2014/main" id="{98782824-0A11-44F2-B6D7-1EA2CF1E1571}"/>
              </a:ext>
            </a:extLst>
          </p:cNvPr>
          <p:cNvSpPr/>
          <p:nvPr/>
        </p:nvSpPr>
        <p:spPr>
          <a:xfrm>
            <a:off x="219075" y="76200"/>
            <a:ext cx="3624134" cy="584775"/>
          </a:xfrm>
          <a:prstGeom prst="rect">
            <a:avLst/>
          </a:prstGeom>
        </p:spPr>
        <p:txBody>
          <a:bodyPr wrap="none">
            <a:spAutoFit/>
          </a:bodyPr>
          <a:lstStyle/>
          <a:p>
            <a:r>
              <a:rPr lang="en-US" sz="3200" b="1" dirty="0">
                <a:solidFill>
                  <a:srgbClr val="C00000"/>
                </a:solidFill>
                <a:latin typeface="Calibri" panose="020F0502020204030204" pitchFamily="34" charset="0"/>
                <a:cs typeface="Calibri" panose="020F0502020204030204" pitchFamily="34" charset="0"/>
              </a:rPr>
              <a:t>Shape Manipulation</a:t>
            </a:r>
            <a:endParaRPr lang="en-US" sz="3200" b="1" i="0" dirty="0">
              <a:solidFill>
                <a:srgbClr val="C00000"/>
              </a:solidFill>
              <a:effectLst/>
              <a:latin typeface="Calibri" panose="020F0502020204030204" pitchFamily="34" charset="0"/>
              <a:cs typeface="Calibri" panose="020F0502020204030204" pitchFamily="34" charset="0"/>
            </a:endParaRPr>
          </a:p>
        </p:txBody>
      </p:sp>
      <p:sp>
        <p:nvSpPr>
          <p:cNvPr id="3" name="Rectangle 2">
            <a:extLst>
              <a:ext uri="{FF2B5EF4-FFF2-40B4-BE49-F238E27FC236}">
                <a16:creationId xmlns:a16="http://schemas.microsoft.com/office/drawing/2014/main" id="{795788E8-9E81-4946-9497-64458EB97032}"/>
              </a:ext>
            </a:extLst>
          </p:cNvPr>
          <p:cNvSpPr/>
          <p:nvPr/>
        </p:nvSpPr>
        <p:spPr>
          <a:xfrm>
            <a:off x="3759229" y="216157"/>
            <a:ext cx="6041995" cy="400110"/>
          </a:xfrm>
          <a:prstGeom prst="rect">
            <a:avLst/>
          </a:prstGeom>
        </p:spPr>
        <p:txBody>
          <a:bodyPr wrap="square">
            <a:spAutoFit/>
          </a:bodyPr>
          <a:lstStyle/>
          <a:p>
            <a:r>
              <a:rPr lang="en-US" sz="2000" b="1" i="0" dirty="0">
                <a:effectLst/>
                <a:latin typeface="Calibri" panose="020F0502020204030204" pitchFamily="34" charset="0"/>
                <a:cs typeface="Calibri" panose="020F0502020204030204" pitchFamily="34" charset="0"/>
              </a:rPr>
              <a:t>Stacking together different a</a:t>
            </a:r>
            <a:r>
              <a:rPr lang="en-US" sz="2000" b="1" dirty="0">
                <a:latin typeface="Calibri" panose="020F0502020204030204" pitchFamily="34" charset="0"/>
                <a:cs typeface="Calibri" panose="020F0502020204030204" pitchFamily="34" charset="0"/>
              </a:rPr>
              <a:t>rrays</a:t>
            </a:r>
            <a:endParaRPr lang="en-US" sz="2000" b="1" i="0" dirty="0">
              <a:effectLst/>
              <a:latin typeface="Calibri" panose="020F0502020204030204" pitchFamily="34" charset="0"/>
              <a:cs typeface="Calibri" panose="020F0502020204030204" pitchFamily="34" charset="0"/>
            </a:endParaRPr>
          </a:p>
        </p:txBody>
      </p:sp>
      <p:sp>
        <p:nvSpPr>
          <p:cNvPr id="13" name="Rectangle 12">
            <a:extLst>
              <a:ext uri="{FF2B5EF4-FFF2-40B4-BE49-F238E27FC236}">
                <a16:creationId xmlns:a16="http://schemas.microsoft.com/office/drawing/2014/main" id="{B2F07484-A077-4156-A7A6-2F6413E82BCF}"/>
              </a:ext>
            </a:extLst>
          </p:cNvPr>
          <p:cNvSpPr/>
          <p:nvPr/>
        </p:nvSpPr>
        <p:spPr>
          <a:xfrm>
            <a:off x="8964838" y="2731664"/>
            <a:ext cx="695325" cy="355877"/>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36060E20-3A9F-4FB7-9A38-878EC4CD01B4}"/>
              </a:ext>
            </a:extLst>
          </p:cNvPr>
          <p:cNvSpPr/>
          <p:nvPr/>
        </p:nvSpPr>
        <p:spPr>
          <a:xfrm>
            <a:off x="219075" y="616267"/>
            <a:ext cx="8391525" cy="671915"/>
          </a:xfrm>
          <a:prstGeom prst="rect">
            <a:avLst/>
          </a:prstGeom>
        </p:spPr>
        <p:txBody>
          <a:bodyPr wrap="square">
            <a:spAutoFit/>
          </a:bodyPr>
          <a:lstStyle/>
          <a:p>
            <a:pPr algn="just">
              <a:lnSpc>
                <a:spcPct val="107000"/>
              </a:lnSpc>
              <a:spcAft>
                <a:spcPts val="800"/>
              </a:spcAft>
            </a:pPr>
            <a:r>
              <a:rPr lang="en-US" dirty="0">
                <a:solidFill>
                  <a:srgbClr val="000000"/>
                </a:solidFill>
                <a:latin typeface="Calibri" panose="020F0502020204030204" pitchFamily="34" charset="0"/>
                <a:ea typeface="Calibri" panose="020F0502020204030204" pitchFamily="34" charset="0"/>
                <a:cs typeface="Arial" panose="020B0604020202020204" pitchFamily="34" charset="0"/>
              </a:rPr>
              <a:t>On the other hand, the function </a:t>
            </a:r>
            <a:r>
              <a:rPr lang="en-US" b="1" dirty="0" err="1">
                <a:solidFill>
                  <a:srgbClr val="000000"/>
                </a:solidFill>
                <a:latin typeface="Calibri" panose="020F0502020204030204" pitchFamily="34" charset="0"/>
                <a:ea typeface="Calibri" panose="020F0502020204030204" pitchFamily="34" charset="0"/>
                <a:cs typeface="Cordia New" panose="020B0304020202020204" pitchFamily="34" charset="-34"/>
              </a:rPr>
              <a:t>row_stack</a:t>
            </a:r>
            <a:r>
              <a:rPr lang="en-US" dirty="0">
                <a:solidFill>
                  <a:srgbClr val="000000"/>
                </a:solidFill>
                <a:latin typeface="Calibri" panose="020F0502020204030204" pitchFamily="34" charset="0"/>
                <a:ea typeface="Calibri" panose="020F0502020204030204" pitchFamily="34" charset="0"/>
                <a:cs typeface="Arial" panose="020B0604020202020204" pitchFamily="34" charset="0"/>
              </a:rPr>
              <a:t> is equivalent to </a:t>
            </a:r>
            <a:r>
              <a:rPr lang="en-US" b="1" dirty="0" err="1">
                <a:solidFill>
                  <a:srgbClr val="000000"/>
                </a:solidFill>
                <a:latin typeface="Calibri" panose="020F0502020204030204" pitchFamily="34" charset="0"/>
                <a:ea typeface="Calibri" panose="020F0502020204030204" pitchFamily="34" charset="0"/>
                <a:cs typeface="Cordia New" panose="020B0304020202020204" pitchFamily="34" charset="-34"/>
              </a:rPr>
              <a:t>vstack</a:t>
            </a:r>
            <a:r>
              <a:rPr lang="en-US" b="1" dirty="0">
                <a:solidFill>
                  <a:srgbClr val="000000"/>
                </a:solidFill>
                <a:latin typeface="Calibri" panose="020F0502020204030204" pitchFamily="34" charset="0"/>
                <a:ea typeface="Calibri" panose="020F0502020204030204" pitchFamily="34" charset="0"/>
                <a:cs typeface="Arial" panose="020B0604020202020204" pitchFamily="34" charset="0"/>
              </a:rPr>
              <a:t> </a:t>
            </a:r>
            <a:r>
              <a:rPr lang="en-US" dirty="0">
                <a:solidFill>
                  <a:srgbClr val="000000"/>
                </a:solidFill>
                <a:latin typeface="Calibri" panose="020F0502020204030204" pitchFamily="34" charset="0"/>
                <a:ea typeface="Calibri" panose="020F0502020204030204" pitchFamily="34" charset="0"/>
                <a:cs typeface="Arial" panose="020B0604020202020204" pitchFamily="34" charset="0"/>
              </a:rPr>
              <a:t>for any input arrays. In fact, </a:t>
            </a:r>
            <a:r>
              <a:rPr lang="en-US" b="1" dirty="0" err="1">
                <a:solidFill>
                  <a:srgbClr val="000000"/>
                </a:solidFill>
                <a:latin typeface="Calibri" panose="020F0502020204030204" pitchFamily="34" charset="0"/>
                <a:ea typeface="Calibri" panose="020F0502020204030204" pitchFamily="34" charset="0"/>
                <a:cs typeface="Cordia New" panose="020B0304020202020204" pitchFamily="34" charset="-34"/>
              </a:rPr>
              <a:t>row_stack</a:t>
            </a:r>
            <a:r>
              <a:rPr lang="en-US" dirty="0">
                <a:solidFill>
                  <a:srgbClr val="000000"/>
                </a:solidFill>
                <a:latin typeface="Calibri" panose="020F0502020204030204" pitchFamily="34" charset="0"/>
                <a:ea typeface="Calibri" panose="020F0502020204030204" pitchFamily="34" charset="0"/>
                <a:cs typeface="Arial" panose="020B0604020202020204" pitchFamily="34" charset="0"/>
              </a:rPr>
              <a:t> is an alias for </a:t>
            </a:r>
            <a:r>
              <a:rPr lang="en-US" b="1" dirty="0" err="1">
                <a:solidFill>
                  <a:srgbClr val="000000"/>
                </a:solidFill>
                <a:latin typeface="Calibri" panose="020F0502020204030204" pitchFamily="34" charset="0"/>
                <a:ea typeface="Calibri" panose="020F0502020204030204" pitchFamily="34" charset="0"/>
                <a:cs typeface="Cordia New" panose="020B0304020202020204" pitchFamily="34" charset="-34"/>
              </a:rPr>
              <a:t>vstack</a:t>
            </a:r>
            <a:r>
              <a:rPr lang="en-US" dirty="0">
                <a:solidFill>
                  <a:srgbClr val="000000"/>
                </a:solidFill>
                <a:latin typeface="Calibri" panose="020F0502020204030204" pitchFamily="34" charset="0"/>
                <a:ea typeface="Calibri" panose="020F0502020204030204" pitchFamily="34" charset="0"/>
                <a:cs typeface="Arial" panose="020B0604020202020204" pitchFamily="34" charset="0"/>
              </a:rPr>
              <a:t>:</a:t>
            </a:r>
            <a:endParaRPr lang="en-US" sz="1100" dirty="0">
              <a:effectLst/>
              <a:latin typeface="Calibri" panose="020F0502020204030204" pitchFamily="34" charset="0"/>
              <a:ea typeface="Calibri" panose="020F0502020204030204" pitchFamily="34" charset="0"/>
              <a:cs typeface="Cordia New" panose="020B0304020202020204" pitchFamily="34" charset="-34"/>
            </a:endParaRPr>
          </a:p>
        </p:txBody>
      </p:sp>
      <p:pic>
        <p:nvPicPr>
          <p:cNvPr id="9" name="Picture 8">
            <a:extLst>
              <a:ext uri="{FF2B5EF4-FFF2-40B4-BE49-F238E27FC236}">
                <a16:creationId xmlns:a16="http://schemas.microsoft.com/office/drawing/2014/main" id="{AD52545B-AF50-4326-9378-37A596D2AF39}"/>
              </a:ext>
            </a:extLst>
          </p:cNvPr>
          <p:cNvPicPr>
            <a:picLocks noChangeAspect="1"/>
          </p:cNvPicPr>
          <p:nvPr/>
        </p:nvPicPr>
        <p:blipFill>
          <a:blip r:embed="rId4"/>
          <a:stretch>
            <a:fillRect/>
          </a:stretch>
        </p:blipFill>
        <p:spPr>
          <a:xfrm>
            <a:off x="701530" y="1316757"/>
            <a:ext cx="4499120" cy="1238522"/>
          </a:xfrm>
          <a:prstGeom prst="rect">
            <a:avLst/>
          </a:prstGeom>
        </p:spPr>
      </p:pic>
      <p:sp>
        <p:nvSpPr>
          <p:cNvPr id="10" name="Rectangle 9">
            <a:extLst>
              <a:ext uri="{FF2B5EF4-FFF2-40B4-BE49-F238E27FC236}">
                <a16:creationId xmlns:a16="http://schemas.microsoft.com/office/drawing/2014/main" id="{F313BC53-8E99-47E4-A4FD-68F7C0E058E6}"/>
              </a:ext>
            </a:extLst>
          </p:cNvPr>
          <p:cNvSpPr/>
          <p:nvPr/>
        </p:nvSpPr>
        <p:spPr>
          <a:xfrm>
            <a:off x="219074" y="2634058"/>
            <a:ext cx="9471080" cy="968278"/>
          </a:xfrm>
          <a:prstGeom prst="rect">
            <a:avLst/>
          </a:prstGeom>
        </p:spPr>
        <p:txBody>
          <a:bodyPr wrap="square">
            <a:spAutoFit/>
          </a:bodyPr>
          <a:lstStyle/>
          <a:p>
            <a:pPr algn="just">
              <a:lnSpc>
                <a:spcPct val="107000"/>
              </a:lnSpc>
              <a:spcAft>
                <a:spcPts val="800"/>
              </a:spcAft>
            </a:pPr>
            <a:r>
              <a:rPr lang="en-US" dirty="0">
                <a:solidFill>
                  <a:srgbClr val="000000"/>
                </a:solidFill>
                <a:latin typeface="Calibri" panose="020F0502020204030204" pitchFamily="34" charset="0"/>
                <a:ea typeface="Calibri" panose="020F0502020204030204" pitchFamily="34" charset="0"/>
                <a:cs typeface="Arial" panose="020B0604020202020204" pitchFamily="34" charset="0"/>
              </a:rPr>
              <a:t>In general, for arrays with more than two dimensions, </a:t>
            </a:r>
            <a:r>
              <a:rPr lang="en-US" b="1" dirty="0" err="1">
                <a:solidFill>
                  <a:srgbClr val="000000"/>
                </a:solidFill>
                <a:latin typeface="Calibri" panose="020F0502020204030204" pitchFamily="34" charset="0"/>
                <a:ea typeface="Calibri" panose="020F0502020204030204" pitchFamily="34" charset="0"/>
                <a:cs typeface="Cordia New" panose="020B0304020202020204" pitchFamily="34" charset="-34"/>
              </a:rPr>
              <a:t>hstack</a:t>
            </a:r>
            <a:r>
              <a:rPr lang="en-US" b="1" dirty="0">
                <a:solidFill>
                  <a:srgbClr val="000000"/>
                </a:solidFill>
                <a:latin typeface="Calibri" panose="020F0502020204030204" pitchFamily="34" charset="0"/>
                <a:ea typeface="Calibri" panose="020F0502020204030204" pitchFamily="34" charset="0"/>
                <a:cs typeface="Arial" panose="020B0604020202020204" pitchFamily="34" charset="0"/>
              </a:rPr>
              <a:t> </a:t>
            </a:r>
            <a:r>
              <a:rPr lang="en-US" dirty="0">
                <a:solidFill>
                  <a:srgbClr val="000000"/>
                </a:solidFill>
                <a:latin typeface="Calibri" panose="020F0502020204030204" pitchFamily="34" charset="0"/>
                <a:ea typeface="Calibri" panose="020F0502020204030204" pitchFamily="34" charset="0"/>
                <a:cs typeface="Arial" panose="020B0604020202020204" pitchFamily="34" charset="0"/>
              </a:rPr>
              <a:t>stacks along their second axes, </a:t>
            </a:r>
            <a:r>
              <a:rPr lang="en-US" b="1" dirty="0" err="1">
                <a:solidFill>
                  <a:srgbClr val="000000"/>
                </a:solidFill>
                <a:latin typeface="Calibri" panose="020F0502020204030204" pitchFamily="34" charset="0"/>
                <a:ea typeface="Calibri" panose="020F0502020204030204" pitchFamily="34" charset="0"/>
                <a:cs typeface="Cordia New" panose="020B0304020202020204" pitchFamily="34" charset="-34"/>
              </a:rPr>
              <a:t>vstack</a:t>
            </a:r>
            <a:r>
              <a:rPr lang="en-US" b="1" dirty="0">
                <a:solidFill>
                  <a:srgbClr val="000000"/>
                </a:solidFill>
                <a:latin typeface="Calibri" panose="020F0502020204030204" pitchFamily="34" charset="0"/>
                <a:ea typeface="Calibri" panose="020F0502020204030204" pitchFamily="34" charset="0"/>
                <a:cs typeface="Arial" panose="020B0604020202020204" pitchFamily="34" charset="0"/>
              </a:rPr>
              <a:t> </a:t>
            </a:r>
            <a:r>
              <a:rPr lang="en-US" dirty="0">
                <a:solidFill>
                  <a:srgbClr val="000000"/>
                </a:solidFill>
                <a:latin typeface="Calibri" panose="020F0502020204030204" pitchFamily="34" charset="0"/>
                <a:ea typeface="Calibri" panose="020F0502020204030204" pitchFamily="34" charset="0"/>
                <a:cs typeface="Arial" panose="020B0604020202020204" pitchFamily="34" charset="0"/>
              </a:rPr>
              <a:t>stacks along their first axes, and </a:t>
            </a:r>
            <a:r>
              <a:rPr lang="en-US" b="1" dirty="0">
                <a:solidFill>
                  <a:srgbClr val="000000"/>
                </a:solidFill>
                <a:latin typeface="Calibri" panose="020F0502020204030204" pitchFamily="34" charset="0"/>
                <a:ea typeface="Calibri" panose="020F0502020204030204" pitchFamily="34" charset="0"/>
                <a:cs typeface="Cordia New" panose="020B0304020202020204" pitchFamily="34" charset="-34"/>
              </a:rPr>
              <a:t>concatenate</a:t>
            </a:r>
            <a:r>
              <a:rPr lang="en-US" b="1" dirty="0">
                <a:solidFill>
                  <a:srgbClr val="000000"/>
                </a:solidFill>
                <a:latin typeface="Calibri" panose="020F0502020204030204" pitchFamily="34" charset="0"/>
                <a:ea typeface="Calibri" panose="020F0502020204030204" pitchFamily="34" charset="0"/>
                <a:cs typeface="Arial" panose="020B0604020202020204" pitchFamily="34" charset="0"/>
              </a:rPr>
              <a:t> </a:t>
            </a:r>
            <a:r>
              <a:rPr lang="en-US" dirty="0">
                <a:solidFill>
                  <a:srgbClr val="000000"/>
                </a:solidFill>
                <a:latin typeface="Calibri" panose="020F0502020204030204" pitchFamily="34" charset="0"/>
                <a:ea typeface="Calibri" panose="020F0502020204030204" pitchFamily="34" charset="0"/>
                <a:cs typeface="Arial" panose="020B0604020202020204" pitchFamily="34" charset="0"/>
              </a:rPr>
              <a:t>allows for an optional arguments giving the number of the axis along which the concatenation should happen.</a:t>
            </a:r>
            <a:endParaRPr lang="en-US" sz="1100" dirty="0">
              <a:effectLst/>
              <a:latin typeface="Calibri" panose="020F0502020204030204" pitchFamily="34" charset="0"/>
              <a:ea typeface="Calibri" panose="020F0502020204030204" pitchFamily="34" charset="0"/>
              <a:cs typeface="Cordia New" panose="020B0304020202020204" pitchFamily="34" charset="-34"/>
            </a:endParaRPr>
          </a:p>
        </p:txBody>
      </p:sp>
    </p:spTree>
    <p:extLst>
      <p:ext uri="{BB962C8B-B14F-4D97-AF65-F5344CB8AC3E}">
        <p14:creationId xmlns:p14="http://schemas.microsoft.com/office/powerpoint/2010/main" val="11688939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27D70BE-7978-44FB-88D1-D945074FA43B}"/>
              </a:ext>
            </a:extLst>
          </p:cNvPr>
          <p:cNvPicPr>
            <a:picLocks noChangeAspect="1"/>
          </p:cNvPicPr>
          <p:nvPr/>
        </p:nvPicPr>
        <p:blipFill>
          <a:blip r:embed="rId2"/>
          <a:stretch>
            <a:fillRect/>
          </a:stretch>
        </p:blipFill>
        <p:spPr>
          <a:xfrm>
            <a:off x="10029825" y="76200"/>
            <a:ext cx="1943100" cy="1943100"/>
          </a:xfrm>
          <a:prstGeom prst="rect">
            <a:avLst/>
          </a:prstGeom>
        </p:spPr>
      </p:pic>
      <p:pic>
        <p:nvPicPr>
          <p:cNvPr id="5" name="Picture 4">
            <a:extLst>
              <a:ext uri="{FF2B5EF4-FFF2-40B4-BE49-F238E27FC236}">
                <a16:creationId xmlns:a16="http://schemas.microsoft.com/office/drawing/2014/main" id="{1FD9D4D3-9217-4DCC-84BE-88EB1AE199DA}"/>
              </a:ext>
            </a:extLst>
          </p:cNvPr>
          <p:cNvPicPr>
            <a:picLocks noChangeAspect="1"/>
          </p:cNvPicPr>
          <p:nvPr/>
        </p:nvPicPr>
        <p:blipFill>
          <a:blip r:embed="rId3"/>
          <a:stretch>
            <a:fillRect/>
          </a:stretch>
        </p:blipFill>
        <p:spPr>
          <a:xfrm>
            <a:off x="9690154" y="6027374"/>
            <a:ext cx="2355742" cy="660408"/>
          </a:xfrm>
          <a:prstGeom prst="rect">
            <a:avLst/>
          </a:prstGeom>
        </p:spPr>
      </p:pic>
      <p:sp>
        <p:nvSpPr>
          <p:cNvPr id="2" name="Rectangle 1">
            <a:extLst>
              <a:ext uri="{FF2B5EF4-FFF2-40B4-BE49-F238E27FC236}">
                <a16:creationId xmlns:a16="http://schemas.microsoft.com/office/drawing/2014/main" id="{98782824-0A11-44F2-B6D7-1EA2CF1E1571}"/>
              </a:ext>
            </a:extLst>
          </p:cNvPr>
          <p:cNvSpPr/>
          <p:nvPr/>
        </p:nvSpPr>
        <p:spPr>
          <a:xfrm>
            <a:off x="219075" y="76200"/>
            <a:ext cx="3624134" cy="584775"/>
          </a:xfrm>
          <a:prstGeom prst="rect">
            <a:avLst/>
          </a:prstGeom>
        </p:spPr>
        <p:txBody>
          <a:bodyPr wrap="none">
            <a:spAutoFit/>
          </a:bodyPr>
          <a:lstStyle/>
          <a:p>
            <a:r>
              <a:rPr lang="en-US" sz="3200" b="1" dirty="0">
                <a:solidFill>
                  <a:srgbClr val="C00000"/>
                </a:solidFill>
                <a:latin typeface="Calibri" panose="020F0502020204030204" pitchFamily="34" charset="0"/>
                <a:cs typeface="Calibri" panose="020F0502020204030204" pitchFamily="34" charset="0"/>
              </a:rPr>
              <a:t>Shape Manipulation</a:t>
            </a:r>
            <a:endParaRPr lang="en-US" sz="3200" b="1" i="0" dirty="0">
              <a:solidFill>
                <a:srgbClr val="C00000"/>
              </a:solidFill>
              <a:effectLst/>
              <a:latin typeface="Calibri" panose="020F0502020204030204" pitchFamily="34" charset="0"/>
              <a:cs typeface="Calibri" panose="020F0502020204030204" pitchFamily="34" charset="0"/>
            </a:endParaRPr>
          </a:p>
        </p:txBody>
      </p:sp>
      <p:sp>
        <p:nvSpPr>
          <p:cNvPr id="3" name="Rectangle 2">
            <a:extLst>
              <a:ext uri="{FF2B5EF4-FFF2-40B4-BE49-F238E27FC236}">
                <a16:creationId xmlns:a16="http://schemas.microsoft.com/office/drawing/2014/main" id="{795788E8-9E81-4946-9497-64458EB97032}"/>
              </a:ext>
            </a:extLst>
          </p:cNvPr>
          <p:cNvSpPr/>
          <p:nvPr/>
        </p:nvSpPr>
        <p:spPr>
          <a:xfrm>
            <a:off x="3759229" y="216157"/>
            <a:ext cx="6041995" cy="400110"/>
          </a:xfrm>
          <a:prstGeom prst="rect">
            <a:avLst/>
          </a:prstGeom>
        </p:spPr>
        <p:txBody>
          <a:bodyPr wrap="square">
            <a:spAutoFit/>
          </a:bodyPr>
          <a:lstStyle/>
          <a:p>
            <a:r>
              <a:rPr lang="en-US" sz="2000" b="1" i="0" dirty="0">
                <a:effectLst/>
                <a:latin typeface="Calibri" panose="020F0502020204030204" pitchFamily="34" charset="0"/>
                <a:cs typeface="Calibri" panose="020F0502020204030204" pitchFamily="34" charset="0"/>
              </a:rPr>
              <a:t>Stacking together different a</a:t>
            </a:r>
            <a:r>
              <a:rPr lang="en-US" sz="2000" b="1" dirty="0">
                <a:latin typeface="Calibri" panose="020F0502020204030204" pitchFamily="34" charset="0"/>
                <a:cs typeface="Calibri" panose="020F0502020204030204" pitchFamily="34" charset="0"/>
              </a:rPr>
              <a:t>rrays</a:t>
            </a:r>
            <a:endParaRPr lang="en-US" sz="2000" b="1" i="0" dirty="0">
              <a:effectLst/>
              <a:latin typeface="Calibri" panose="020F0502020204030204" pitchFamily="34" charset="0"/>
              <a:cs typeface="Calibri" panose="020F0502020204030204" pitchFamily="34" charset="0"/>
            </a:endParaRPr>
          </a:p>
        </p:txBody>
      </p:sp>
      <p:sp>
        <p:nvSpPr>
          <p:cNvPr id="6" name="Rectangle 5">
            <a:extLst>
              <a:ext uri="{FF2B5EF4-FFF2-40B4-BE49-F238E27FC236}">
                <a16:creationId xmlns:a16="http://schemas.microsoft.com/office/drawing/2014/main" id="{AC63F0E0-E2E8-48BC-ADA9-1250654853DD}"/>
              </a:ext>
            </a:extLst>
          </p:cNvPr>
          <p:cNvSpPr/>
          <p:nvPr/>
        </p:nvSpPr>
        <p:spPr>
          <a:xfrm>
            <a:off x="219074" y="616267"/>
            <a:ext cx="9191625" cy="671915"/>
          </a:xfrm>
          <a:prstGeom prst="rect">
            <a:avLst/>
          </a:prstGeom>
        </p:spPr>
        <p:txBody>
          <a:bodyPr wrap="square">
            <a:spAutoFit/>
          </a:bodyPr>
          <a:lstStyle/>
          <a:p>
            <a:pPr algn="just">
              <a:lnSpc>
                <a:spcPct val="107000"/>
              </a:lnSpc>
              <a:spcAft>
                <a:spcPts val="800"/>
              </a:spcAft>
            </a:pPr>
            <a:r>
              <a:rPr lang="en-US" dirty="0">
                <a:solidFill>
                  <a:srgbClr val="000000"/>
                </a:solidFill>
                <a:latin typeface="Calibri" panose="020F0502020204030204" pitchFamily="34" charset="0"/>
                <a:ea typeface="Calibri" panose="020F0502020204030204" pitchFamily="34" charset="0"/>
                <a:cs typeface="Arial" panose="020B0604020202020204" pitchFamily="34" charset="0"/>
              </a:rPr>
              <a:t>In complex cases, </a:t>
            </a:r>
            <a:r>
              <a:rPr lang="en-US" b="1" dirty="0">
                <a:solidFill>
                  <a:srgbClr val="000000"/>
                </a:solidFill>
                <a:latin typeface="Calibri" panose="020F0502020204030204" pitchFamily="34" charset="0"/>
                <a:ea typeface="Calibri" panose="020F0502020204030204" pitchFamily="34" charset="0"/>
                <a:cs typeface="Cordia New" panose="020B0304020202020204" pitchFamily="34" charset="-34"/>
              </a:rPr>
              <a:t>r_</a:t>
            </a:r>
            <a:r>
              <a:rPr lang="en-US" b="1" dirty="0">
                <a:solidFill>
                  <a:srgbClr val="000000"/>
                </a:solidFill>
                <a:latin typeface="Calibri" panose="020F0502020204030204" pitchFamily="34" charset="0"/>
                <a:ea typeface="Calibri" panose="020F0502020204030204" pitchFamily="34" charset="0"/>
                <a:cs typeface="Arial" panose="020B0604020202020204" pitchFamily="34" charset="0"/>
              </a:rPr>
              <a:t> </a:t>
            </a:r>
            <a:r>
              <a:rPr lang="en-US" dirty="0">
                <a:solidFill>
                  <a:srgbClr val="000000"/>
                </a:solidFill>
                <a:latin typeface="Calibri" panose="020F0502020204030204" pitchFamily="34" charset="0"/>
                <a:ea typeface="Calibri" panose="020F0502020204030204" pitchFamily="34" charset="0"/>
                <a:cs typeface="Arial" panose="020B0604020202020204" pitchFamily="34" charset="0"/>
              </a:rPr>
              <a:t>and </a:t>
            </a:r>
            <a:r>
              <a:rPr lang="en-US" b="1" dirty="0">
                <a:solidFill>
                  <a:srgbClr val="000000"/>
                </a:solidFill>
                <a:latin typeface="Calibri" panose="020F0502020204030204" pitchFamily="34" charset="0"/>
                <a:ea typeface="Calibri" panose="020F0502020204030204" pitchFamily="34" charset="0"/>
                <a:cs typeface="Cordia New" panose="020B0304020202020204" pitchFamily="34" charset="-34"/>
              </a:rPr>
              <a:t>c_</a:t>
            </a:r>
            <a:r>
              <a:rPr lang="en-US" b="1" dirty="0">
                <a:solidFill>
                  <a:srgbClr val="000000"/>
                </a:solidFill>
                <a:latin typeface="Calibri" panose="020F0502020204030204" pitchFamily="34" charset="0"/>
                <a:ea typeface="Calibri" panose="020F0502020204030204" pitchFamily="34" charset="0"/>
                <a:cs typeface="Arial" panose="020B0604020202020204" pitchFamily="34" charset="0"/>
              </a:rPr>
              <a:t> </a:t>
            </a:r>
            <a:r>
              <a:rPr lang="en-US" dirty="0">
                <a:solidFill>
                  <a:srgbClr val="000000"/>
                </a:solidFill>
                <a:latin typeface="Calibri" panose="020F0502020204030204" pitchFamily="34" charset="0"/>
                <a:ea typeface="Calibri" panose="020F0502020204030204" pitchFamily="34" charset="0"/>
                <a:cs typeface="Arial" panose="020B0604020202020204" pitchFamily="34" charset="0"/>
              </a:rPr>
              <a:t>are useful for creating arrays by stacking numbers along one axis. They allow the use of range literals (“:”)</a:t>
            </a:r>
            <a:endParaRPr lang="en-US" sz="1100" dirty="0">
              <a:effectLst/>
              <a:latin typeface="Calibri" panose="020F0502020204030204" pitchFamily="34" charset="0"/>
              <a:ea typeface="Calibri" panose="020F0502020204030204" pitchFamily="34" charset="0"/>
              <a:cs typeface="Cordia New" panose="020B0304020202020204" pitchFamily="34" charset="-34"/>
            </a:endParaRPr>
          </a:p>
        </p:txBody>
      </p:sp>
      <p:pic>
        <p:nvPicPr>
          <p:cNvPr id="7" name="Picture 6">
            <a:extLst>
              <a:ext uri="{FF2B5EF4-FFF2-40B4-BE49-F238E27FC236}">
                <a16:creationId xmlns:a16="http://schemas.microsoft.com/office/drawing/2014/main" id="{6D79368C-FC11-4BFB-BA60-D81C5995104A}"/>
              </a:ext>
            </a:extLst>
          </p:cNvPr>
          <p:cNvPicPr>
            <a:picLocks noChangeAspect="1"/>
          </p:cNvPicPr>
          <p:nvPr/>
        </p:nvPicPr>
        <p:blipFill>
          <a:blip r:embed="rId4"/>
          <a:stretch>
            <a:fillRect/>
          </a:stretch>
        </p:blipFill>
        <p:spPr>
          <a:xfrm>
            <a:off x="600016" y="1290379"/>
            <a:ext cx="2867084" cy="706732"/>
          </a:xfrm>
          <a:prstGeom prst="rect">
            <a:avLst/>
          </a:prstGeom>
        </p:spPr>
      </p:pic>
      <p:sp>
        <p:nvSpPr>
          <p:cNvPr id="11" name="Rectangle 10">
            <a:extLst>
              <a:ext uri="{FF2B5EF4-FFF2-40B4-BE49-F238E27FC236}">
                <a16:creationId xmlns:a16="http://schemas.microsoft.com/office/drawing/2014/main" id="{A449A4E2-3D04-4B89-990E-ABBE9C8CA26A}"/>
              </a:ext>
            </a:extLst>
          </p:cNvPr>
          <p:cNvSpPr/>
          <p:nvPr/>
        </p:nvSpPr>
        <p:spPr>
          <a:xfrm>
            <a:off x="219075" y="2113608"/>
            <a:ext cx="9191624" cy="1354410"/>
          </a:xfrm>
          <a:prstGeom prst="rect">
            <a:avLst/>
          </a:prstGeom>
        </p:spPr>
        <p:txBody>
          <a:bodyPr wrap="square">
            <a:spAutoFit/>
          </a:bodyPr>
          <a:lstStyle/>
          <a:p>
            <a:pPr algn="just">
              <a:lnSpc>
                <a:spcPct val="107000"/>
              </a:lnSpc>
              <a:spcAft>
                <a:spcPts val="715"/>
              </a:spcAft>
            </a:pPr>
            <a:r>
              <a:rPr lang="en-US" dirty="0">
                <a:solidFill>
                  <a:srgbClr val="000000"/>
                </a:solidFill>
                <a:latin typeface="Calibri" panose="020F0502020204030204" pitchFamily="34" charset="0"/>
                <a:ea typeface="Times New Roman" panose="02020603050405020304" pitchFamily="18" charset="0"/>
                <a:cs typeface="Arial" panose="020B0604020202020204" pitchFamily="34" charset="0"/>
              </a:rPr>
              <a:t>When used with arrays as arguments, </a:t>
            </a:r>
            <a:r>
              <a:rPr lang="en-US" b="1" dirty="0">
                <a:solidFill>
                  <a:srgbClr val="000000"/>
                </a:solidFill>
                <a:latin typeface="Calibri" panose="020F0502020204030204" pitchFamily="34" charset="0"/>
                <a:ea typeface="Times New Roman" panose="02020603050405020304" pitchFamily="18" charset="0"/>
                <a:cs typeface="Tahoma" panose="020B0604030504040204" pitchFamily="34" charset="0"/>
              </a:rPr>
              <a:t>r_</a:t>
            </a:r>
            <a:r>
              <a:rPr lang="en-US" b="1" dirty="0">
                <a:solidFill>
                  <a:srgbClr val="000000"/>
                </a:solidFill>
                <a:latin typeface="Calibri" panose="020F0502020204030204" pitchFamily="34" charset="0"/>
                <a:ea typeface="Times New Roman" panose="02020603050405020304" pitchFamily="18" charset="0"/>
                <a:cs typeface="Arial" panose="020B0604020202020204" pitchFamily="34" charset="0"/>
              </a:rPr>
              <a:t> </a:t>
            </a:r>
            <a:r>
              <a:rPr lang="en-US" dirty="0">
                <a:solidFill>
                  <a:srgbClr val="000000"/>
                </a:solidFill>
                <a:latin typeface="Calibri" panose="020F0502020204030204" pitchFamily="34" charset="0"/>
                <a:ea typeface="Times New Roman" panose="02020603050405020304" pitchFamily="18" charset="0"/>
                <a:cs typeface="Arial" panose="020B0604020202020204" pitchFamily="34" charset="0"/>
              </a:rPr>
              <a:t>and </a:t>
            </a:r>
            <a:r>
              <a:rPr lang="en-US" b="1" dirty="0">
                <a:solidFill>
                  <a:srgbClr val="000000"/>
                </a:solidFill>
                <a:latin typeface="Calibri" panose="020F0502020204030204" pitchFamily="34" charset="0"/>
                <a:ea typeface="Times New Roman" panose="02020603050405020304" pitchFamily="18" charset="0"/>
                <a:cs typeface="Tahoma" panose="020B0604030504040204" pitchFamily="34" charset="0"/>
              </a:rPr>
              <a:t>c_</a:t>
            </a:r>
            <a:r>
              <a:rPr lang="en-US" b="1" dirty="0">
                <a:solidFill>
                  <a:srgbClr val="000000"/>
                </a:solidFill>
                <a:latin typeface="Calibri" panose="020F0502020204030204" pitchFamily="34" charset="0"/>
                <a:ea typeface="Times New Roman" panose="02020603050405020304" pitchFamily="18" charset="0"/>
                <a:cs typeface="Arial" panose="020B0604020202020204" pitchFamily="34" charset="0"/>
              </a:rPr>
              <a:t> </a:t>
            </a:r>
            <a:r>
              <a:rPr lang="en-US" dirty="0">
                <a:solidFill>
                  <a:srgbClr val="000000"/>
                </a:solidFill>
                <a:latin typeface="Calibri" panose="020F0502020204030204" pitchFamily="34" charset="0"/>
                <a:ea typeface="Times New Roman" panose="02020603050405020304" pitchFamily="18" charset="0"/>
                <a:cs typeface="Arial" panose="020B0604020202020204" pitchFamily="34" charset="0"/>
              </a:rPr>
              <a:t>are similar to </a:t>
            </a:r>
            <a:r>
              <a:rPr lang="en-US" b="1" dirty="0" err="1">
                <a:solidFill>
                  <a:srgbClr val="000000"/>
                </a:solidFill>
                <a:latin typeface="Calibri" panose="020F0502020204030204" pitchFamily="34" charset="0"/>
                <a:ea typeface="Times New Roman" panose="02020603050405020304" pitchFamily="18" charset="0"/>
                <a:cs typeface="Tahoma" panose="020B0604030504040204" pitchFamily="34" charset="0"/>
              </a:rPr>
              <a:t>vstack</a:t>
            </a:r>
            <a:r>
              <a:rPr lang="en-US" b="1" dirty="0">
                <a:solidFill>
                  <a:srgbClr val="000000"/>
                </a:solidFill>
                <a:latin typeface="Calibri" panose="020F0502020204030204" pitchFamily="34" charset="0"/>
                <a:ea typeface="Times New Roman" panose="02020603050405020304" pitchFamily="18" charset="0"/>
                <a:cs typeface="Arial" panose="020B0604020202020204" pitchFamily="34" charset="0"/>
              </a:rPr>
              <a:t> </a:t>
            </a:r>
            <a:r>
              <a:rPr lang="en-US" dirty="0">
                <a:solidFill>
                  <a:srgbClr val="000000"/>
                </a:solidFill>
                <a:latin typeface="Calibri" panose="020F0502020204030204" pitchFamily="34" charset="0"/>
                <a:ea typeface="Times New Roman" panose="02020603050405020304" pitchFamily="18" charset="0"/>
                <a:cs typeface="Arial" panose="020B0604020202020204" pitchFamily="34" charset="0"/>
              </a:rPr>
              <a:t>and </a:t>
            </a:r>
            <a:r>
              <a:rPr lang="en-US" b="1" dirty="0" err="1">
                <a:solidFill>
                  <a:srgbClr val="000000"/>
                </a:solidFill>
                <a:latin typeface="Calibri" panose="020F0502020204030204" pitchFamily="34" charset="0"/>
                <a:ea typeface="Times New Roman" panose="02020603050405020304" pitchFamily="18" charset="0"/>
                <a:cs typeface="Tahoma" panose="020B0604030504040204" pitchFamily="34" charset="0"/>
              </a:rPr>
              <a:t>hstack</a:t>
            </a:r>
            <a:r>
              <a:rPr lang="en-US" b="1" dirty="0">
                <a:solidFill>
                  <a:srgbClr val="000000"/>
                </a:solidFill>
                <a:latin typeface="Calibri" panose="020F0502020204030204" pitchFamily="34" charset="0"/>
                <a:ea typeface="Times New Roman" panose="02020603050405020304" pitchFamily="18" charset="0"/>
                <a:cs typeface="Arial" panose="020B0604020202020204" pitchFamily="34" charset="0"/>
              </a:rPr>
              <a:t> </a:t>
            </a:r>
            <a:r>
              <a:rPr lang="en-US" dirty="0">
                <a:solidFill>
                  <a:srgbClr val="000000"/>
                </a:solidFill>
                <a:latin typeface="Calibri" panose="020F0502020204030204" pitchFamily="34" charset="0"/>
                <a:ea typeface="Times New Roman" panose="02020603050405020304" pitchFamily="18" charset="0"/>
                <a:cs typeface="Arial" panose="020B0604020202020204" pitchFamily="34" charset="0"/>
              </a:rPr>
              <a:t>in their default behavior, but allow for an optional argument giving the number of the axis along which to concatenate.</a:t>
            </a:r>
            <a:endParaRPr lang="en-US" sz="1100" dirty="0">
              <a:latin typeface="Calibri" panose="020F0502020204030204" pitchFamily="34" charset="0"/>
              <a:ea typeface="Calibri" panose="020F0502020204030204" pitchFamily="34" charset="0"/>
              <a:cs typeface="Cordia New" panose="020B0304020202020204" pitchFamily="34" charset="-34"/>
            </a:endParaRPr>
          </a:p>
          <a:p>
            <a:pPr algn="just">
              <a:lnSpc>
                <a:spcPct val="107000"/>
              </a:lnSpc>
              <a:spcAft>
                <a:spcPts val="800"/>
              </a:spcAft>
            </a:pPr>
            <a:r>
              <a:rPr lang="en-US" dirty="0">
                <a:latin typeface="Calibri" panose="020F0502020204030204" pitchFamily="34" charset="0"/>
                <a:ea typeface="Calibri" panose="020F0502020204030204" pitchFamily="34" charset="0"/>
                <a:cs typeface="Arial" panose="020B0604020202020204" pitchFamily="34" charset="0"/>
              </a:rPr>
              <a:t> </a:t>
            </a:r>
            <a:endParaRPr lang="en-US" sz="1100" dirty="0">
              <a:effectLst/>
              <a:latin typeface="Calibri" panose="020F0502020204030204" pitchFamily="34" charset="0"/>
              <a:ea typeface="Calibri" panose="020F0502020204030204" pitchFamily="34" charset="0"/>
              <a:cs typeface="Cordia New" panose="020B0304020202020204" pitchFamily="34" charset="-34"/>
            </a:endParaRPr>
          </a:p>
        </p:txBody>
      </p:sp>
    </p:spTree>
    <p:extLst>
      <p:ext uri="{BB962C8B-B14F-4D97-AF65-F5344CB8AC3E}">
        <p14:creationId xmlns:p14="http://schemas.microsoft.com/office/powerpoint/2010/main" val="20683602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27D70BE-7978-44FB-88D1-D945074FA43B}"/>
              </a:ext>
            </a:extLst>
          </p:cNvPr>
          <p:cNvPicPr>
            <a:picLocks noChangeAspect="1"/>
          </p:cNvPicPr>
          <p:nvPr/>
        </p:nvPicPr>
        <p:blipFill>
          <a:blip r:embed="rId2"/>
          <a:stretch>
            <a:fillRect/>
          </a:stretch>
        </p:blipFill>
        <p:spPr>
          <a:xfrm>
            <a:off x="10029825" y="76200"/>
            <a:ext cx="1943100" cy="1943100"/>
          </a:xfrm>
          <a:prstGeom prst="rect">
            <a:avLst/>
          </a:prstGeom>
        </p:spPr>
      </p:pic>
      <p:pic>
        <p:nvPicPr>
          <p:cNvPr id="5" name="Picture 4">
            <a:extLst>
              <a:ext uri="{FF2B5EF4-FFF2-40B4-BE49-F238E27FC236}">
                <a16:creationId xmlns:a16="http://schemas.microsoft.com/office/drawing/2014/main" id="{1FD9D4D3-9217-4DCC-84BE-88EB1AE199DA}"/>
              </a:ext>
            </a:extLst>
          </p:cNvPr>
          <p:cNvPicPr>
            <a:picLocks noChangeAspect="1"/>
          </p:cNvPicPr>
          <p:nvPr/>
        </p:nvPicPr>
        <p:blipFill>
          <a:blip r:embed="rId3"/>
          <a:stretch>
            <a:fillRect/>
          </a:stretch>
        </p:blipFill>
        <p:spPr>
          <a:xfrm>
            <a:off x="9690154" y="6027374"/>
            <a:ext cx="2355742" cy="660408"/>
          </a:xfrm>
          <a:prstGeom prst="rect">
            <a:avLst/>
          </a:prstGeom>
        </p:spPr>
      </p:pic>
      <p:sp>
        <p:nvSpPr>
          <p:cNvPr id="2" name="Rectangle 1">
            <a:extLst>
              <a:ext uri="{FF2B5EF4-FFF2-40B4-BE49-F238E27FC236}">
                <a16:creationId xmlns:a16="http://schemas.microsoft.com/office/drawing/2014/main" id="{98782824-0A11-44F2-B6D7-1EA2CF1E1571}"/>
              </a:ext>
            </a:extLst>
          </p:cNvPr>
          <p:cNvSpPr/>
          <p:nvPr/>
        </p:nvSpPr>
        <p:spPr>
          <a:xfrm>
            <a:off x="219075" y="76200"/>
            <a:ext cx="3624134" cy="584775"/>
          </a:xfrm>
          <a:prstGeom prst="rect">
            <a:avLst/>
          </a:prstGeom>
        </p:spPr>
        <p:txBody>
          <a:bodyPr wrap="none">
            <a:spAutoFit/>
          </a:bodyPr>
          <a:lstStyle/>
          <a:p>
            <a:r>
              <a:rPr lang="en-US" sz="3200" b="1" dirty="0">
                <a:solidFill>
                  <a:srgbClr val="C00000"/>
                </a:solidFill>
                <a:latin typeface="Calibri" panose="020F0502020204030204" pitchFamily="34" charset="0"/>
                <a:cs typeface="Calibri" panose="020F0502020204030204" pitchFamily="34" charset="0"/>
              </a:rPr>
              <a:t>Shape Manipulation</a:t>
            </a:r>
            <a:endParaRPr lang="en-US" sz="3200" b="1" i="0" dirty="0">
              <a:solidFill>
                <a:srgbClr val="C00000"/>
              </a:solidFill>
              <a:effectLst/>
              <a:latin typeface="Calibri" panose="020F0502020204030204" pitchFamily="34" charset="0"/>
              <a:cs typeface="Calibri" panose="020F0502020204030204" pitchFamily="34" charset="0"/>
            </a:endParaRPr>
          </a:p>
        </p:txBody>
      </p:sp>
      <p:sp>
        <p:nvSpPr>
          <p:cNvPr id="3" name="Rectangle 2">
            <a:extLst>
              <a:ext uri="{FF2B5EF4-FFF2-40B4-BE49-F238E27FC236}">
                <a16:creationId xmlns:a16="http://schemas.microsoft.com/office/drawing/2014/main" id="{795788E8-9E81-4946-9497-64458EB97032}"/>
              </a:ext>
            </a:extLst>
          </p:cNvPr>
          <p:cNvSpPr/>
          <p:nvPr/>
        </p:nvSpPr>
        <p:spPr>
          <a:xfrm>
            <a:off x="3759229" y="216157"/>
            <a:ext cx="6041995" cy="400110"/>
          </a:xfrm>
          <a:prstGeom prst="rect">
            <a:avLst/>
          </a:prstGeom>
        </p:spPr>
        <p:txBody>
          <a:bodyPr wrap="square">
            <a:spAutoFit/>
          </a:bodyPr>
          <a:lstStyle/>
          <a:p>
            <a:r>
              <a:rPr lang="en-US" sz="2000" b="1" i="0" dirty="0">
                <a:effectLst/>
                <a:latin typeface="Calibri" panose="020F0502020204030204" pitchFamily="34" charset="0"/>
                <a:cs typeface="Calibri" panose="020F0502020204030204" pitchFamily="34" charset="0"/>
              </a:rPr>
              <a:t>Splitting one array into several smaller ones</a:t>
            </a:r>
          </a:p>
        </p:txBody>
      </p:sp>
      <p:sp>
        <p:nvSpPr>
          <p:cNvPr id="8" name="Rectangle 7">
            <a:extLst>
              <a:ext uri="{FF2B5EF4-FFF2-40B4-BE49-F238E27FC236}">
                <a16:creationId xmlns:a16="http://schemas.microsoft.com/office/drawing/2014/main" id="{7F63B42D-8F75-4EF6-9263-F357E36B603B}"/>
              </a:ext>
            </a:extLst>
          </p:cNvPr>
          <p:cNvSpPr/>
          <p:nvPr/>
        </p:nvSpPr>
        <p:spPr>
          <a:xfrm>
            <a:off x="219074" y="616267"/>
            <a:ext cx="9277351" cy="968278"/>
          </a:xfrm>
          <a:prstGeom prst="rect">
            <a:avLst/>
          </a:prstGeom>
        </p:spPr>
        <p:txBody>
          <a:bodyPr wrap="square">
            <a:spAutoFit/>
          </a:bodyPr>
          <a:lstStyle/>
          <a:p>
            <a:pPr algn="just">
              <a:lnSpc>
                <a:spcPct val="107000"/>
              </a:lnSpc>
              <a:spcAft>
                <a:spcPts val="800"/>
              </a:spcAft>
            </a:pPr>
            <a:r>
              <a:rPr lang="en-US" dirty="0">
                <a:solidFill>
                  <a:srgbClr val="000000"/>
                </a:solidFill>
                <a:latin typeface="Calibri" panose="020F0502020204030204" pitchFamily="34" charset="0"/>
                <a:ea typeface="Calibri" panose="020F0502020204030204" pitchFamily="34" charset="0"/>
                <a:cs typeface="Arial" panose="020B0604020202020204" pitchFamily="34" charset="0"/>
              </a:rPr>
              <a:t>Using </a:t>
            </a:r>
            <a:r>
              <a:rPr lang="en-US" b="1" dirty="0" err="1">
                <a:solidFill>
                  <a:srgbClr val="000000"/>
                </a:solidFill>
                <a:latin typeface="Calibri" panose="020F0502020204030204" pitchFamily="34" charset="0"/>
                <a:ea typeface="Calibri" panose="020F0502020204030204" pitchFamily="34" charset="0"/>
                <a:cs typeface="Cordia New" panose="020B0304020202020204" pitchFamily="34" charset="-34"/>
              </a:rPr>
              <a:t>hsplit</a:t>
            </a:r>
            <a:r>
              <a:rPr lang="en-US" dirty="0">
                <a:solidFill>
                  <a:srgbClr val="000000"/>
                </a:solidFill>
                <a:latin typeface="Calibri" panose="020F0502020204030204" pitchFamily="34" charset="0"/>
                <a:ea typeface="Calibri" panose="020F0502020204030204" pitchFamily="34" charset="0"/>
                <a:cs typeface="Arial" panose="020B0604020202020204" pitchFamily="34" charset="0"/>
              </a:rPr>
              <a:t>, you can split an array along its horizontal axis, either by specifying the number of equally shaped arrays to return, or by specifying the columns after which the division should occur:</a:t>
            </a:r>
            <a:endParaRPr lang="en-US" sz="1100" dirty="0">
              <a:effectLst/>
              <a:latin typeface="Calibri" panose="020F0502020204030204" pitchFamily="34" charset="0"/>
              <a:ea typeface="Calibri" panose="020F0502020204030204" pitchFamily="34" charset="0"/>
              <a:cs typeface="Cordia New" panose="020B0304020202020204" pitchFamily="34" charset="-34"/>
            </a:endParaRPr>
          </a:p>
        </p:txBody>
      </p:sp>
      <p:pic>
        <p:nvPicPr>
          <p:cNvPr id="9" name="Picture 8">
            <a:extLst>
              <a:ext uri="{FF2B5EF4-FFF2-40B4-BE49-F238E27FC236}">
                <a16:creationId xmlns:a16="http://schemas.microsoft.com/office/drawing/2014/main" id="{00B3D356-E50A-4E71-B78A-F954E99CD093}"/>
              </a:ext>
            </a:extLst>
          </p:cNvPr>
          <p:cNvPicPr>
            <a:picLocks noChangeAspect="1"/>
          </p:cNvPicPr>
          <p:nvPr/>
        </p:nvPicPr>
        <p:blipFill>
          <a:blip r:embed="rId4"/>
          <a:stretch>
            <a:fillRect/>
          </a:stretch>
        </p:blipFill>
        <p:spPr>
          <a:xfrm>
            <a:off x="1080217" y="1250085"/>
            <a:ext cx="6035358" cy="4387241"/>
          </a:xfrm>
          <a:prstGeom prst="rect">
            <a:avLst/>
          </a:prstGeom>
        </p:spPr>
      </p:pic>
      <p:sp>
        <p:nvSpPr>
          <p:cNvPr id="10" name="Rectangle 9">
            <a:extLst>
              <a:ext uri="{FF2B5EF4-FFF2-40B4-BE49-F238E27FC236}">
                <a16:creationId xmlns:a16="http://schemas.microsoft.com/office/drawing/2014/main" id="{85748AF5-4FAB-433E-A702-CCE2512480F1}"/>
              </a:ext>
            </a:extLst>
          </p:cNvPr>
          <p:cNvSpPr/>
          <p:nvPr/>
        </p:nvSpPr>
        <p:spPr>
          <a:xfrm>
            <a:off x="412804" y="5691416"/>
            <a:ext cx="8121596" cy="671915"/>
          </a:xfrm>
          <a:prstGeom prst="rect">
            <a:avLst/>
          </a:prstGeom>
        </p:spPr>
        <p:txBody>
          <a:bodyPr wrap="square">
            <a:spAutoFit/>
          </a:bodyPr>
          <a:lstStyle/>
          <a:p>
            <a:pPr algn="just">
              <a:lnSpc>
                <a:spcPct val="107000"/>
              </a:lnSpc>
              <a:spcAft>
                <a:spcPts val="800"/>
              </a:spcAft>
            </a:pPr>
            <a:r>
              <a:rPr lang="en-US" b="1" dirty="0" err="1">
                <a:solidFill>
                  <a:srgbClr val="000000"/>
                </a:solidFill>
                <a:latin typeface="Calibri" panose="020F0502020204030204" pitchFamily="34" charset="0"/>
                <a:ea typeface="Calibri" panose="020F0502020204030204" pitchFamily="34" charset="0"/>
                <a:cs typeface="Cordia New" panose="020B0304020202020204" pitchFamily="34" charset="-34"/>
              </a:rPr>
              <a:t>vsplit</a:t>
            </a:r>
            <a:r>
              <a:rPr lang="en-US" b="1" dirty="0">
                <a:solidFill>
                  <a:srgbClr val="000000"/>
                </a:solidFill>
                <a:latin typeface="Calibri" panose="020F0502020204030204" pitchFamily="34" charset="0"/>
                <a:ea typeface="Calibri" panose="020F0502020204030204" pitchFamily="34" charset="0"/>
                <a:cs typeface="Arial" panose="020B0604020202020204" pitchFamily="34" charset="0"/>
              </a:rPr>
              <a:t> </a:t>
            </a:r>
            <a:r>
              <a:rPr lang="en-US" dirty="0">
                <a:solidFill>
                  <a:srgbClr val="000000"/>
                </a:solidFill>
                <a:latin typeface="Calibri" panose="020F0502020204030204" pitchFamily="34" charset="0"/>
                <a:ea typeface="Calibri" panose="020F0502020204030204" pitchFamily="34" charset="0"/>
                <a:cs typeface="Arial" panose="020B0604020202020204" pitchFamily="34" charset="0"/>
              </a:rPr>
              <a:t>splits along the vertical axis, and </a:t>
            </a:r>
            <a:r>
              <a:rPr lang="en-US" b="1" dirty="0" err="1">
                <a:solidFill>
                  <a:srgbClr val="000000"/>
                </a:solidFill>
                <a:latin typeface="Calibri" panose="020F0502020204030204" pitchFamily="34" charset="0"/>
                <a:ea typeface="Calibri" panose="020F0502020204030204" pitchFamily="34" charset="0"/>
                <a:cs typeface="Cordia New" panose="020B0304020202020204" pitchFamily="34" charset="-34"/>
              </a:rPr>
              <a:t>array_split</a:t>
            </a:r>
            <a:r>
              <a:rPr lang="en-US" b="1" dirty="0">
                <a:solidFill>
                  <a:srgbClr val="000000"/>
                </a:solidFill>
                <a:latin typeface="Calibri" panose="020F0502020204030204" pitchFamily="34" charset="0"/>
                <a:ea typeface="Calibri" panose="020F0502020204030204" pitchFamily="34" charset="0"/>
                <a:cs typeface="Arial" panose="020B0604020202020204" pitchFamily="34" charset="0"/>
              </a:rPr>
              <a:t> </a:t>
            </a:r>
            <a:r>
              <a:rPr lang="en-US" dirty="0">
                <a:solidFill>
                  <a:srgbClr val="000000"/>
                </a:solidFill>
                <a:latin typeface="Calibri" panose="020F0502020204030204" pitchFamily="34" charset="0"/>
                <a:ea typeface="Calibri" panose="020F0502020204030204" pitchFamily="34" charset="0"/>
                <a:cs typeface="Arial" panose="020B0604020202020204" pitchFamily="34" charset="0"/>
              </a:rPr>
              <a:t>allows one to specify along which axis to split.</a:t>
            </a:r>
            <a:endParaRPr lang="en-US" sz="1100" dirty="0">
              <a:effectLst/>
              <a:latin typeface="Calibri" panose="020F0502020204030204" pitchFamily="34" charset="0"/>
              <a:ea typeface="Calibri" panose="020F0502020204030204" pitchFamily="34" charset="0"/>
              <a:cs typeface="Cordia New" panose="020B0304020202020204" pitchFamily="34" charset="-34"/>
            </a:endParaRPr>
          </a:p>
        </p:txBody>
      </p:sp>
    </p:spTree>
    <p:extLst>
      <p:ext uri="{BB962C8B-B14F-4D97-AF65-F5344CB8AC3E}">
        <p14:creationId xmlns:p14="http://schemas.microsoft.com/office/powerpoint/2010/main" val="6177767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27D70BE-7978-44FB-88D1-D945074FA43B}"/>
              </a:ext>
            </a:extLst>
          </p:cNvPr>
          <p:cNvPicPr>
            <a:picLocks noChangeAspect="1"/>
          </p:cNvPicPr>
          <p:nvPr/>
        </p:nvPicPr>
        <p:blipFill>
          <a:blip r:embed="rId2"/>
          <a:stretch>
            <a:fillRect/>
          </a:stretch>
        </p:blipFill>
        <p:spPr>
          <a:xfrm>
            <a:off x="10029825" y="76200"/>
            <a:ext cx="1943100" cy="1943100"/>
          </a:xfrm>
          <a:prstGeom prst="rect">
            <a:avLst/>
          </a:prstGeom>
        </p:spPr>
      </p:pic>
      <p:pic>
        <p:nvPicPr>
          <p:cNvPr id="5" name="Picture 4">
            <a:extLst>
              <a:ext uri="{FF2B5EF4-FFF2-40B4-BE49-F238E27FC236}">
                <a16:creationId xmlns:a16="http://schemas.microsoft.com/office/drawing/2014/main" id="{1FD9D4D3-9217-4DCC-84BE-88EB1AE199DA}"/>
              </a:ext>
            </a:extLst>
          </p:cNvPr>
          <p:cNvPicPr>
            <a:picLocks noChangeAspect="1"/>
          </p:cNvPicPr>
          <p:nvPr/>
        </p:nvPicPr>
        <p:blipFill>
          <a:blip r:embed="rId3"/>
          <a:stretch>
            <a:fillRect/>
          </a:stretch>
        </p:blipFill>
        <p:spPr>
          <a:xfrm>
            <a:off x="9690154" y="6027374"/>
            <a:ext cx="2355742" cy="660408"/>
          </a:xfrm>
          <a:prstGeom prst="rect">
            <a:avLst/>
          </a:prstGeom>
        </p:spPr>
      </p:pic>
      <p:sp>
        <p:nvSpPr>
          <p:cNvPr id="2" name="Rectangle 1">
            <a:extLst>
              <a:ext uri="{FF2B5EF4-FFF2-40B4-BE49-F238E27FC236}">
                <a16:creationId xmlns:a16="http://schemas.microsoft.com/office/drawing/2014/main" id="{98782824-0A11-44F2-B6D7-1EA2CF1E1571}"/>
              </a:ext>
            </a:extLst>
          </p:cNvPr>
          <p:cNvSpPr/>
          <p:nvPr/>
        </p:nvSpPr>
        <p:spPr>
          <a:xfrm>
            <a:off x="219075" y="76200"/>
            <a:ext cx="3156826" cy="584775"/>
          </a:xfrm>
          <a:prstGeom prst="rect">
            <a:avLst/>
          </a:prstGeom>
        </p:spPr>
        <p:txBody>
          <a:bodyPr wrap="none">
            <a:spAutoFit/>
          </a:bodyPr>
          <a:lstStyle/>
          <a:p>
            <a:r>
              <a:rPr lang="en-US" sz="3200" b="1" dirty="0">
                <a:solidFill>
                  <a:srgbClr val="C00000"/>
                </a:solidFill>
                <a:latin typeface="Calibri" panose="020F0502020204030204" pitchFamily="34" charset="0"/>
                <a:cs typeface="Calibri" panose="020F0502020204030204" pitchFamily="34" charset="0"/>
              </a:rPr>
              <a:t>Copies and Views</a:t>
            </a:r>
            <a:endParaRPr lang="en-US" sz="3200" b="1" i="0" dirty="0">
              <a:solidFill>
                <a:srgbClr val="C00000"/>
              </a:solidFill>
              <a:effectLst/>
              <a:latin typeface="Calibri" panose="020F0502020204030204" pitchFamily="34" charset="0"/>
              <a:cs typeface="Calibri" panose="020F0502020204030204" pitchFamily="34" charset="0"/>
            </a:endParaRPr>
          </a:p>
        </p:txBody>
      </p:sp>
      <p:sp>
        <p:nvSpPr>
          <p:cNvPr id="3" name="Rectangle 2">
            <a:extLst>
              <a:ext uri="{FF2B5EF4-FFF2-40B4-BE49-F238E27FC236}">
                <a16:creationId xmlns:a16="http://schemas.microsoft.com/office/drawing/2014/main" id="{795788E8-9E81-4946-9497-64458EB97032}"/>
              </a:ext>
            </a:extLst>
          </p:cNvPr>
          <p:cNvSpPr/>
          <p:nvPr/>
        </p:nvSpPr>
        <p:spPr>
          <a:xfrm>
            <a:off x="3302029" y="216157"/>
            <a:ext cx="6041995" cy="400110"/>
          </a:xfrm>
          <a:prstGeom prst="rect">
            <a:avLst/>
          </a:prstGeom>
        </p:spPr>
        <p:txBody>
          <a:bodyPr wrap="square">
            <a:spAutoFit/>
          </a:bodyPr>
          <a:lstStyle/>
          <a:p>
            <a:r>
              <a:rPr lang="en-US" sz="2000" b="1" i="0" dirty="0">
                <a:effectLst/>
                <a:latin typeface="Calibri" panose="020F0502020204030204" pitchFamily="34" charset="0"/>
                <a:cs typeface="Calibri" panose="020F0502020204030204" pitchFamily="34" charset="0"/>
              </a:rPr>
              <a:t>No Copy at All</a:t>
            </a:r>
          </a:p>
        </p:txBody>
      </p:sp>
      <p:sp>
        <p:nvSpPr>
          <p:cNvPr id="6" name="Rectangle 5">
            <a:extLst>
              <a:ext uri="{FF2B5EF4-FFF2-40B4-BE49-F238E27FC236}">
                <a16:creationId xmlns:a16="http://schemas.microsoft.com/office/drawing/2014/main" id="{C8B85AB5-01CE-4DD1-B0E0-FAE43266782C}"/>
              </a:ext>
            </a:extLst>
          </p:cNvPr>
          <p:cNvSpPr/>
          <p:nvPr/>
        </p:nvSpPr>
        <p:spPr>
          <a:xfrm>
            <a:off x="219075" y="632400"/>
            <a:ext cx="9124949" cy="966483"/>
          </a:xfrm>
          <a:prstGeom prst="rect">
            <a:avLst/>
          </a:prstGeom>
        </p:spPr>
        <p:txBody>
          <a:bodyPr wrap="square">
            <a:spAutoFit/>
          </a:bodyPr>
          <a:lstStyle/>
          <a:p>
            <a:pPr algn="just">
              <a:lnSpc>
                <a:spcPct val="107000"/>
              </a:lnSpc>
              <a:spcAft>
                <a:spcPts val="800"/>
              </a:spcAft>
            </a:pPr>
            <a:r>
              <a:rPr lang="en-US" dirty="0">
                <a:solidFill>
                  <a:srgbClr val="333333"/>
                </a:solidFill>
                <a:latin typeface="Calibri" panose="020F0502020204030204" pitchFamily="34" charset="0"/>
                <a:ea typeface="Calibri" panose="020F0502020204030204" pitchFamily="34" charset="0"/>
                <a:cs typeface="Calibri" panose="020F0502020204030204" pitchFamily="34" charset="0"/>
              </a:rPr>
              <a:t>When operating and manipulating arrays, their data is sometimes copied into a new array and sometimes not. This is often a source of confusion for beginners. There are </a:t>
            </a:r>
            <a:r>
              <a:rPr lang="en-US" b="1" dirty="0">
                <a:solidFill>
                  <a:srgbClr val="333333"/>
                </a:solidFill>
                <a:latin typeface="Calibri" panose="020F0502020204030204" pitchFamily="34" charset="0"/>
                <a:ea typeface="Calibri" panose="020F0502020204030204" pitchFamily="34" charset="0"/>
                <a:cs typeface="Calibri" panose="020F0502020204030204" pitchFamily="34" charset="0"/>
              </a:rPr>
              <a:t>three cases</a:t>
            </a:r>
            <a:r>
              <a:rPr lang="en-US" dirty="0">
                <a:solidFill>
                  <a:srgbClr val="333333"/>
                </a:solidFill>
                <a:latin typeface="Calibri" panose="020F0502020204030204" pitchFamily="34" charset="0"/>
                <a:ea typeface="Calibri" panose="020F0502020204030204" pitchFamily="34" charset="0"/>
                <a:cs typeface="Calibri" panose="020F0502020204030204" pitchFamily="34" charset="0"/>
              </a:rPr>
              <a:t>, so let’s look at No Copy at All case first.</a:t>
            </a:r>
            <a:endParaRPr lang="en-US" sz="2400" dirty="0">
              <a:effectLst/>
              <a:latin typeface="Calibri" panose="020F0502020204030204" pitchFamily="34" charset="0"/>
              <a:ea typeface="Calibri" panose="020F0502020204030204" pitchFamily="34" charset="0"/>
              <a:cs typeface="Calibri" panose="020F0502020204030204" pitchFamily="34" charset="0"/>
            </a:endParaRPr>
          </a:p>
        </p:txBody>
      </p:sp>
      <p:sp>
        <p:nvSpPr>
          <p:cNvPr id="7" name="Rectangle 6">
            <a:extLst>
              <a:ext uri="{FF2B5EF4-FFF2-40B4-BE49-F238E27FC236}">
                <a16:creationId xmlns:a16="http://schemas.microsoft.com/office/drawing/2014/main" id="{894701B2-D778-47AA-8C93-6F34DE9AC8D9}"/>
              </a:ext>
            </a:extLst>
          </p:cNvPr>
          <p:cNvSpPr/>
          <p:nvPr/>
        </p:nvSpPr>
        <p:spPr>
          <a:xfrm>
            <a:off x="219075" y="1598883"/>
            <a:ext cx="8972550" cy="375552"/>
          </a:xfrm>
          <a:prstGeom prst="rect">
            <a:avLst/>
          </a:prstGeom>
        </p:spPr>
        <p:txBody>
          <a:bodyPr wrap="square">
            <a:spAutoFit/>
          </a:bodyPr>
          <a:lstStyle/>
          <a:p>
            <a:pPr algn="just">
              <a:lnSpc>
                <a:spcPct val="107000"/>
              </a:lnSpc>
              <a:spcAft>
                <a:spcPts val="800"/>
              </a:spcAft>
            </a:pPr>
            <a:r>
              <a:rPr lang="en-US" dirty="0">
                <a:solidFill>
                  <a:srgbClr val="333333"/>
                </a:solidFill>
                <a:latin typeface="Calibri" panose="020F0502020204030204" pitchFamily="34" charset="0"/>
                <a:ea typeface="Calibri" panose="020F0502020204030204" pitchFamily="34" charset="0"/>
                <a:cs typeface="Calibri" panose="020F0502020204030204" pitchFamily="34" charset="0"/>
              </a:rPr>
              <a:t>Simple assignments make no copy of objects or their data.</a:t>
            </a:r>
            <a:endParaRPr lang="en-US" sz="2400" dirty="0">
              <a:effectLst/>
              <a:latin typeface="Calibri" panose="020F0502020204030204" pitchFamily="34" charset="0"/>
              <a:ea typeface="Calibri" panose="020F0502020204030204" pitchFamily="34" charset="0"/>
              <a:cs typeface="Calibri" panose="020F0502020204030204" pitchFamily="34" charset="0"/>
            </a:endParaRPr>
          </a:p>
        </p:txBody>
      </p:sp>
      <p:pic>
        <p:nvPicPr>
          <p:cNvPr id="11" name="Picture 10">
            <a:extLst>
              <a:ext uri="{FF2B5EF4-FFF2-40B4-BE49-F238E27FC236}">
                <a16:creationId xmlns:a16="http://schemas.microsoft.com/office/drawing/2014/main" id="{67910D2F-CC38-4424-8B2D-01C13E01E973}"/>
              </a:ext>
            </a:extLst>
          </p:cNvPr>
          <p:cNvPicPr>
            <a:picLocks noChangeAspect="1"/>
          </p:cNvPicPr>
          <p:nvPr/>
        </p:nvPicPr>
        <p:blipFill>
          <a:blip r:embed="rId4"/>
          <a:stretch>
            <a:fillRect/>
          </a:stretch>
        </p:blipFill>
        <p:spPr>
          <a:xfrm>
            <a:off x="488643" y="1976289"/>
            <a:ext cx="7943264" cy="1833711"/>
          </a:xfrm>
          <a:prstGeom prst="rect">
            <a:avLst/>
          </a:prstGeom>
        </p:spPr>
      </p:pic>
      <p:sp>
        <p:nvSpPr>
          <p:cNvPr id="12" name="Rectangle 11">
            <a:extLst>
              <a:ext uri="{FF2B5EF4-FFF2-40B4-BE49-F238E27FC236}">
                <a16:creationId xmlns:a16="http://schemas.microsoft.com/office/drawing/2014/main" id="{8A3ADC5D-DBA2-4593-9990-08BD95F0FEE2}"/>
              </a:ext>
            </a:extLst>
          </p:cNvPr>
          <p:cNvSpPr/>
          <p:nvPr/>
        </p:nvSpPr>
        <p:spPr>
          <a:xfrm>
            <a:off x="219074" y="3980971"/>
            <a:ext cx="8582025" cy="375552"/>
          </a:xfrm>
          <a:prstGeom prst="rect">
            <a:avLst/>
          </a:prstGeom>
        </p:spPr>
        <p:txBody>
          <a:bodyPr wrap="square">
            <a:spAutoFit/>
          </a:bodyPr>
          <a:lstStyle/>
          <a:p>
            <a:pPr algn="just">
              <a:lnSpc>
                <a:spcPct val="107000"/>
              </a:lnSpc>
              <a:spcAft>
                <a:spcPts val="800"/>
              </a:spcAft>
            </a:pPr>
            <a:r>
              <a:rPr lang="en-US" dirty="0">
                <a:solidFill>
                  <a:srgbClr val="333333"/>
                </a:solidFill>
                <a:latin typeface="Calibri" panose="020F0502020204030204" pitchFamily="34" charset="0"/>
                <a:ea typeface="Calibri" panose="020F0502020204030204" pitchFamily="34" charset="0"/>
                <a:cs typeface="Calibri" panose="020F0502020204030204" pitchFamily="34" charset="0"/>
              </a:rPr>
              <a:t>Python passes mutable objects as references, so function calls make no copy.</a:t>
            </a:r>
            <a:endParaRPr lang="en-US" sz="2400" dirty="0">
              <a:effectLst/>
              <a:latin typeface="Calibri" panose="020F0502020204030204" pitchFamily="34" charset="0"/>
              <a:ea typeface="Calibri" panose="020F0502020204030204" pitchFamily="34" charset="0"/>
              <a:cs typeface="Calibri" panose="020F0502020204030204" pitchFamily="34" charset="0"/>
            </a:endParaRPr>
          </a:p>
        </p:txBody>
      </p:sp>
      <p:pic>
        <p:nvPicPr>
          <p:cNvPr id="13" name="Picture 12">
            <a:extLst>
              <a:ext uri="{FF2B5EF4-FFF2-40B4-BE49-F238E27FC236}">
                <a16:creationId xmlns:a16="http://schemas.microsoft.com/office/drawing/2014/main" id="{DA1D10B7-F707-4251-ADDB-39D1D1322521}"/>
              </a:ext>
            </a:extLst>
          </p:cNvPr>
          <p:cNvPicPr>
            <a:picLocks noChangeAspect="1"/>
          </p:cNvPicPr>
          <p:nvPr/>
        </p:nvPicPr>
        <p:blipFill>
          <a:blip r:embed="rId5"/>
          <a:stretch>
            <a:fillRect/>
          </a:stretch>
        </p:blipFill>
        <p:spPr>
          <a:xfrm>
            <a:off x="554570" y="4401133"/>
            <a:ext cx="8246529" cy="2138918"/>
          </a:xfrm>
          <a:prstGeom prst="rect">
            <a:avLst/>
          </a:prstGeom>
        </p:spPr>
      </p:pic>
    </p:spTree>
    <p:extLst>
      <p:ext uri="{BB962C8B-B14F-4D97-AF65-F5344CB8AC3E}">
        <p14:creationId xmlns:p14="http://schemas.microsoft.com/office/powerpoint/2010/main" val="34695020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27D70BE-7978-44FB-88D1-D945074FA43B}"/>
              </a:ext>
            </a:extLst>
          </p:cNvPr>
          <p:cNvPicPr>
            <a:picLocks noChangeAspect="1"/>
          </p:cNvPicPr>
          <p:nvPr/>
        </p:nvPicPr>
        <p:blipFill>
          <a:blip r:embed="rId2"/>
          <a:stretch>
            <a:fillRect/>
          </a:stretch>
        </p:blipFill>
        <p:spPr>
          <a:xfrm>
            <a:off x="10029825" y="76200"/>
            <a:ext cx="1943100" cy="1943100"/>
          </a:xfrm>
          <a:prstGeom prst="rect">
            <a:avLst/>
          </a:prstGeom>
        </p:spPr>
      </p:pic>
      <p:pic>
        <p:nvPicPr>
          <p:cNvPr id="5" name="Picture 4">
            <a:extLst>
              <a:ext uri="{FF2B5EF4-FFF2-40B4-BE49-F238E27FC236}">
                <a16:creationId xmlns:a16="http://schemas.microsoft.com/office/drawing/2014/main" id="{1FD9D4D3-9217-4DCC-84BE-88EB1AE199DA}"/>
              </a:ext>
            </a:extLst>
          </p:cNvPr>
          <p:cNvPicPr>
            <a:picLocks noChangeAspect="1"/>
          </p:cNvPicPr>
          <p:nvPr/>
        </p:nvPicPr>
        <p:blipFill>
          <a:blip r:embed="rId3"/>
          <a:stretch>
            <a:fillRect/>
          </a:stretch>
        </p:blipFill>
        <p:spPr>
          <a:xfrm>
            <a:off x="9690154" y="6027374"/>
            <a:ext cx="2355742" cy="660408"/>
          </a:xfrm>
          <a:prstGeom prst="rect">
            <a:avLst/>
          </a:prstGeom>
        </p:spPr>
      </p:pic>
      <p:sp>
        <p:nvSpPr>
          <p:cNvPr id="2" name="Rectangle 1">
            <a:extLst>
              <a:ext uri="{FF2B5EF4-FFF2-40B4-BE49-F238E27FC236}">
                <a16:creationId xmlns:a16="http://schemas.microsoft.com/office/drawing/2014/main" id="{98782824-0A11-44F2-B6D7-1EA2CF1E1571}"/>
              </a:ext>
            </a:extLst>
          </p:cNvPr>
          <p:cNvSpPr/>
          <p:nvPr/>
        </p:nvSpPr>
        <p:spPr>
          <a:xfrm>
            <a:off x="219075" y="76200"/>
            <a:ext cx="3156826" cy="584775"/>
          </a:xfrm>
          <a:prstGeom prst="rect">
            <a:avLst/>
          </a:prstGeom>
        </p:spPr>
        <p:txBody>
          <a:bodyPr wrap="none">
            <a:spAutoFit/>
          </a:bodyPr>
          <a:lstStyle/>
          <a:p>
            <a:r>
              <a:rPr lang="en-US" sz="3200" b="1" dirty="0">
                <a:solidFill>
                  <a:srgbClr val="C00000"/>
                </a:solidFill>
                <a:latin typeface="Calibri" panose="020F0502020204030204" pitchFamily="34" charset="0"/>
                <a:cs typeface="Calibri" panose="020F0502020204030204" pitchFamily="34" charset="0"/>
              </a:rPr>
              <a:t>Copies and Views</a:t>
            </a:r>
            <a:endParaRPr lang="en-US" sz="3200" b="1" i="0" dirty="0">
              <a:solidFill>
                <a:srgbClr val="C00000"/>
              </a:solidFill>
              <a:effectLst/>
              <a:latin typeface="Calibri" panose="020F0502020204030204" pitchFamily="34" charset="0"/>
              <a:cs typeface="Calibri" panose="020F0502020204030204" pitchFamily="34" charset="0"/>
            </a:endParaRPr>
          </a:p>
        </p:txBody>
      </p:sp>
      <p:sp>
        <p:nvSpPr>
          <p:cNvPr id="3" name="Rectangle 2">
            <a:extLst>
              <a:ext uri="{FF2B5EF4-FFF2-40B4-BE49-F238E27FC236}">
                <a16:creationId xmlns:a16="http://schemas.microsoft.com/office/drawing/2014/main" id="{795788E8-9E81-4946-9497-64458EB97032}"/>
              </a:ext>
            </a:extLst>
          </p:cNvPr>
          <p:cNvSpPr/>
          <p:nvPr/>
        </p:nvSpPr>
        <p:spPr>
          <a:xfrm>
            <a:off x="3302029" y="216157"/>
            <a:ext cx="6041995" cy="400110"/>
          </a:xfrm>
          <a:prstGeom prst="rect">
            <a:avLst/>
          </a:prstGeom>
        </p:spPr>
        <p:txBody>
          <a:bodyPr wrap="square">
            <a:spAutoFit/>
          </a:bodyPr>
          <a:lstStyle/>
          <a:p>
            <a:r>
              <a:rPr lang="en-US" sz="2000" b="1" i="0" dirty="0">
                <a:effectLst/>
                <a:latin typeface="Calibri" panose="020F0502020204030204" pitchFamily="34" charset="0"/>
                <a:cs typeface="Calibri" panose="020F0502020204030204" pitchFamily="34" charset="0"/>
              </a:rPr>
              <a:t>View or Shallow Copy</a:t>
            </a:r>
          </a:p>
        </p:txBody>
      </p:sp>
      <p:sp>
        <p:nvSpPr>
          <p:cNvPr id="8" name="Rectangle 1">
            <a:extLst>
              <a:ext uri="{FF2B5EF4-FFF2-40B4-BE49-F238E27FC236}">
                <a16:creationId xmlns:a16="http://schemas.microsoft.com/office/drawing/2014/main" id="{1F66B70A-108F-4F50-A333-202D5ABF2BCF}"/>
              </a:ext>
            </a:extLst>
          </p:cNvPr>
          <p:cNvSpPr>
            <a:spLocks noChangeArrowheads="1"/>
          </p:cNvSpPr>
          <p:nvPr/>
        </p:nvSpPr>
        <p:spPr bwMode="auto">
          <a:xfrm>
            <a:off x="219075" y="616267"/>
            <a:ext cx="9124949" cy="646331"/>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33333"/>
                </a:solidFill>
                <a:effectLst/>
                <a:latin typeface="Calibri" panose="020F0502020204030204" pitchFamily="34" charset="0"/>
                <a:cs typeface="Calibri" panose="020F0502020204030204" pitchFamily="34" charset="0"/>
              </a:rPr>
              <a:t>Different array objects can share the same data. The </a:t>
            </a:r>
            <a:r>
              <a:rPr kumimoji="0" lang="en-US" altLang="en-US" b="1" i="0" u="none" strike="noStrike" cap="none" normalizeH="0" baseline="0" dirty="0">
                <a:ln>
                  <a:noFill/>
                </a:ln>
                <a:solidFill>
                  <a:srgbClr val="333333"/>
                </a:solidFill>
                <a:effectLst/>
                <a:latin typeface="Calibri" panose="020F0502020204030204" pitchFamily="34" charset="0"/>
                <a:cs typeface="Calibri" panose="020F0502020204030204" pitchFamily="34" charset="0"/>
              </a:rPr>
              <a:t>view</a:t>
            </a:r>
            <a:r>
              <a:rPr kumimoji="0" lang="en-US" altLang="en-US" b="0" i="0" u="none" strike="noStrike" cap="none" normalizeH="0" baseline="0" dirty="0">
                <a:ln>
                  <a:noFill/>
                </a:ln>
                <a:solidFill>
                  <a:srgbClr val="333333"/>
                </a:solidFill>
                <a:effectLst/>
                <a:latin typeface="Calibri" panose="020F0502020204030204" pitchFamily="34" charset="0"/>
                <a:cs typeface="Calibri" panose="020F0502020204030204" pitchFamily="34" charset="0"/>
              </a:rPr>
              <a:t> method creates a new array object that looks at the same data.</a:t>
            </a:r>
            <a:r>
              <a:rPr kumimoji="0" lang="en-US" altLang="en-US"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t>
            </a:r>
          </a:p>
        </p:txBody>
      </p:sp>
      <p:pic>
        <p:nvPicPr>
          <p:cNvPr id="9" name="Picture 8">
            <a:extLst>
              <a:ext uri="{FF2B5EF4-FFF2-40B4-BE49-F238E27FC236}">
                <a16:creationId xmlns:a16="http://schemas.microsoft.com/office/drawing/2014/main" id="{2D1D0136-8DAC-483A-BCBD-ABBD70CAEE18}"/>
              </a:ext>
            </a:extLst>
          </p:cNvPr>
          <p:cNvPicPr>
            <a:picLocks noChangeAspect="1"/>
          </p:cNvPicPr>
          <p:nvPr/>
        </p:nvPicPr>
        <p:blipFill>
          <a:blip r:embed="rId4"/>
          <a:stretch>
            <a:fillRect/>
          </a:stretch>
        </p:blipFill>
        <p:spPr>
          <a:xfrm>
            <a:off x="530069" y="1262598"/>
            <a:ext cx="7454032" cy="4456808"/>
          </a:xfrm>
          <a:prstGeom prst="rect">
            <a:avLst/>
          </a:prstGeom>
        </p:spPr>
      </p:pic>
    </p:spTree>
    <p:extLst>
      <p:ext uri="{BB962C8B-B14F-4D97-AF65-F5344CB8AC3E}">
        <p14:creationId xmlns:p14="http://schemas.microsoft.com/office/powerpoint/2010/main" val="18660585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27D70BE-7978-44FB-88D1-D945074FA43B}"/>
              </a:ext>
            </a:extLst>
          </p:cNvPr>
          <p:cNvPicPr>
            <a:picLocks noChangeAspect="1"/>
          </p:cNvPicPr>
          <p:nvPr/>
        </p:nvPicPr>
        <p:blipFill>
          <a:blip r:embed="rId2"/>
          <a:stretch>
            <a:fillRect/>
          </a:stretch>
        </p:blipFill>
        <p:spPr>
          <a:xfrm>
            <a:off x="10029825" y="76200"/>
            <a:ext cx="1943100" cy="1943100"/>
          </a:xfrm>
          <a:prstGeom prst="rect">
            <a:avLst/>
          </a:prstGeom>
        </p:spPr>
      </p:pic>
      <p:pic>
        <p:nvPicPr>
          <p:cNvPr id="5" name="Picture 4">
            <a:extLst>
              <a:ext uri="{FF2B5EF4-FFF2-40B4-BE49-F238E27FC236}">
                <a16:creationId xmlns:a16="http://schemas.microsoft.com/office/drawing/2014/main" id="{1FD9D4D3-9217-4DCC-84BE-88EB1AE199DA}"/>
              </a:ext>
            </a:extLst>
          </p:cNvPr>
          <p:cNvPicPr>
            <a:picLocks noChangeAspect="1"/>
          </p:cNvPicPr>
          <p:nvPr/>
        </p:nvPicPr>
        <p:blipFill>
          <a:blip r:embed="rId3"/>
          <a:stretch>
            <a:fillRect/>
          </a:stretch>
        </p:blipFill>
        <p:spPr>
          <a:xfrm>
            <a:off x="9690154" y="6027374"/>
            <a:ext cx="2355742" cy="660408"/>
          </a:xfrm>
          <a:prstGeom prst="rect">
            <a:avLst/>
          </a:prstGeom>
        </p:spPr>
      </p:pic>
      <p:sp>
        <p:nvSpPr>
          <p:cNvPr id="2" name="Rectangle 1">
            <a:extLst>
              <a:ext uri="{FF2B5EF4-FFF2-40B4-BE49-F238E27FC236}">
                <a16:creationId xmlns:a16="http://schemas.microsoft.com/office/drawing/2014/main" id="{98782824-0A11-44F2-B6D7-1EA2CF1E1571}"/>
              </a:ext>
            </a:extLst>
          </p:cNvPr>
          <p:cNvSpPr/>
          <p:nvPr/>
        </p:nvSpPr>
        <p:spPr>
          <a:xfrm>
            <a:off x="219075" y="76200"/>
            <a:ext cx="1939955" cy="584775"/>
          </a:xfrm>
          <a:prstGeom prst="rect">
            <a:avLst/>
          </a:prstGeom>
        </p:spPr>
        <p:txBody>
          <a:bodyPr wrap="none">
            <a:spAutoFit/>
          </a:bodyPr>
          <a:lstStyle/>
          <a:p>
            <a:r>
              <a:rPr lang="en-US" sz="3200" b="1" dirty="0">
                <a:solidFill>
                  <a:srgbClr val="C00000"/>
                </a:solidFill>
                <a:latin typeface="Calibri" panose="020F0502020204030204" pitchFamily="34" charset="0"/>
                <a:cs typeface="Calibri" panose="020F0502020204030204" pitchFamily="34" charset="0"/>
              </a:rPr>
              <a:t>The Basics</a:t>
            </a:r>
            <a:endParaRPr lang="en-US" sz="3200" b="1" i="0" dirty="0">
              <a:solidFill>
                <a:srgbClr val="C00000"/>
              </a:solidFill>
              <a:effectLst/>
              <a:latin typeface="Calibri" panose="020F0502020204030204" pitchFamily="34" charset="0"/>
              <a:cs typeface="Calibri" panose="020F0502020204030204" pitchFamily="34" charset="0"/>
            </a:endParaRPr>
          </a:p>
        </p:txBody>
      </p:sp>
      <p:sp>
        <p:nvSpPr>
          <p:cNvPr id="12" name="Rectangle 11">
            <a:extLst>
              <a:ext uri="{FF2B5EF4-FFF2-40B4-BE49-F238E27FC236}">
                <a16:creationId xmlns:a16="http://schemas.microsoft.com/office/drawing/2014/main" id="{0C80CA3B-7E03-47F5-A5B9-0F4B646C8969}"/>
              </a:ext>
            </a:extLst>
          </p:cNvPr>
          <p:cNvSpPr/>
          <p:nvPr/>
        </p:nvSpPr>
        <p:spPr>
          <a:xfrm>
            <a:off x="219075" y="660975"/>
            <a:ext cx="9096374" cy="375552"/>
          </a:xfrm>
          <a:prstGeom prst="rect">
            <a:avLst/>
          </a:prstGeom>
        </p:spPr>
        <p:txBody>
          <a:bodyPr wrap="square">
            <a:spAutoFit/>
          </a:bodyPr>
          <a:lstStyle/>
          <a:p>
            <a:pPr algn="just">
              <a:lnSpc>
                <a:spcPct val="107000"/>
              </a:lnSpc>
              <a:spcAft>
                <a:spcPts val="800"/>
              </a:spcAft>
            </a:pPr>
            <a:r>
              <a:rPr lang="en-US" dirty="0">
                <a:solidFill>
                  <a:srgbClr val="333333"/>
                </a:solidFill>
                <a:latin typeface="Calibri" panose="020F0502020204030204" pitchFamily="34" charset="0"/>
                <a:ea typeface="Calibri" panose="020F0502020204030204" pitchFamily="34" charset="0"/>
                <a:cs typeface="Calibri" panose="020F0502020204030204" pitchFamily="34" charset="0"/>
              </a:rPr>
              <a:t>	</a:t>
            </a:r>
            <a:endParaRPr lang="en-US" sz="2400" dirty="0">
              <a:effectLst/>
              <a:latin typeface="Calibri" panose="020F0502020204030204" pitchFamily="34" charset="0"/>
              <a:ea typeface="Calibri" panose="020F0502020204030204" pitchFamily="34" charset="0"/>
              <a:cs typeface="Calibri" panose="020F0502020204030204" pitchFamily="34" charset="0"/>
            </a:endParaRPr>
          </a:p>
        </p:txBody>
      </p:sp>
      <p:sp>
        <p:nvSpPr>
          <p:cNvPr id="9" name="Rectangle 5">
            <a:extLst>
              <a:ext uri="{FF2B5EF4-FFF2-40B4-BE49-F238E27FC236}">
                <a16:creationId xmlns:a16="http://schemas.microsoft.com/office/drawing/2014/main" id="{AC97221C-3C04-4475-9531-09BBA605EFF8}"/>
              </a:ext>
            </a:extLst>
          </p:cNvPr>
          <p:cNvSpPr>
            <a:spLocks noChangeArrowheads="1"/>
          </p:cNvSpPr>
          <p:nvPr/>
        </p:nvSpPr>
        <p:spPr bwMode="auto">
          <a:xfrm>
            <a:off x="228598" y="454312"/>
            <a:ext cx="9213905" cy="3684316"/>
          </a:xfrm>
          <a:prstGeom prst="rect">
            <a:avLst/>
          </a:prstGeom>
          <a:noFill/>
          <a:ln>
            <a:noFill/>
          </a:ln>
          <a:effectLst/>
        </p:spPr>
        <p:txBody>
          <a:bodyPr vert="horz" wrap="square" lIns="190440" tIns="19044" rIns="91440" bIns="63480" numCol="1" anchor="ctr" anchorCtr="0" compatLnSpc="1">
            <a:prstTxWarp prst="textNoShape">
              <a:avLst/>
            </a:prstTxWarp>
            <a:spAutoFit/>
          </a:bodyPr>
          <a:lstStyle/>
          <a:p>
            <a:pPr marR="0" lvl="0" algn="just"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rgbClr val="333333"/>
              </a:solidFill>
              <a:effectLst/>
              <a:latin typeface="Calibri" panose="020F0502020204030204" pitchFamily="34" charset="0"/>
              <a:cs typeface="Calibri" panose="020F0502020204030204" pitchFamily="34" charset="0"/>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err="1">
                <a:ln>
                  <a:noFill/>
                </a:ln>
                <a:solidFill>
                  <a:srgbClr val="333333"/>
                </a:solidFill>
                <a:effectLst/>
                <a:latin typeface="Calibri" panose="020F0502020204030204" pitchFamily="34" charset="0"/>
                <a:cs typeface="Calibri" panose="020F0502020204030204" pitchFamily="34" charset="0"/>
              </a:rPr>
              <a:t>ndarray.dtype</a:t>
            </a:r>
            <a:r>
              <a:rPr lang="en-US" altLang="en-US" b="1" dirty="0">
                <a:solidFill>
                  <a:srgbClr val="333333"/>
                </a:solidFill>
                <a:latin typeface="Calibri" panose="020F0502020204030204" pitchFamily="34" charset="0"/>
                <a:cs typeface="Calibri" panose="020F0502020204030204" pitchFamily="34" charset="0"/>
              </a:rPr>
              <a:t> - </a:t>
            </a:r>
            <a:r>
              <a:rPr kumimoji="0" lang="en-US" altLang="en-US" b="0" i="0" u="none" strike="noStrike" cap="none" normalizeH="0" baseline="0" dirty="0">
                <a:ln>
                  <a:noFill/>
                </a:ln>
                <a:solidFill>
                  <a:srgbClr val="333333"/>
                </a:solidFill>
                <a:effectLst/>
                <a:latin typeface="Calibri" panose="020F0502020204030204" pitchFamily="34" charset="0"/>
                <a:cs typeface="Calibri" panose="020F0502020204030204" pitchFamily="34" charset="0"/>
              </a:rPr>
              <a:t>an object describing the type of the elements in the array. One can create or specify </a:t>
            </a:r>
            <a:r>
              <a:rPr kumimoji="0" lang="en-US" altLang="en-US" b="0" i="0" u="none" strike="noStrike" cap="none" normalizeH="0" baseline="0" dirty="0" err="1">
                <a:ln>
                  <a:noFill/>
                </a:ln>
                <a:solidFill>
                  <a:srgbClr val="333333"/>
                </a:solidFill>
                <a:effectLst/>
                <a:latin typeface="Calibri" panose="020F0502020204030204" pitchFamily="34" charset="0"/>
                <a:cs typeface="Calibri" panose="020F0502020204030204" pitchFamily="34" charset="0"/>
              </a:rPr>
              <a:t>dtype’s</a:t>
            </a:r>
            <a:r>
              <a:rPr kumimoji="0" lang="en-US" altLang="en-US" b="0" i="0" u="none" strike="noStrike" cap="none" normalizeH="0" baseline="0" dirty="0">
                <a:ln>
                  <a:noFill/>
                </a:ln>
                <a:solidFill>
                  <a:srgbClr val="333333"/>
                </a:solidFill>
                <a:effectLst/>
                <a:latin typeface="Calibri" panose="020F0502020204030204" pitchFamily="34" charset="0"/>
                <a:cs typeface="Calibri" panose="020F0502020204030204" pitchFamily="34" charset="0"/>
              </a:rPr>
              <a:t> using standard Python types. Additionally NumPy provides types of its own. numpy.int32, numpy.int16, and numpy.float64 are some examples.</a:t>
            </a:r>
          </a:p>
          <a:p>
            <a:pPr marR="0" lvl="0" algn="just"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rgbClr val="333333"/>
              </a:solidFill>
              <a:effectLst/>
              <a:latin typeface="Calibri" panose="020F0502020204030204" pitchFamily="34" charset="0"/>
              <a:cs typeface="Calibri" panose="020F0502020204030204" pitchFamily="34" charset="0"/>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err="1">
                <a:ln>
                  <a:noFill/>
                </a:ln>
                <a:solidFill>
                  <a:srgbClr val="333333"/>
                </a:solidFill>
                <a:effectLst/>
                <a:latin typeface="Calibri" panose="020F0502020204030204" pitchFamily="34" charset="0"/>
                <a:cs typeface="Calibri" panose="020F0502020204030204" pitchFamily="34" charset="0"/>
              </a:rPr>
              <a:t>ndarray.itemsize</a:t>
            </a:r>
            <a:r>
              <a:rPr lang="en-US" altLang="en-US" b="1" dirty="0">
                <a:solidFill>
                  <a:srgbClr val="333333"/>
                </a:solidFill>
                <a:latin typeface="Calibri" panose="020F0502020204030204" pitchFamily="34" charset="0"/>
                <a:cs typeface="Calibri" panose="020F0502020204030204" pitchFamily="34" charset="0"/>
              </a:rPr>
              <a:t> - </a:t>
            </a:r>
            <a:r>
              <a:rPr kumimoji="0" lang="en-US" altLang="en-US" b="0" i="0" u="none" strike="noStrike" cap="none" normalizeH="0" baseline="0" dirty="0">
                <a:ln>
                  <a:noFill/>
                </a:ln>
                <a:solidFill>
                  <a:srgbClr val="333333"/>
                </a:solidFill>
                <a:effectLst/>
                <a:latin typeface="Calibri" panose="020F0502020204030204" pitchFamily="34" charset="0"/>
                <a:cs typeface="Calibri" panose="020F0502020204030204" pitchFamily="34" charset="0"/>
              </a:rPr>
              <a:t>the size in bytes of each element of the array. For example, an array of elements of type </a:t>
            </a:r>
            <a:r>
              <a:rPr kumimoji="0" lang="en-US" altLang="en-US" b="1" i="0" u="none" strike="noStrike" cap="none" normalizeH="0" baseline="0" dirty="0">
                <a:ln>
                  <a:noFill/>
                </a:ln>
                <a:solidFill>
                  <a:srgbClr val="333333"/>
                </a:solidFill>
                <a:effectLst/>
                <a:latin typeface="Calibri" panose="020F0502020204030204" pitchFamily="34" charset="0"/>
                <a:cs typeface="Calibri" panose="020F0502020204030204" pitchFamily="34" charset="0"/>
              </a:rPr>
              <a:t>float64</a:t>
            </a:r>
            <a:r>
              <a:rPr kumimoji="0" lang="en-US" altLang="en-US" b="0" i="0" u="none" strike="noStrike" cap="none" normalizeH="0" baseline="0" dirty="0">
                <a:ln>
                  <a:noFill/>
                </a:ln>
                <a:solidFill>
                  <a:srgbClr val="333333"/>
                </a:solidFill>
                <a:effectLst/>
                <a:latin typeface="Calibri" panose="020F0502020204030204" pitchFamily="34" charset="0"/>
                <a:cs typeface="Calibri" panose="020F0502020204030204" pitchFamily="34" charset="0"/>
              </a:rPr>
              <a:t> has </a:t>
            </a:r>
            <a:r>
              <a:rPr kumimoji="0" lang="en-US" altLang="en-US" b="1" i="0" u="none" strike="noStrike" cap="none" normalizeH="0" baseline="0" dirty="0" err="1">
                <a:ln>
                  <a:noFill/>
                </a:ln>
                <a:solidFill>
                  <a:srgbClr val="333333"/>
                </a:solidFill>
                <a:effectLst/>
                <a:latin typeface="Calibri" panose="020F0502020204030204" pitchFamily="34" charset="0"/>
                <a:cs typeface="Calibri" panose="020F0502020204030204" pitchFamily="34" charset="0"/>
              </a:rPr>
              <a:t>itemsize</a:t>
            </a:r>
            <a:r>
              <a:rPr kumimoji="0" lang="en-US" altLang="en-US" b="0" i="0" u="none" strike="noStrike" cap="none" normalizeH="0" baseline="0" dirty="0">
                <a:ln>
                  <a:noFill/>
                </a:ln>
                <a:solidFill>
                  <a:srgbClr val="333333"/>
                </a:solidFill>
                <a:effectLst/>
                <a:latin typeface="Calibri" panose="020F0502020204030204" pitchFamily="34" charset="0"/>
                <a:cs typeface="Calibri" panose="020F0502020204030204" pitchFamily="34" charset="0"/>
              </a:rPr>
              <a:t> 8 (=64/8), while one of type </a:t>
            </a:r>
            <a:r>
              <a:rPr kumimoji="0" lang="en-US" altLang="en-US" b="1" i="0" u="none" strike="noStrike" cap="none" normalizeH="0" baseline="0" dirty="0">
                <a:ln>
                  <a:noFill/>
                </a:ln>
                <a:solidFill>
                  <a:srgbClr val="333333"/>
                </a:solidFill>
                <a:effectLst/>
                <a:latin typeface="Calibri" panose="020F0502020204030204" pitchFamily="34" charset="0"/>
                <a:cs typeface="Calibri" panose="020F0502020204030204" pitchFamily="34" charset="0"/>
              </a:rPr>
              <a:t>complex32</a:t>
            </a:r>
            <a:r>
              <a:rPr kumimoji="0" lang="en-US" altLang="en-US" b="0" i="0" u="none" strike="noStrike" cap="none" normalizeH="0" baseline="0" dirty="0">
                <a:ln>
                  <a:noFill/>
                </a:ln>
                <a:solidFill>
                  <a:srgbClr val="333333"/>
                </a:solidFill>
                <a:effectLst/>
                <a:latin typeface="Calibri" panose="020F0502020204030204" pitchFamily="34" charset="0"/>
                <a:cs typeface="Calibri" panose="020F0502020204030204" pitchFamily="34" charset="0"/>
              </a:rPr>
              <a:t> has </a:t>
            </a:r>
            <a:r>
              <a:rPr kumimoji="0" lang="en-US" altLang="en-US" b="1" i="0" u="none" strike="noStrike" cap="none" normalizeH="0" baseline="0" dirty="0" err="1">
                <a:ln>
                  <a:noFill/>
                </a:ln>
                <a:solidFill>
                  <a:srgbClr val="333333"/>
                </a:solidFill>
                <a:effectLst/>
                <a:latin typeface="Calibri" panose="020F0502020204030204" pitchFamily="34" charset="0"/>
                <a:cs typeface="Calibri" panose="020F0502020204030204" pitchFamily="34" charset="0"/>
              </a:rPr>
              <a:t>itemsize</a:t>
            </a:r>
            <a:r>
              <a:rPr kumimoji="0" lang="en-US" altLang="en-US" b="0" i="0" u="none" strike="noStrike" cap="none" normalizeH="0" baseline="0" dirty="0">
                <a:ln>
                  <a:noFill/>
                </a:ln>
                <a:solidFill>
                  <a:srgbClr val="333333"/>
                </a:solidFill>
                <a:effectLst/>
                <a:latin typeface="Calibri" panose="020F0502020204030204" pitchFamily="34" charset="0"/>
                <a:cs typeface="Calibri" panose="020F0502020204030204" pitchFamily="34" charset="0"/>
              </a:rPr>
              <a:t> 4 (=32/8). It is equivalent to </a:t>
            </a:r>
            <a:r>
              <a:rPr kumimoji="0" lang="en-US" altLang="en-US" b="1" i="0" u="none" strike="noStrike" cap="none" normalizeH="0" baseline="0" dirty="0" err="1">
                <a:ln>
                  <a:noFill/>
                </a:ln>
                <a:solidFill>
                  <a:srgbClr val="333333"/>
                </a:solidFill>
                <a:effectLst/>
                <a:latin typeface="Calibri" panose="020F0502020204030204" pitchFamily="34" charset="0"/>
                <a:cs typeface="Calibri" panose="020F0502020204030204" pitchFamily="34" charset="0"/>
              </a:rPr>
              <a:t>ndarray.dtype.itemsize</a:t>
            </a:r>
            <a:r>
              <a:rPr kumimoji="0" lang="en-US" altLang="en-US" b="0" i="0" u="none" strike="noStrike" cap="none" normalizeH="0" baseline="0" dirty="0">
                <a:ln>
                  <a:noFill/>
                </a:ln>
                <a:solidFill>
                  <a:srgbClr val="333333"/>
                </a:solidFill>
                <a:effectLst/>
                <a:latin typeface="Calibri" panose="020F0502020204030204" pitchFamily="34" charset="0"/>
                <a:cs typeface="Calibri" panose="020F0502020204030204" pitchFamily="34" charset="0"/>
              </a:rPr>
              <a:t>.</a:t>
            </a:r>
          </a:p>
          <a:p>
            <a:pPr marR="0" lvl="0" algn="just"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rgbClr val="333333"/>
              </a:solidFill>
              <a:effectLst/>
              <a:latin typeface="Calibri" panose="020F0502020204030204" pitchFamily="34" charset="0"/>
              <a:cs typeface="Calibri" panose="020F0502020204030204" pitchFamily="34" charset="0"/>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err="1">
                <a:ln>
                  <a:noFill/>
                </a:ln>
                <a:solidFill>
                  <a:srgbClr val="333333"/>
                </a:solidFill>
                <a:effectLst/>
                <a:latin typeface="Calibri" panose="020F0502020204030204" pitchFamily="34" charset="0"/>
                <a:cs typeface="Calibri" panose="020F0502020204030204" pitchFamily="34" charset="0"/>
              </a:rPr>
              <a:t>ndarray.data</a:t>
            </a:r>
            <a:r>
              <a:rPr lang="en-US" altLang="en-US" b="1" dirty="0">
                <a:solidFill>
                  <a:srgbClr val="333333"/>
                </a:solidFill>
                <a:latin typeface="Calibri" panose="020F0502020204030204" pitchFamily="34" charset="0"/>
                <a:cs typeface="Calibri" panose="020F0502020204030204" pitchFamily="34" charset="0"/>
              </a:rPr>
              <a:t> - </a:t>
            </a:r>
            <a:r>
              <a:rPr kumimoji="0" lang="en-US" altLang="en-US" b="0" i="0" u="none" strike="noStrike" cap="none" normalizeH="0" baseline="0" dirty="0">
                <a:ln>
                  <a:noFill/>
                </a:ln>
                <a:solidFill>
                  <a:srgbClr val="333333"/>
                </a:solidFill>
                <a:effectLst/>
                <a:latin typeface="Calibri" panose="020F0502020204030204" pitchFamily="34" charset="0"/>
                <a:cs typeface="Calibri" panose="020F0502020204030204" pitchFamily="34" charset="0"/>
              </a:rPr>
              <a:t>the buffer containing the actual elements of the array. Normally, we won’t need to use this attribute because we will access the elements in an array using indexing facilities.</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627781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27D70BE-7978-44FB-88D1-D945074FA43B}"/>
              </a:ext>
            </a:extLst>
          </p:cNvPr>
          <p:cNvPicPr>
            <a:picLocks noChangeAspect="1"/>
          </p:cNvPicPr>
          <p:nvPr/>
        </p:nvPicPr>
        <p:blipFill>
          <a:blip r:embed="rId2"/>
          <a:stretch>
            <a:fillRect/>
          </a:stretch>
        </p:blipFill>
        <p:spPr>
          <a:xfrm>
            <a:off x="10029825" y="76200"/>
            <a:ext cx="1943100" cy="1943100"/>
          </a:xfrm>
          <a:prstGeom prst="rect">
            <a:avLst/>
          </a:prstGeom>
        </p:spPr>
      </p:pic>
      <p:pic>
        <p:nvPicPr>
          <p:cNvPr id="5" name="Picture 4">
            <a:extLst>
              <a:ext uri="{FF2B5EF4-FFF2-40B4-BE49-F238E27FC236}">
                <a16:creationId xmlns:a16="http://schemas.microsoft.com/office/drawing/2014/main" id="{1FD9D4D3-9217-4DCC-84BE-88EB1AE199DA}"/>
              </a:ext>
            </a:extLst>
          </p:cNvPr>
          <p:cNvPicPr>
            <a:picLocks noChangeAspect="1"/>
          </p:cNvPicPr>
          <p:nvPr/>
        </p:nvPicPr>
        <p:blipFill>
          <a:blip r:embed="rId3"/>
          <a:stretch>
            <a:fillRect/>
          </a:stretch>
        </p:blipFill>
        <p:spPr>
          <a:xfrm>
            <a:off x="9690154" y="6027374"/>
            <a:ext cx="2355742" cy="660408"/>
          </a:xfrm>
          <a:prstGeom prst="rect">
            <a:avLst/>
          </a:prstGeom>
        </p:spPr>
      </p:pic>
      <p:sp>
        <p:nvSpPr>
          <p:cNvPr id="2" name="Rectangle 1">
            <a:extLst>
              <a:ext uri="{FF2B5EF4-FFF2-40B4-BE49-F238E27FC236}">
                <a16:creationId xmlns:a16="http://schemas.microsoft.com/office/drawing/2014/main" id="{98782824-0A11-44F2-B6D7-1EA2CF1E1571}"/>
              </a:ext>
            </a:extLst>
          </p:cNvPr>
          <p:cNvSpPr/>
          <p:nvPr/>
        </p:nvSpPr>
        <p:spPr>
          <a:xfrm>
            <a:off x="219075" y="76200"/>
            <a:ext cx="3156826" cy="584775"/>
          </a:xfrm>
          <a:prstGeom prst="rect">
            <a:avLst/>
          </a:prstGeom>
        </p:spPr>
        <p:txBody>
          <a:bodyPr wrap="none">
            <a:spAutoFit/>
          </a:bodyPr>
          <a:lstStyle/>
          <a:p>
            <a:r>
              <a:rPr lang="en-US" sz="3200" b="1" dirty="0">
                <a:solidFill>
                  <a:srgbClr val="C00000"/>
                </a:solidFill>
                <a:latin typeface="Calibri" panose="020F0502020204030204" pitchFamily="34" charset="0"/>
                <a:cs typeface="Calibri" panose="020F0502020204030204" pitchFamily="34" charset="0"/>
              </a:rPr>
              <a:t>Copies and Views</a:t>
            </a:r>
            <a:endParaRPr lang="en-US" sz="3200" b="1" i="0" dirty="0">
              <a:solidFill>
                <a:srgbClr val="C00000"/>
              </a:solidFill>
              <a:effectLst/>
              <a:latin typeface="Calibri" panose="020F0502020204030204" pitchFamily="34" charset="0"/>
              <a:cs typeface="Calibri" panose="020F0502020204030204" pitchFamily="34" charset="0"/>
            </a:endParaRPr>
          </a:p>
        </p:txBody>
      </p:sp>
      <p:sp>
        <p:nvSpPr>
          <p:cNvPr id="3" name="Rectangle 2">
            <a:extLst>
              <a:ext uri="{FF2B5EF4-FFF2-40B4-BE49-F238E27FC236}">
                <a16:creationId xmlns:a16="http://schemas.microsoft.com/office/drawing/2014/main" id="{795788E8-9E81-4946-9497-64458EB97032}"/>
              </a:ext>
            </a:extLst>
          </p:cNvPr>
          <p:cNvSpPr/>
          <p:nvPr/>
        </p:nvSpPr>
        <p:spPr>
          <a:xfrm>
            <a:off x="3302029" y="216157"/>
            <a:ext cx="6041995" cy="400110"/>
          </a:xfrm>
          <a:prstGeom prst="rect">
            <a:avLst/>
          </a:prstGeom>
        </p:spPr>
        <p:txBody>
          <a:bodyPr wrap="square">
            <a:spAutoFit/>
          </a:bodyPr>
          <a:lstStyle/>
          <a:p>
            <a:r>
              <a:rPr lang="en-US" sz="2000" b="1" i="0" dirty="0">
                <a:effectLst/>
                <a:latin typeface="Calibri" panose="020F0502020204030204" pitchFamily="34" charset="0"/>
                <a:cs typeface="Calibri" panose="020F0502020204030204" pitchFamily="34" charset="0"/>
              </a:rPr>
              <a:t>View or Shallow Copy (cont.)</a:t>
            </a:r>
          </a:p>
        </p:txBody>
      </p:sp>
      <p:sp>
        <p:nvSpPr>
          <p:cNvPr id="6" name="Rectangle 5">
            <a:extLst>
              <a:ext uri="{FF2B5EF4-FFF2-40B4-BE49-F238E27FC236}">
                <a16:creationId xmlns:a16="http://schemas.microsoft.com/office/drawing/2014/main" id="{908B212E-F930-4C30-8B98-AAF41124CD90}"/>
              </a:ext>
            </a:extLst>
          </p:cNvPr>
          <p:cNvSpPr/>
          <p:nvPr/>
        </p:nvSpPr>
        <p:spPr>
          <a:xfrm>
            <a:off x="219075" y="645418"/>
            <a:ext cx="3470822" cy="375552"/>
          </a:xfrm>
          <a:prstGeom prst="rect">
            <a:avLst/>
          </a:prstGeom>
        </p:spPr>
        <p:txBody>
          <a:bodyPr wrap="none">
            <a:spAutoFit/>
          </a:bodyPr>
          <a:lstStyle/>
          <a:p>
            <a:pPr>
              <a:lnSpc>
                <a:spcPct val="107000"/>
              </a:lnSpc>
              <a:spcAft>
                <a:spcPts val="800"/>
              </a:spcAft>
            </a:pPr>
            <a:r>
              <a:rPr lang="en-US" dirty="0">
                <a:solidFill>
                  <a:srgbClr val="333333"/>
                </a:solidFill>
                <a:latin typeface="Calibri" panose="020F0502020204030204" pitchFamily="34" charset="0"/>
                <a:ea typeface="Calibri" panose="020F0502020204030204" pitchFamily="34" charset="0"/>
                <a:cs typeface="Calibri" panose="020F0502020204030204" pitchFamily="34" charset="0"/>
              </a:rPr>
              <a:t>Slicing an array returns a view of it:</a:t>
            </a:r>
            <a:endParaRPr lang="en-US" sz="2400" dirty="0">
              <a:effectLst/>
              <a:latin typeface="Calibri" panose="020F0502020204030204" pitchFamily="34" charset="0"/>
              <a:ea typeface="Calibri" panose="020F0502020204030204" pitchFamily="34" charset="0"/>
              <a:cs typeface="Calibri" panose="020F0502020204030204" pitchFamily="34" charset="0"/>
            </a:endParaRPr>
          </a:p>
        </p:txBody>
      </p:sp>
      <p:pic>
        <p:nvPicPr>
          <p:cNvPr id="10" name="Picture 9">
            <a:extLst>
              <a:ext uri="{FF2B5EF4-FFF2-40B4-BE49-F238E27FC236}">
                <a16:creationId xmlns:a16="http://schemas.microsoft.com/office/drawing/2014/main" id="{4BD11B34-D6E1-41D8-B095-59906735BF6D}"/>
              </a:ext>
            </a:extLst>
          </p:cNvPr>
          <p:cNvPicPr>
            <a:picLocks noChangeAspect="1"/>
          </p:cNvPicPr>
          <p:nvPr/>
        </p:nvPicPr>
        <p:blipFill>
          <a:blip r:embed="rId4"/>
          <a:stretch>
            <a:fillRect/>
          </a:stretch>
        </p:blipFill>
        <p:spPr>
          <a:xfrm>
            <a:off x="219075" y="1364416"/>
            <a:ext cx="9341517" cy="1673241"/>
          </a:xfrm>
          <a:prstGeom prst="rect">
            <a:avLst/>
          </a:prstGeom>
        </p:spPr>
      </p:pic>
      <p:sp>
        <p:nvSpPr>
          <p:cNvPr id="11" name="Rectangle 10">
            <a:extLst>
              <a:ext uri="{FF2B5EF4-FFF2-40B4-BE49-F238E27FC236}">
                <a16:creationId xmlns:a16="http://schemas.microsoft.com/office/drawing/2014/main" id="{BDC4B4BF-6C93-4ADF-8D18-A9A41DF96C60}"/>
              </a:ext>
            </a:extLst>
          </p:cNvPr>
          <p:cNvSpPr/>
          <p:nvPr/>
        </p:nvSpPr>
        <p:spPr>
          <a:xfrm>
            <a:off x="9031606" y="1254988"/>
            <a:ext cx="569594" cy="291526"/>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136165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FD418FE-85EE-4A63-83FC-5FD7CB9EAF1F}"/>
              </a:ext>
            </a:extLst>
          </p:cNvPr>
          <p:cNvPicPr>
            <a:picLocks noChangeAspect="1"/>
          </p:cNvPicPr>
          <p:nvPr/>
        </p:nvPicPr>
        <p:blipFill>
          <a:blip r:embed="rId2"/>
          <a:stretch>
            <a:fillRect/>
          </a:stretch>
        </p:blipFill>
        <p:spPr>
          <a:xfrm>
            <a:off x="492154" y="1002768"/>
            <a:ext cx="8314908" cy="2673881"/>
          </a:xfrm>
          <a:prstGeom prst="rect">
            <a:avLst/>
          </a:prstGeom>
        </p:spPr>
      </p:pic>
      <p:pic>
        <p:nvPicPr>
          <p:cNvPr id="4" name="Picture 3">
            <a:extLst>
              <a:ext uri="{FF2B5EF4-FFF2-40B4-BE49-F238E27FC236}">
                <a16:creationId xmlns:a16="http://schemas.microsoft.com/office/drawing/2014/main" id="{427D70BE-7978-44FB-88D1-D945074FA43B}"/>
              </a:ext>
            </a:extLst>
          </p:cNvPr>
          <p:cNvPicPr>
            <a:picLocks noChangeAspect="1"/>
          </p:cNvPicPr>
          <p:nvPr/>
        </p:nvPicPr>
        <p:blipFill>
          <a:blip r:embed="rId3"/>
          <a:stretch>
            <a:fillRect/>
          </a:stretch>
        </p:blipFill>
        <p:spPr>
          <a:xfrm>
            <a:off x="10029825" y="76200"/>
            <a:ext cx="1943100" cy="1943100"/>
          </a:xfrm>
          <a:prstGeom prst="rect">
            <a:avLst/>
          </a:prstGeom>
        </p:spPr>
      </p:pic>
      <p:pic>
        <p:nvPicPr>
          <p:cNvPr id="5" name="Picture 4">
            <a:extLst>
              <a:ext uri="{FF2B5EF4-FFF2-40B4-BE49-F238E27FC236}">
                <a16:creationId xmlns:a16="http://schemas.microsoft.com/office/drawing/2014/main" id="{1FD9D4D3-9217-4DCC-84BE-88EB1AE199DA}"/>
              </a:ext>
            </a:extLst>
          </p:cNvPr>
          <p:cNvPicPr>
            <a:picLocks noChangeAspect="1"/>
          </p:cNvPicPr>
          <p:nvPr/>
        </p:nvPicPr>
        <p:blipFill>
          <a:blip r:embed="rId4"/>
          <a:stretch>
            <a:fillRect/>
          </a:stretch>
        </p:blipFill>
        <p:spPr>
          <a:xfrm>
            <a:off x="9690154" y="6027374"/>
            <a:ext cx="2355742" cy="660408"/>
          </a:xfrm>
          <a:prstGeom prst="rect">
            <a:avLst/>
          </a:prstGeom>
        </p:spPr>
      </p:pic>
      <p:sp>
        <p:nvSpPr>
          <p:cNvPr id="2" name="Rectangle 1">
            <a:extLst>
              <a:ext uri="{FF2B5EF4-FFF2-40B4-BE49-F238E27FC236}">
                <a16:creationId xmlns:a16="http://schemas.microsoft.com/office/drawing/2014/main" id="{98782824-0A11-44F2-B6D7-1EA2CF1E1571}"/>
              </a:ext>
            </a:extLst>
          </p:cNvPr>
          <p:cNvSpPr/>
          <p:nvPr/>
        </p:nvSpPr>
        <p:spPr>
          <a:xfrm>
            <a:off x="219075" y="76200"/>
            <a:ext cx="3156826" cy="584775"/>
          </a:xfrm>
          <a:prstGeom prst="rect">
            <a:avLst/>
          </a:prstGeom>
        </p:spPr>
        <p:txBody>
          <a:bodyPr wrap="none">
            <a:spAutoFit/>
          </a:bodyPr>
          <a:lstStyle/>
          <a:p>
            <a:r>
              <a:rPr lang="en-US" sz="3200" b="1" dirty="0">
                <a:solidFill>
                  <a:srgbClr val="C00000"/>
                </a:solidFill>
                <a:latin typeface="Calibri" panose="020F0502020204030204" pitchFamily="34" charset="0"/>
                <a:cs typeface="Calibri" panose="020F0502020204030204" pitchFamily="34" charset="0"/>
              </a:rPr>
              <a:t>Copies and Views</a:t>
            </a:r>
            <a:endParaRPr lang="en-US" sz="3200" b="1" i="0" dirty="0">
              <a:solidFill>
                <a:srgbClr val="C00000"/>
              </a:solidFill>
              <a:effectLst/>
              <a:latin typeface="Calibri" panose="020F0502020204030204" pitchFamily="34" charset="0"/>
              <a:cs typeface="Calibri" panose="020F0502020204030204" pitchFamily="34" charset="0"/>
            </a:endParaRPr>
          </a:p>
        </p:txBody>
      </p:sp>
      <p:sp>
        <p:nvSpPr>
          <p:cNvPr id="3" name="Rectangle 2">
            <a:extLst>
              <a:ext uri="{FF2B5EF4-FFF2-40B4-BE49-F238E27FC236}">
                <a16:creationId xmlns:a16="http://schemas.microsoft.com/office/drawing/2014/main" id="{795788E8-9E81-4946-9497-64458EB97032}"/>
              </a:ext>
            </a:extLst>
          </p:cNvPr>
          <p:cNvSpPr/>
          <p:nvPr/>
        </p:nvSpPr>
        <p:spPr>
          <a:xfrm>
            <a:off x="3302029" y="216157"/>
            <a:ext cx="6041995" cy="400110"/>
          </a:xfrm>
          <a:prstGeom prst="rect">
            <a:avLst/>
          </a:prstGeom>
        </p:spPr>
        <p:txBody>
          <a:bodyPr wrap="square">
            <a:spAutoFit/>
          </a:bodyPr>
          <a:lstStyle/>
          <a:p>
            <a:r>
              <a:rPr lang="en-US" sz="2000" b="1" i="0" dirty="0">
                <a:effectLst/>
                <a:latin typeface="Calibri" panose="020F0502020204030204" pitchFamily="34" charset="0"/>
                <a:cs typeface="Calibri" panose="020F0502020204030204" pitchFamily="34" charset="0"/>
              </a:rPr>
              <a:t>Deep Copy</a:t>
            </a:r>
          </a:p>
        </p:txBody>
      </p:sp>
      <p:sp>
        <p:nvSpPr>
          <p:cNvPr id="11" name="Rectangle 10">
            <a:extLst>
              <a:ext uri="{FF2B5EF4-FFF2-40B4-BE49-F238E27FC236}">
                <a16:creationId xmlns:a16="http://schemas.microsoft.com/office/drawing/2014/main" id="{BDC4B4BF-6C93-4ADF-8D18-A9A41DF96C60}"/>
              </a:ext>
            </a:extLst>
          </p:cNvPr>
          <p:cNvSpPr/>
          <p:nvPr/>
        </p:nvSpPr>
        <p:spPr>
          <a:xfrm>
            <a:off x="9031606" y="1254988"/>
            <a:ext cx="569594" cy="291526"/>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36B0A765-E4E1-4AF9-9FA3-F2EEB19FA9E1}"/>
              </a:ext>
            </a:extLst>
          </p:cNvPr>
          <p:cNvSpPr/>
          <p:nvPr/>
        </p:nvSpPr>
        <p:spPr>
          <a:xfrm>
            <a:off x="215929" y="654642"/>
            <a:ext cx="7908896" cy="375552"/>
          </a:xfrm>
          <a:prstGeom prst="rect">
            <a:avLst/>
          </a:prstGeom>
        </p:spPr>
        <p:txBody>
          <a:bodyPr wrap="square">
            <a:spAutoFit/>
          </a:bodyPr>
          <a:lstStyle/>
          <a:p>
            <a:pPr algn="just">
              <a:lnSpc>
                <a:spcPct val="107000"/>
              </a:lnSpc>
              <a:spcAft>
                <a:spcPts val="800"/>
              </a:spcAft>
            </a:pPr>
            <a:r>
              <a:rPr lang="en-US" dirty="0">
                <a:solidFill>
                  <a:srgbClr val="333333"/>
                </a:solidFill>
                <a:latin typeface="Calibri" panose="020F0502020204030204" pitchFamily="34" charset="0"/>
                <a:ea typeface="Calibri" panose="020F0502020204030204" pitchFamily="34" charset="0"/>
                <a:cs typeface="Angsana New" panose="02020603050405020304" pitchFamily="18" charset="-34"/>
              </a:rPr>
              <a:t>The </a:t>
            </a:r>
            <a:r>
              <a:rPr lang="en-US" b="1" dirty="0">
                <a:solidFill>
                  <a:srgbClr val="333333"/>
                </a:solidFill>
                <a:latin typeface="Calibri" panose="020F0502020204030204" pitchFamily="34" charset="0"/>
                <a:ea typeface="Calibri" panose="020F0502020204030204" pitchFamily="34" charset="0"/>
                <a:cs typeface="Angsana New" panose="02020603050405020304" pitchFamily="18" charset="-34"/>
              </a:rPr>
              <a:t>copy</a:t>
            </a:r>
            <a:r>
              <a:rPr lang="en-US" dirty="0">
                <a:solidFill>
                  <a:srgbClr val="333333"/>
                </a:solidFill>
                <a:latin typeface="Calibri" panose="020F0502020204030204" pitchFamily="34" charset="0"/>
                <a:ea typeface="Calibri" panose="020F0502020204030204" pitchFamily="34" charset="0"/>
                <a:cs typeface="Angsana New" panose="02020603050405020304" pitchFamily="18" charset="-34"/>
              </a:rPr>
              <a:t> method makes a complete copy of the array and its data.</a:t>
            </a:r>
            <a:endParaRPr lang="en-US" sz="1100" dirty="0">
              <a:effectLst/>
              <a:latin typeface="Calibri" panose="020F0502020204030204" pitchFamily="34" charset="0"/>
              <a:ea typeface="Calibri" panose="020F0502020204030204" pitchFamily="34" charset="0"/>
              <a:cs typeface="Cordia New" panose="020B0304020202020204" pitchFamily="34" charset="-34"/>
            </a:endParaRPr>
          </a:p>
        </p:txBody>
      </p:sp>
      <p:sp>
        <p:nvSpPr>
          <p:cNvPr id="9" name="Rectangle 8">
            <a:extLst>
              <a:ext uri="{FF2B5EF4-FFF2-40B4-BE49-F238E27FC236}">
                <a16:creationId xmlns:a16="http://schemas.microsoft.com/office/drawing/2014/main" id="{9479CFC0-2F7B-45C1-B7BE-231F1EDB0C9F}"/>
              </a:ext>
            </a:extLst>
          </p:cNvPr>
          <p:cNvSpPr/>
          <p:nvPr/>
        </p:nvSpPr>
        <p:spPr>
          <a:xfrm>
            <a:off x="215929" y="3736773"/>
            <a:ext cx="9701924" cy="968278"/>
          </a:xfrm>
          <a:prstGeom prst="rect">
            <a:avLst/>
          </a:prstGeom>
        </p:spPr>
        <p:txBody>
          <a:bodyPr wrap="square">
            <a:spAutoFit/>
          </a:bodyPr>
          <a:lstStyle/>
          <a:p>
            <a:pPr algn="just">
              <a:lnSpc>
                <a:spcPct val="107000"/>
              </a:lnSpc>
              <a:spcAft>
                <a:spcPts val="800"/>
              </a:spcAft>
            </a:pPr>
            <a:r>
              <a:rPr lang="en-US" dirty="0">
                <a:solidFill>
                  <a:srgbClr val="333333"/>
                </a:solidFill>
                <a:latin typeface="Calibri" panose="020F0502020204030204" pitchFamily="34" charset="0"/>
                <a:ea typeface="Calibri" panose="020F0502020204030204" pitchFamily="34" charset="0"/>
                <a:cs typeface="Arial" panose="020B0604020202020204" pitchFamily="34" charset="0"/>
              </a:rPr>
              <a:t>Sometimes </a:t>
            </a:r>
            <a:r>
              <a:rPr lang="en-US" b="1" dirty="0">
                <a:solidFill>
                  <a:srgbClr val="333333"/>
                </a:solidFill>
                <a:latin typeface="Calibri" panose="020F0502020204030204" pitchFamily="34" charset="0"/>
                <a:ea typeface="Calibri" panose="020F0502020204030204" pitchFamily="34" charset="0"/>
                <a:cs typeface="Courier New" panose="02070309020205020404" pitchFamily="49" charset="0"/>
              </a:rPr>
              <a:t>copy</a:t>
            </a:r>
            <a:r>
              <a:rPr lang="en-US" dirty="0">
                <a:solidFill>
                  <a:srgbClr val="333333"/>
                </a:solidFill>
                <a:latin typeface="Calibri" panose="020F0502020204030204" pitchFamily="34" charset="0"/>
                <a:ea typeface="Calibri" panose="020F0502020204030204" pitchFamily="34" charset="0"/>
                <a:cs typeface="Arial" panose="020B0604020202020204" pitchFamily="34" charset="0"/>
              </a:rPr>
              <a:t> should be called after slicing if the original array is not required anymore. For example, suppose </a:t>
            </a:r>
            <a:r>
              <a:rPr lang="en-US" b="1" dirty="0">
                <a:solidFill>
                  <a:srgbClr val="333333"/>
                </a:solidFill>
                <a:latin typeface="Calibri" panose="020F0502020204030204" pitchFamily="34" charset="0"/>
                <a:ea typeface="Calibri" panose="020F0502020204030204" pitchFamily="34" charset="0"/>
                <a:cs typeface="Courier New" panose="02070309020205020404" pitchFamily="49" charset="0"/>
              </a:rPr>
              <a:t>a</a:t>
            </a:r>
            <a:r>
              <a:rPr lang="en-US" dirty="0">
                <a:solidFill>
                  <a:srgbClr val="333333"/>
                </a:solidFill>
                <a:latin typeface="Calibri" panose="020F0502020204030204" pitchFamily="34" charset="0"/>
                <a:ea typeface="Calibri" panose="020F0502020204030204" pitchFamily="34" charset="0"/>
                <a:cs typeface="Arial" panose="020B0604020202020204" pitchFamily="34" charset="0"/>
              </a:rPr>
              <a:t> is a huge intermediate result and the final result </a:t>
            </a:r>
            <a:r>
              <a:rPr lang="en-US" b="1" dirty="0">
                <a:solidFill>
                  <a:srgbClr val="333333"/>
                </a:solidFill>
                <a:latin typeface="Calibri" panose="020F0502020204030204" pitchFamily="34" charset="0"/>
                <a:ea typeface="Calibri" panose="020F0502020204030204" pitchFamily="34" charset="0"/>
                <a:cs typeface="Courier New" panose="02070309020205020404" pitchFamily="49" charset="0"/>
              </a:rPr>
              <a:t>b</a:t>
            </a:r>
            <a:r>
              <a:rPr lang="en-US" dirty="0">
                <a:solidFill>
                  <a:srgbClr val="333333"/>
                </a:solidFill>
                <a:latin typeface="Calibri" panose="020F0502020204030204" pitchFamily="34" charset="0"/>
                <a:ea typeface="Calibri" panose="020F0502020204030204" pitchFamily="34" charset="0"/>
                <a:cs typeface="Arial" panose="020B0604020202020204" pitchFamily="34" charset="0"/>
              </a:rPr>
              <a:t> only contains a small fraction of </a:t>
            </a:r>
            <a:r>
              <a:rPr lang="en-US" b="1" dirty="0">
                <a:solidFill>
                  <a:srgbClr val="333333"/>
                </a:solidFill>
                <a:latin typeface="Calibri" panose="020F0502020204030204" pitchFamily="34" charset="0"/>
                <a:ea typeface="Calibri" panose="020F0502020204030204" pitchFamily="34" charset="0"/>
                <a:cs typeface="Courier New" panose="02070309020205020404" pitchFamily="49" charset="0"/>
              </a:rPr>
              <a:t>a</a:t>
            </a:r>
            <a:r>
              <a:rPr lang="en-US" dirty="0">
                <a:solidFill>
                  <a:srgbClr val="333333"/>
                </a:solidFill>
                <a:latin typeface="Calibri" panose="020F0502020204030204" pitchFamily="34" charset="0"/>
                <a:ea typeface="Calibri" panose="020F0502020204030204" pitchFamily="34" charset="0"/>
                <a:cs typeface="Arial" panose="020B0604020202020204" pitchFamily="34" charset="0"/>
              </a:rPr>
              <a:t>, a deep copy should be made when constructing </a:t>
            </a:r>
            <a:r>
              <a:rPr lang="en-US" b="1" dirty="0">
                <a:solidFill>
                  <a:srgbClr val="333333"/>
                </a:solidFill>
                <a:latin typeface="Calibri" panose="020F0502020204030204" pitchFamily="34" charset="0"/>
                <a:ea typeface="Calibri" panose="020F0502020204030204" pitchFamily="34" charset="0"/>
                <a:cs typeface="Courier New" panose="02070309020205020404" pitchFamily="49" charset="0"/>
              </a:rPr>
              <a:t>b</a:t>
            </a:r>
            <a:r>
              <a:rPr lang="en-US" dirty="0">
                <a:solidFill>
                  <a:srgbClr val="333333"/>
                </a:solidFill>
                <a:latin typeface="Calibri" panose="020F0502020204030204" pitchFamily="34" charset="0"/>
                <a:ea typeface="Calibri" panose="020F0502020204030204" pitchFamily="34" charset="0"/>
                <a:cs typeface="Arial" panose="020B0604020202020204" pitchFamily="34" charset="0"/>
              </a:rPr>
              <a:t> with slicing:</a:t>
            </a:r>
            <a:endParaRPr lang="en-US" sz="1100" dirty="0">
              <a:effectLst/>
              <a:latin typeface="Calibri" panose="020F0502020204030204" pitchFamily="34" charset="0"/>
              <a:ea typeface="Calibri" panose="020F0502020204030204" pitchFamily="34" charset="0"/>
              <a:cs typeface="Cordia New" panose="020B0304020202020204" pitchFamily="34" charset="-34"/>
            </a:endParaRPr>
          </a:p>
        </p:txBody>
      </p:sp>
      <p:pic>
        <p:nvPicPr>
          <p:cNvPr id="12" name="Picture 11">
            <a:extLst>
              <a:ext uri="{FF2B5EF4-FFF2-40B4-BE49-F238E27FC236}">
                <a16:creationId xmlns:a16="http://schemas.microsoft.com/office/drawing/2014/main" id="{1791C932-3D4E-4DFD-9702-9118C50A7B9D}"/>
              </a:ext>
            </a:extLst>
          </p:cNvPr>
          <p:cNvPicPr>
            <a:picLocks noChangeAspect="1"/>
          </p:cNvPicPr>
          <p:nvPr/>
        </p:nvPicPr>
        <p:blipFill>
          <a:blip r:embed="rId5"/>
          <a:stretch>
            <a:fillRect/>
          </a:stretch>
        </p:blipFill>
        <p:spPr>
          <a:xfrm>
            <a:off x="492154" y="4705051"/>
            <a:ext cx="4832321" cy="842757"/>
          </a:xfrm>
          <a:prstGeom prst="rect">
            <a:avLst/>
          </a:prstGeom>
        </p:spPr>
      </p:pic>
      <p:sp>
        <p:nvSpPr>
          <p:cNvPr id="13" name="Rectangle 1">
            <a:extLst>
              <a:ext uri="{FF2B5EF4-FFF2-40B4-BE49-F238E27FC236}">
                <a16:creationId xmlns:a16="http://schemas.microsoft.com/office/drawing/2014/main" id="{72B1CF2E-1ED0-49F9-8409-305B118696E7}"/>
              </a:ext>
            </a:extLst>
          </p:cNvPr>
          <p:cNvSpPr>
            <a:spLocks noChangeArrowheads="1"/>
          </p:cNvSpPr>
          <p:nvPr/>
        </p:nvSpPr>
        <p:spPr bwMode="auto">
          <a:xfrm>
            <a:off x="381545" y="5723805"/>
            <a:ext cx="865006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333333"/>
                </a:solidFill>
                <a:effectLst/>
                <a:latin typeface="Calibri" panose="020F0502020204030204" pitchFamily="34" charset="0"/>
                <a:ea typeface="Calibri" panose="020F0502020204030204" pitchFamily="34" charset="0"/>
                <a:cs typeface="Calibri" panose="020F0502020204030204" pitchFamily="34" charset="0"/>
              </a:rPr>
              <a:t>If </a:t>
            </a:r>
            <a:r>
              <a:rPr kumimoji="0" lang="en-US" altLang="en-US" sz="1800" b="1" i="0" u="none" strike="noStrike" cap="none" normalizeH="0" baseline="0" dirty="0">
                <a:ln>
                  <a:noFill/>
                </a:ln>
                <a:solidFill>
                  <a:srgbClr val="333333"/>
                </a:solidFill>
                <a:effectLst/>
                <a:latin typeface="Calibri" panose="020F0502020204030204" pitchFamily="34" charset="0"/>
                <a:ea typeface="Calibri" panose="020F0502020204030204" pitchFamily="34" charset="0"/>
                <a:cs typeface="Calibri" panose="020F0502020204030204" pitchFamily="34" charset="0"/>
              </a:rPr>
              <a:t>b </a:t>
            </a:r>
            <a:r>
              <a:rPr kumimoji="0" lang="en-US" altLang="en-US" sz="1800" b="1" i="0" u="none" strike="noStrike" cap="none" normalizeH="0" baseline="0" dirty="0">
                <a:ln>
                  <a:noFill/>
                </a:ln>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a:t>
            </a:r>
            <a:r>
              <a:rPr kumimoji="0" lang="en-US" altLang="en-US" sz="1800" b="1" i="0" u="none" strike="noStrike" cap="none" normalizeH="0" baseline="0" dirty="0">
                <a:ln>
                  <a:noFill/>
                </a:ln>
                <a:solidFill>
                  <a:srgbClr val="333333"/>
                </a:solidFill>
                <a:effectLst/>
                <a:latin typeface="Calibri" panose="020F0502020204030204" pitchFamily="34" charset="0"/>
                <a:ea typeface="Calibri" panose="020F0502020204030204" pitchFamily="34" charset="0"/>
                <a:cs typeface="Calibri" panose="020F0502020204030204" pitchFamily="34" charset="0"/>
              </a:rPr>
              <a:t> </a:t>
            </a:r>
            <a:r>
              <a:rPr kumimoji="0" lang="en-US" altLang="en-US" sz="1800" b="1" i="0" u="none" strike="noStrike" cap="none" normalizeH="0" baseline="0" dirty="0">
                <a:ln>
                  <a:noFill/>
                </a:ln>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a[:100]</a:t>
            </a:r>
            <a:r>
              <a:rPr kumimoji="0" lang="en-US" altLang="en-US" sz="1800" b="0" i="0" u="none" strike="noStrike" cap="none" normalizeH="0" baseline="0" dirty="0">
                <a:ln>
                  <a:noFill/>
                </a:ln>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 is used instead, </a:t>
            </a:r>
            <a:r>
              <a:rPr kumimoji="0" lang="en-US" altLang="en-US" sz="1800" b="1" i="0" u="none" strike="noStrike" cap="none" normalizeH="0" baseline="0" dirty="0">
                <a:ln>
                  <a:noFill/>
                </a:ln>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a</a:t>
            </a:r>
            <a:r>
              <a:rPr kumimoji="0" lang="en-US" altLang="en-US" sz="1800" b="0" i="0" u="none" strike="noStrike" cap="none" normalizeH="0" baseline="0" dirty="0">
                <a:ln>
                  <a:noFill/>
                </a:ln>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 is referenced by </a:t>
            </a:r>
            <a:r>
              <a:rPr kumimoji="0" lang="en-US" altLang="en-US" sz="1800" b="1" i="0" u="none" strike="noStrike" cap="none" normalizeH="0" baseline="0" dirty="0">
                <a:ln>
                  <a:noFill/>
                </a:ln>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b</a:t>
            </a:r>
            <a:r>
              <a:rPr kumimoji="0" lang="en-US" altLang="en-US" sz="1800" b="0" i="0" u="none" strike="noStrike" cap="none" normalizeH="0" baseline="0" dirty="0">
                <a:ln>
                  <a:noFill/>
                </a:ln>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 and will persist in memory even if </a:t>
            </a:r>
            <a:r>
              <a:rPr kumimoji="0" lang="en-US" altLang="en-US" sz="1800" b="1" i="0" u="none" strike="noStrike" cap="none" normalizeH="0" baseline="0" dirty="0">
                <a:ln>
                  <a:noFill/>
                </a:ln>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del</a:t>
            </a:r>
            <a:r>
              <a:rPr kumimoji="0" lang="en-US" altLang="en-US" sz="1800" b="0" i="0" u="none" strike="noStrike" cap="none" normalizeH="0" baseline="0" dirty="0">
                <a:ln>
                  <a:noFill/>
                </a:ln>
                <a:solidFill>
                  <a:srgbClr val="333333"/>
                </a:solidFill>
                <a:effectLst/>
                <a:latin typeface="Calibri" panose="020F0502020204030204" pitchFamily="34" charset="0"/>
                <a:ea typeface="Calibri" panose="020F0502020204030204" pitchFamily="34" charset="0"/>
                <a:cs typeface="Calibri" panose="020F0502020204030204" pitchFamily="34" charset="0"/>
              </a:rPr>
              <a:t> </a:t>
            </a:r>
            <a:r>
              <a:rPr kumimoji="0" lang="en-US" altLang="en-US" sz="1800" b="1" i="0" u="none" strike="noStrike" cap="none" normalizeH="0" baseline="0" dirty="0">
                <a:ln>
                  <a:noFill/>
                </a:ln>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a</a:t>
            </a:r>
            <a:r>
              <a:rPr kumimoji="0" lang="en-US" altLang="en-US" sz="1800" b="0" i="0" u="none" strike="noStrike" cap="none" normalizeH="0" baseline="0" dirty="0">
                <a:ln>
                  <a:noFill/>
                </a:ln>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 is executed.</a:t>
            </a:r>
            <a:endParaRPr kumimoji="0" lang="en-US" altLang="en-US" sz="18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723885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27D70BE-7978-44FB-88D1-D945074FA43B}"/>
              </a:ext>
            </a:extLst>
          </p:cNvPr>
          <p:cNvPicPr>
            <a:picLocks noChangeAspect="1"/>
          </p:cNvPicPr>
          <p:nvPr/>
        </p:nvPicPr>
        <p:blipFill>
          <a:blip r:embed="rId2"/>
          <a:stretch>
            <a:fillRect/>
          </a:stretch>
        </p:blipFill>
        <p:spPr>
          <a:xfrm>
            <a:off x="10029825" y="76200"/>
            <a:ext cx="1943100" cy="1943100"/>
          </a:xfrm>
          <a:prstGeom prst="rect">
            <a:avLst/>
          </a:prstGeom>
        </p:spPr>
      </p:pic>
      <p:pic>
        <p:nvPicPr>
          <p:cNvPr id="5" name="Picture 4">
            <a:extLst>
              <a:ext uri="{FF2B5EF4-FFF2-40B4-BE49-F238E27FC236}">
                <a16:creationId xmlns:a16="http://schemas.microsoft.com/office/drawing/2014/main" id="{1FD9D4D3-9217-4DCC-84BE-88EB1AE199DA}"/>
              </a:ext>
            </a:extLst>
          </p:cNvPr>
          <p:cNvPicPr>
            <a:picLocks noChangeAspect="1"/>
          </p:cNvPicPr>
          <p:nvPr/>
        </p:nvPicPr>
        <p:blipFill>
          <a:blip r:embed="rId3"/>
          <a:stretch>
            <a:fillRect/>
          </a:stretch>
        </p:blipFill>
        <p:spPr>
          <a:xfrm>
            <a:off x="9690154" y="6027374"/>
            <a:ext cx="2355742" cy="660408"/>
          </a:xfrm>
          <a:prstGeom prst="rect">
            <a:avLst/>
          </a:prstGeom>
        </p:spPr>
      </p:pic>
      <p:sp>
        <p:nvSpPr>
          <p:cNvPr id="2" name="Rectangle 1">
            <a:extLst>
              <a:ext uri="{FF2B5EF4-FFF2-40B4-BE49-F238E27FC236}">
                <a16:creationId xmlns:a16="http://schemas.microsoft.com/office/drawing/2014/main" id="{98782824-0A11-44F2-B6D7-1EA2CF1E1571}"/>
              </a:ext>
            </a:extLst>
          </p:cNvPr>
          <p:cNvSpPr/>
          <p:nvPr/>
        </p:nvSpPr>
        <p:spPr>
          <a:xfrm>
            <a:off x="219075" y="76200"/>
            <a:ext cx="5912003" cy="584775"/>
          </a:xfrm>
          <a:prstGeom prst="rect">
            <a:avLst/>
          </a:prstGeom>
        </p:spPr>
        <p:txBody>
          <a:bodyPr wrap="none">
            <a:spAutoFit/>
          </a:bodyPr>
          <a:lstStyle/>
          <a:p>
            <a:r>
              <a:rPr lang="en-US" sz="3200" b="1" dirty="0">
                <a:solidFill>
                  <a:srgbClr val="C00000"/>
                </a:solidFill>
                <a:latin typeface="Calibri" panose="020F0502020204030204" pitchFamily="34" charset="0"/>
                <a:cs typeface="Calibri" panose="020F0502020204030204" pitchFamily="34" charset="0"/>
              </a:rPr>
              <a:t>Functions and Methods Overview</a:t>
            </a:r>
            <a:endParaRPr lang="en-US" sz="3200" b="1" i="0" dirty="0">
              <a:solidFill>
                <a:srgbClr val="C00000"/>
              </a:solidFill>
              <a:effectLst/>
              <a:latin typeface="Calibri" panose="020F0502020204030204" pitchFamily="34" charset="0"/>
              <a:cs typeface="Calibri" panose="020F0502020204030204" pitchFamily="34" charset="0"/>
            </a:endParaRPr>
          </a:p>
        </p:txBody>
      </p:sp>
      <p:sp>
        <p:nvSpPr>
          <p:cNvPr id="11" name="Rectangle 10">
            <a:extLst>
              <a:ext uri="{FF2B5EF4-FFF2-40B4-BE49-F238E27FC236}">
                <a16:creationId xmlns:a16="http://schemas.microsoft.com/office/drawing/2014/main" id="{BDC4B4BF-6C93-4ADF-8D18-A9A41DF96C60}"/>
              </a:ext>
            </a:extLst>
          </p:cNvPr>
          <p:cNvSpPr/>
          <p:nvPr/>
        </p:nvSpPr>
        <p:spPr>
          <a:xfrm>
            <a:off x="9031606" y="1254988"/>
            <a:ext cx="569594" cy="291526"/>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2921FEFA-6955-4BEE-A7E0-9CB03C711D30}"/>
              </a:ext>
            </a:extLst>
          </p:cNvPr>
          <p:cNvSpPr/>
          <p:nvPr/>
        </p:nvSpPr>
        <p:spPr>
          <a:xfrm>
            <a:off x="219075" y="630698"/>
            <a:ext cx="9144000" cy="375552"/>
          </a:xfrm>
          <a:prstGeom prst="rect">
            <a:avLst/>
          </a:prstGeom>
        </p:spPr>
        <p:txBody>
          <a:bodyPr wrap="square">
            <a:spAutoFit/>
          </a:bodyPr>
          <a:lstStyle/>
          <a:p>
            <a:pPr algn="just">
              <a:lnSpc>
                <a:spcPct val="107000"/>
              </a:lnSpc>
              <a:spcAft>
                <a:spcPts val="800"/>
              </a:spcAft>
            </a:pPr>
            <a:r>
              <a:rPr lang="en-US" dirty="0">
                <a:solidFill>
                  <a:srgbClr val="333333"/>
                </a:solidFill>
                <a:latin typeface="Calibri" panose="020F0502020204030204" pitchFamily="34" charset="0"/>
                <a:ea typeface="Calibri" panose="020F0502020204030204" pitchFamily="34" charset="0"/>
                <a:cs typeface="Arial" panose="020B0604020202020204" pitchFamily="34" charset="0"/>
              </a:rPr>
              <a:t>Here is a list of some useful NumPy functions and methods names ordered in categories. </a:t>
            </a:r>
            <a:endParaRPr lang="en-US" sz="1100" dirty="0">
              <a:effectLst/>
              <a:latin typeface="Calibri" panose="020F0502020204030204" pitchFamily="34" charset="0"/>
              <a:ea typeface="Calibri" panose="020F0502020204030204" pitchFamily="34" charset="0"/>
              <a:cs typeface="Cordia New" panose="020B0304020202020204" pitchFamily="34" charset="-34"/>
            </a:endParaRPr>
          </a:p>
        </p:txBody>
      </p:sp>
      <p:sp>
        <p:nvSpPr>
          <p:cNvPr id="14" name="Rectangle 13">
            <a:extLst>
              <a:ext uri="{FF2B5EF4-FFF2-40B4-BE49-F238E27FC236}">
                <a16:creationId xmlns:a16="http://schemas.microsoft.com/office/drawing/2014/main" id="{2FBED9C3-82D8-4677-AB85-0EC0796A3651}"/>
              </a:ext>
            </a:extLst>
          </p:cNvPr>
          <p:cNvSpPr/>
          <p:nvPr/>
        </p:nvSpPr>
        <p:spPr>
          <a:xfrm>
            <a:off x="219075" y="1215473"/>
            <a:ext cx="9753602" cy="4417235"/>
          </a:xfrm>
          <a:prstGeom prst="rect">
            <a:avLst/>
          </a:prstGeom>
        </p:spPr>
        <p:txBody>
          <a:bodyPr wrap="square">
            <a:spAutoFit/>
          </a:bodyPr>
          <a:lstStyle/>
          <a:p>
            <a:pPr>
              <a:lnSpc>
                <a:spcPts val="1425"/>
              </a:lnSpc>
              <a:spcAft>
                <a:spcPts val="0"/>
              </a:spcAft>
            </a:pPr>
            <a:r>
              <a:rPr lang="en-US" b="1" dirty="0">
                <a:solidFill>
                  <a:srgbClr val="333333"/>
                </a:solidFill>
                <a:latin typeface="Calibri" panose="020F0502020204030204" pitchFamily="34" charset="0"/>
                <a:ea typeface="Times New Roman" panose="02020603050405020304" pitchFamily="18" charset="0"/>
                <a:cs typeface="Arial" panose="020B0604020202020204" pitchFamily="34" charset="0"/>
              </a:rPr>
              <a:t>Array Creation</a:t>
            </a:r>
          </a:p>
          <a:p>
            <a:pPr>
              <a:lnSpc>
                <a:spcPts val="1425"/>
              </a:lnSpc>
              <a:spcAft>
                <a:spcPts val="0"/>
              </a:spcAft>
            </a:pPr>
            <a:endParaRPr lang="en-US" dirty="0">
              <a:latin typeface="Calibri" panose="020F0502020204030204" pitchFamily="34" charset="0"/>
              <a:ea typeface="Calibri" panose="020F0502020204030204" pitchFamily="34" charset="0"/>
              <a:cs typeface="Cordia New" panose="020B0304020202020204" pitchFamily="34" charset="-34"/>
            </a:endParaRPr>
          </a:p>
          <a:p>
            <a:pPr marL="457200">
              <a:lnSpc>
                <a:spcPts val="1425"/>
              </a:lnSpc>
              <a:spcAft>
                <a:spcPts val="715"/>
              </a:spcAft>
            </a:pPr>
            <a:r>
              <a:rPr lang="en-US" b="1" dirty="0" err="1">
                <a:solidFill>
                  <a:srgbClr val="0088CC"/>
                </a:solidFill>
                <a:latin typeface="Calibri" panose="020F0502020204030204" pitchFamily="34" charset="0"/>
                <a:ea typeface="Times New Roman" panose="02020603050405020304" pitchFamily="18" charset="0"/>
                <a:cs typeface="Tahoma" panose="020B0604030504040204" pitchFamily="34" charset="0"/>
              </a:rPr>
              <a:t>arange</a:t>
            </a:r>
            <a:r>
              <a:rPr lang="en-US" dirty="0">
                <a:solidFill>
                  <a:srgbClr val="333333"/>
                </a:solidFill>
                <a:latin typeface="Calibri" panose="020F0502020204030204" pitchFamily="34" charset="0"/>
                <a:ea typeface="Times New Roman" panose="02020603050405020304" pitchFamily="18" charset="0"/>
                <a:cs typeface="Arial" panose="020B0604020202020204" pitchFamily="34" charset="0"/>
              </a:rPr>
              <a:t>, </a:t>
            </a:r>
            <a:r>
              <a:rPr lang="en-US" b="1" dirty="0">
                <a:solidFill>
                  <a:srgbClr val="0088CC"/>
                </a:solidFill>
                <a:latin typeface="Calibri" panose="020F0502020204030204" pitchFamily="34" charset="0"/>
                <a:ea typeface="Times New Roman" panose="02020603050405020304" pitchFamily="18" charset="0"/>
                <a:cs typeface="Tahoma" panose="020B0604030504040204" pitchFamily="34" charset="0"/>
              </a:rPr>
              <a:t>array</a:t>
            </a:r>
            <a:r>
              <a:rPr lang="en-US" dirty="0">
                <a:solidFill>
                  <a:srgbClr val="333333"/>
                </a:solidFill>
                <a:latin typeface="Calibri" panose="020F0502020204030204" pitchFamily="34" charset="0"/>
                <a:ea typeface="Times New Roman" panose="02020603050405020304" pitchFamily="18" charset="0"/>
                <a:cs typeface="Arial" panose="020B0604020202020204" pitchFamily="34" charset="0"/>
              </a:rPr>
              <a:t>, </a:t>
            </a:r>
            <a:r>
              <a:rPr lang="en-US" b="1" dirty="0">
                <a:solidFill>
                  <a:srgbClr val="0088CC"/>
                </a:solidFill>
                <a:latin typeface="Calibri" panose="020F0502020204030204" pitchFamily="34" charset="0"/>
                <a:ea typeface="Times New Roman" panose="02020603050405020304" pitchFamily="18" charset="0"/>
                <a:cs typeface="Tahoma" panose="020B0604030504040204" pitchFamily="34" charset="0"/>
              </a:rPr>
              <a:t>copy</a:t>
            </a:r>
            <a:r>
              <a:rPr lang="en-US" dirty="0">
                <a:solidFill>
                  <a:srgbClr val="333333"/>
                </a:solidFill>
                <a:latin typeface="Calibri" panose="020F0502020204030204" pitchFamily="34" charset="0"/>
                <a:ea typeface="Times New Roman" panose="02020603050405020304" pitchFamily="18" charset="0"/>
                <a:cs typeface="Arial" panose="020B0604020202020204" pitchFamily="34" charset="0"/>
              </a:rPr>
              <a:t>, </a:t>
            </a:r>
            <a:r>
              <a:rPr lang="en-US" b="1" dirty="0">
                <a:solidFill>
                  <a:srgbClr val="0088CC"/>
                </a:solidFill>
                <a:latin typeface="Calibri" panose="020F0502020204030204" pitchFamily="34" charset="0"/>
                <a:ea typeface="Times New Roman" panose="02020603050405020304" pitchFamily="18" charset="0"/>
                <a:cs typeface="Tahoma" panose="020B0604030504040204" pitchFamily="34" charset="0"/>
              </a:rPr>
              <a:t>empty</a:t>
            </a:r>
            <a:r>
              <a:rPr lang="en-US" dirty="0">
                <a:solidFill>
                  <a:srgbClr val="333333"/>
                </a:solidFill>
                <a:latin typeface="Calibri" panose="020F0502020204030204" pitchFamily="34" charset="0"/>
                <a:ea typeface="Times New Roman" panose="02020603050405020304" pitchFamily="18" charset="0"/>
                <a:cs typeface="Arial" panose="020B0604020202020204" pitchFamily="34" charset="0"/>
              </a:rPr>
              <a:t>, </a:t>
            </a:r>
            <a:r>
              <a:rPr lang="en-US" b="1" dirty="0" err="1">
                <a:solidFill>
                  <a:srgbClr val="0088CC"/>
                </a:solidFill>
                <a:latin typeface="Calibri" panose="020F0502020204030204" pitchFamily="34" charset="0"/>
                <a:ea typeface="Times New Roman" panose="02020603050405020304" pitchFamily="18" charset="0"/>
                <a:cs typeface="Tahoma" panose="020B0604030504040204" pitchFamily="34" charset="0"/>
              </a:rPr>
              <a:t>empty_like</a:t>
            </a:r>
            <a:r>
              <a:rPr lang="en-US" dirty="0">
                <a:solidFill>
                  <a:srgbClr val="333333"/>
                </a:solidFill>
                <a:latin typeface="Calibri" panose="020F0502020204030204" pitchFamily="34" charset="0"/>
                <a:ea typeface="Times New Roman" panose="02020603050405020304" pitchFamily="18" charset="0"/>
                <a:cs typeface="Arial" panose="020B0604020202020204" pitchFamily="34" charset="0"/>
              </a:rPr>
              <a:t>, </a:t>
            </a:r>
            <a:r>
              <a:rPr lang="en-US" b="1" dirty="0">
                <a:solidFill>
                  <a:srgbClr val="0088CC"/>
                </a:solidFill>
                <a:latin typeface="Calibri" panose="020F0502020204030204" pitchFamily="34" charset="0"/>
                <a:ea typeface="Times New Roman" panose="02020603050405020304" pitchFamily="18" charset="0"/>
                <a:cs typeface="Tahoma" panose="020B0604030504040204" pitchFamily="34" charset="0"/>
              </a:rPr>
              <a:t>eye</a:t>
            </a:r>
            <a:r>
              <a:rPr lang="en-US" dirty="0">
                <a:solidFill>
                  <a:srgbClr val="333333"/>
                </a:solidFill>
                <a:latin typeface="Calibri" panose="020F0502020204030204" pitchFamily="34" charset="0"/>
                <a:ea typeface="Times New Roman" panose="02020603050405020304" pitchFamily="18" charset="0"/>
                <a:cs typeface="Arial" panose="020B0604020202020204" pitchFamily="34" charset="0"/>
              </a:rPr>
              <a:t>, </a:t>
            </a:r>
            <a:r>
              <a:rPr lang="en-US" b="1" dirty="0" err="1">
                <a:solidFill>
                  <a:srgbClr val="0088CC"/>
                </a:solidFill>
                <a:latin typeface="Calibri" panose="020F0502020204030204" pitchFamily="34" charset="0"/>
                <a:ea typeface="Times New Roman" panose="02020603050405020304" pitchFamily="18" charset="0"/>
                <a:cs typeface="Tahoma" panose="020B0604030504040204" pitchFamily="34" charset="0"/>
              </a:rPr>
              <a:t>fromfile</a:t>
            </a:r>
            <a:r>
              <a:rPr lang="en-US" dirty="0">
                <a:solidFill>
                  <a:srgbClr val="333333"/>
                </a:solidFill>
                <a:latin typeface="Calibri" panose="020F0502020204030204" pitchFamily="34" charset="0"/>
                <a:ea typeface="Times New Roman" panose="02020603050405020304" pitchFamily="18" charset="0"/>
                <a:cs typeface="Arial" panose="020B0604020202020204" pitchFamily="34" charset="0"/>
              </a:rPr>
              <a:t>, </a:t>
            </a:r>
            <a:r>
              <a:rPr lang="en-US" b="1" dirty="0" err="1">
                <a:solidFill>
                  <a:srgbClr val="0088CC"/>
                </a:solidFill>
                <a:latin typeface="Calibri" panose="020F0502020204030204" pitchFamily="34" charset="0"/>
                <a:ea typeface="Times New Roman" panose="02020603050405020304" pitchFamily="18" charset="0"/>
                <a:cs typeface="Tahoma" panose="020B0604030504040204" pitchFamily="34" charset="0"/>
              </a:rPr>
              <a:t>fromfunction</a:t>
            </a:r>
            <a:r>
              <a:rPr lang="en-US" dirty="0">
                <a:solidFill>
                  <a:srgbClr val="333333"/>
                </a:solidFill>
                <a:latin typeface="Calibri" panose="020F0502020204030204" pitchFamily="34" charset="0"/>
                <a:ea typeface="Times New Roman" panose="02020603050405020304" pitchFamily="18" charset="0"/>
                <a:cs typeface="Arial" panose="020B0604020202020204" pitchFamily="34" charset="0"/>
              </a:rPr>
              <a:t>, </a:t>
            </a:r>
            <a:r>
              <a:rPr lang="en-US" b="1" dirty="0">
                <a:solidFill>
                  <a:srgbClr val="0088CC"/>
                </a:solidFill>
                <a:latin typeface="Calibri" panose="020F0502020204030204" pitchFamily="34" charset="0"/>
                <a:ea typeface="Times New Roman" panose="02020603050405020304" pitchFamily="18" charset="0"/>
                <a:cs typeface="Tahoma" panose="020B0604030504040204" pitchFamily="34" charset="0"/>
              </a:rPr>
              <a:t>identity</a:t>
            </a:r>
            <a:r>
              <a:rPr lang="en-US" dirty="0">
                <a:solidFill>
                  <a:srgbClr val="333333"/>
                </a:solidFill>
                <a:latin typeface="Calibri" panose="020F0502020204030204" pitchFamily="34" charset="0"/>
                <a:ea typeface="Times New Roman" panose="02020603050405020304" pitchFamily="18" charset="0"/>
                <a:cs typeface="Arial" panose="020B0604020202020204" pitchFamily="34" charset="0"/>
              </a:rPr>
              <a:t>, </a:t>
            </a:r>
            <a:r>
              <a:rPr lang="en-US" b="1" dirty="0" err="1">
                <a:solidFill>
                  <a:srgbClr val="0088CC"/>
                </a:solidFill>
                <a:latin typeface="Calibri" panose="020F0502020204030204" pitchFamily="34" charset="0"/>
                <a:ea typeface="Times New Roman" panose="02020603050405020304" pitchFamily="18" charset="0"/>
                <a:cs typeface="Tahoma" panose="020B0604030504040204" pitchFamily="34" charset="0"/>
              </a:rPr>
              <a:t>linspace</a:t>
            </a:r>
            <a:r>
              <a:rPr lang="en-US" dirty="0">
                <a:solidFill>
                  <a:srgbClr val="333333"/>
                </a:solidFill>
                <a:latin typeface="Calibri" panose="020F0502020204030204" pitchFamily="34" charset="0"/>
                <a:ea typeface="Times New Roman" panose="02020603050405020304" pitchFamily="18" charset="0"/>
                <a:cs typeface="Arial" panose="020B0604020202020204" pitchFamily="34" charset="0"/>
              </a:rPr>
              <a:t>, </a:t>
            </a:r>
            <a:r>
              <a:rPr lang="en-US" b="1" dirty="0" err="1">
                <a:solidFill>
                  <a:srgbClr val="0088CC"/>
                </a:solidFill>
                <a:latin typeface="Calibri" panose="020F0502020204030204" pitchFamily="34" charset="0"/>
                <a:ea typeface="Times New Roman" panose="02020603050405020304" pitchFamily="18" charset="0"/>
                <a:cs typeface="Tahoma" panose="020B0604030504040204" pitchFamily="34" charset="0"/>
              </a:rPr>
              <a:t>logspace</a:t>
            </a:r>
            <a:r>
              <a:rPr lang="en-US" dirty="0">
                <a:latin typeface="Calibri" panose="020F0502020204030204" pitchFamily="34" charset="0"/>
                <a:ea typeface="Times New Roman" panose="02020603050405020304" pitchFamily="18" charset="0"/>
                <a:cs typeface="Tahoma" panose="020B0604030504040204" pitchFamily="34" charset="0"/>
              </a:rPr>
              <a:t>,</a:t>
            </a:r>
          </a:p>
          <a:p>
            <a:pPr marL="457200">
              <a:lnSpc>
                <a:spcPts val="1425"/>
              </a:lnSpc>
              <a:spcAft>
                <a:spcPts val="715"/>
              </a:spcAft>
            </a:pPr>
            <a:r>
              <a:rPr lang="en-US" b="1" dirty="0" err="1">
                <a:solidFill>
                  <a:srgbClr val="0088CC"/>
                </a:solidFill>
                <a:latin typeface="Calibri" panose="020F0502020204030204" pitchFamily="34" charset="0"/>
                <a:ea typeface="Times New Roman" panose="02020603050405020304" pitchFamily="18" charset="0"/>
                <a:cs typeface="Tahoma" panose="020B0604030504040204" pitchFamily="34" charset="0"/>
              </a:rPr>
              <a:t>mgrid</a:t>
            </a:r>
            <a:r>
              <a:rPr lang="en-US" dirty="0">
                <a:solidFill>
                  <a:srgbClr val="333333"/>
                </a:solidFill>
                <a:latin typeface="Calibri" panose="020F0502020204030204" pitchFamily="34" charset="0"/>
                <a:ea typeface="Times New Roman" panose="02020603050405020304" pitchFamily="18" charset="0"/>
                <a:cs typeface="Arial" panose="020B0604020202020204" pitchFamily="34" charset="0"/>
              </a:rPr>
              <a:t>, </a:t>
            </a:r>
            <a:r>
              <a:rPr lang="en-US" b="1" dirty="0" err="1">
                <a:solidFill>
                  <a:srgbClr val="0088CC"/>
                </a:solidFill>
                <a:latin typeface="Calibri" panose="020F0502020204030204" pitchFamily="34" charset="0"/>
                <a:ea typeface="Times New Roman" panose="02020603050405020304" pitchFamily="18" charset="0"/>
                <a:cs typeface="Tahoma" panose="020B0604030504040204" pitchFamily="34" charset="0"/>
              </a:rPr>
              <a:t>ogrid</a:t>
            </a:r>
            <a:r>
              <a:rPr lang="en-US" dirty="0">
                <a:solidFill>
                  <a:srgbClr val="333333"/>
                </a:solidFill>
                <a:latin typeface="Calibri" panose="020F0502020204030204" pitchFamily="34" charset="0"/>
                <a:ea typeface="Times New Roman" panose="02020603050405020304" pitchFamily="18" charset="0"/>
                <a:cs typeface="Arial" panose="020B0604020202020204" pitchFamily="34" charset="0"/>
              </a:rPr>
              <a:t>, </a:t>
            </a:r>
            <a:r>
              <a:rPr lang="en-US" b="1" dirty="0">
                <a:solidFill>
                  <a:srgbClr val="0088CC"/>
                </a:solidFill>
                <a:latin typeface="Calibri" panose="020F0502020204030204" pitchFamily="34" charset="0"/>
                <a:ea typeface="Times New Roman" panose="02020603050405020304" pitchFamily="18" charset="0"/>
                <a:cs typeface="Tahoma" panose="020B0604030504040204" pitchFamily="34" charset="0"/>
              </a:rPr>
              <a:t>ones</a:t>
            </a:r>
            <a:r>
              <a:rPr lang="en-US" dirty="0">
                <a:solidFill>
                  <a:srgbClr val="333333"/>
                </a:solidFill>
                <a:latin typeface="Calibri" panose="020F0502020204030204" pitchFamily="34" charset="0"/>
                <a:ea typeface="Times New Roman" panose="02020603050405020304" pitchFamily="18" charset="0"/>
                <a:cs typeface="Arial" panose="020B0604020202020204" pitchFamily="34" charset="0"/>
              </a:rPr>
              <a:t>, </a:t>
            </a:r>
            <a:r>
              <a:rPr lang="en-US" b="1" dirty="0" err="1">
                <a:solidFill>
                  <a:srgbClr val="0088CC"/>
                </a:solidFill>
                <a:latin typeface="Calibri" panose="020F0502020204030204" pitchFamily="34" charset="0"/>
                <a:ea typeface="Times New Roman" panose="02020603050405020304" pitchFamily="18" charset="0"/>
                <a:cs typeface="Tahoma" panose="020B0604030504040204" pitchFamily="34" charset="0"/>
              </a:rPr>
              <a:t>ones_like</a:t>
            </a:r>
            <a:r>
              <a:rPr lang="en-US" dirty="0">
                <a:solidFill>
                  <a:srgbClr val="333333"/>
                </a:solidFill>
                <a:latin typeface="Calibri" panose="020F0502020204030204" pitchFamily="34" charset="0"/>
                <a:ea typeface="Times New Roman" panose="02020603050405020304" pitchFamily="18" charset="0"/>
                <a:cs typeface="Arial" panose="020B0604020202020204" pitchFamily="34" charset="0"/>
              </a:rPr>
              <a:t>, </a:t>
            </a:r>
            <a:r>
              <a:rPr lang="en-US" b="1" dirty="0">
                <a:solidFill>
                  <a:srgbClr val="0088CC"/>
                </a:solidFill>
                <a:latin typeface="Calibri" panose="020F0502020204030204" pitchFamily="34" charset="0"/>
                <a:ea typeface="Times New Roman" panose="02020603050405020304" pitchFamily="18" charset="0"/>
                <a:cs typeface="Tahoma" panose="020B0604030504040204" pitchFamily="34" charset="0"/>
              </a:rPr>
              <a:t>r_</a:t>
            </a:r>
            <a:r>
              <a:rPr lang="en-US" dirty="0">
                <a:solidFill>
                  <a:srgbClr val="333333"/>
                </a:solidFill>
                <a:latin typeface="Calibri" panose="020F0502020204030204" pitchFamily="34" charset="0"/>
                <a:ea typeface="Times New Roman" panose="02020603050405020304" pitchFamily="18" charset="0"/>
                <a:cs typeface="Arial" panose="020B0604020202020204" pitchFamily="34" charset="0"/>
              </a:rPr>
              <a:t>, </a:t>
            </a:r>
            <a:r>
              <a:rPr lang="en-US" b="1" dirty="0">
                <a:solidFill>
                  <a:srgbClr val="0088CC"/>
                </a:solidFill>
                <a:latin typeface="Calibri" panose="020F0502020204030204" pitchFamily="34" charset="0"/>
                <a:ea typeface="Times New Roman" panose="02020603050405020304" pitchFamily="18" charset="0"/>
                <a:cs typeface="Tahoma" panose="020B0604030504040204" pitchFamily="34" charset="0"/>
              </a:rPr>
              <a:t>zeros</a:t>
            </a:r>
            <a:r>
              <a:rPr lang="en-US" dirty="0">
                <a:solidFill>
                  <a:srgbClr val="333333"/>
                </a:solidFill>
                <a:latin typeface="Calibri" panose="020F0502020204030204" pitchFamily="34" charset="0"/>
                <a:ea typeface="Times New Roman" panose="02020603050405020304" pitchFamily="18" charset="0"/>
                <a:cs typeface="Arial" panose="020B0604020202020204" pitchFamily="34" charset="0"/>
              </a:rPr>
              <a:t>, </a:t>
            </a:r>
            <a:r>
              <a:rPr lang="en-US" b="1" dirty="0" err="1">
                <a:solidFill>
                  <a:srgbClr val="0088CC"/>
                </a:solidFill>
                <a:latin typeface="Calibri" panose="020F0502020204030204" pitchFamily="34" charset="0"/>
                <a:ea typeface="Times New Roman" panose="02020603050405020304" pitchFamily="18" charset="0"/>
                <a:cs typeface="Tahoma" panose="020B0604030504040204" pitchFamily="34" charset="0"/>
              </a:rPr>
              <a:t>zeros_like</a:t>
            </a:r>
            <a:endParaRPr lang="en-US" b="1" dirty="0">
              <a:solidFill>
                <a:srgbClr val="0088CC"/>
              </a:solidFill>
              <a:latin typeface="Calibri" panose="020F0502020204030204" pitchFamily="34" charset="0"/>
              <a:ea typeface="Times New Roman" panose="02020603050405020304" pitchFamily="18" charset="0"/>
              <a:cs typeface="Tahoma" panose="020B0604030504040204" pitchFamily="34" charset="0"/>
            </a:endParaRPr>
          </a:p>
          <a:p>
            <a:pPr marL="457200">
              <a:lnSpc>
                <a:spcPts val="1425"/>
              </a:lnSpc>
              <a:spcAft>
                <a:spcPts val="715"/>
              </a:spcAft>
            </a:pPr>
            <a:endParaRPr lang="en-US" dirty="0">
              <a:latin typeface="Calibri" panose="020F0502020204030204" pitchFamily="34" charset="0"/>
              <a:ea typeface="Calibri" panose="020F0502020204030204" pitchFamily="34" charset="0"/>
              <a:cs typeface="Cordia New" panose="020B0304020202020204" pitchFamily="34" charset="-34"/>
            </a:endParaRPr>
          </a:p>
          <a:p>
            <a:pPr>
              <a:lnSpc>
                <a:spcPts val="1425"/>
              </a:lnSpc>
              <a:spcAft>
                <a:spcPts val="0"/>
              </a:spcAft>
            </a:pPr>
            <a:r>
              <a:rPr lang="en-US" b="1" dirty="0">
                <a:solidFill>
                  <a:srgbClr val="333333"/>
                </a:solidFill>
                <a:latin typeface="Calibri" panose="020F0502020204030204" pitchFamily="34" charset="0"/>
                <a:ea typeface="Times New Roman" panose="02020603050405020304" pitchFamily="18" charset="0"/>
                <a:cs typeface="Arial" panose="020B0604020202020204" pitchFamily="34" charset="0"/>
              </a:rPr>
              <a:t>Conversions</a:t>
            </a:r>
          </a:p>
          <a:p>
            <a:pPr>
              <a:lnSpc>
                <a:spcPts val="1425"/>
              </a:lnSpc>
              <a:spcAft>
                <a:spcPts val="0"/>
              </a:spcAft>
            </a:pPr>
            <a:endParaRPr lang="en-US" dirty="0">
              <a:latin typeface="Calibri" panose="020F0502020204030204" pitchFamily="34" charset="0"/>
              <a:ea typeface="Calibri" panose="020F0502020204030204" pitchFamily="34" charset="0"/>
              <a:cs typeface="Cordia New" panose="020B0304020202020204" pitchFamily="34" charset="-34"/>
            </a:endParaRPr>
          </a:p>
          <a:p>
            <a:pPr marL="457200">
              <a:lnSpc>
                <a:spcPts val="1425"/>
              </a:lnSpc>
              <a:spcAft>
                <a:spcPts val="715"/>
              </a:spcAft>
            </a:pPr>
            <a:r>
              <a:rPr lang="en-US" b="1" dirty="0" err="1">
                <a:solidFill>
                  <a:srgbClr val="0088CC"/>
                </a:solidFill>
                <a:latin typeface="Calibri" panose="020F0502020204030204" pitchFamily="34" charset="0"/>
                <a:ea typeface="Times New Roman" panose="02020603050405020304" pitchFamily="18" charset="0"/>
                <a:cs typeface="Tahoma" panose="020B0604030504040204" pitchFamily="34" charset="0"/>
              </a:rPr>
              <a:t>ndarray.astype</a:t>
            </a:r>
            <a:r>
              <a:rPr lang="en-US" dirty="0">
                <a:solidFill>
                  <a:srgbClr val="333333"/>
                </a:solidFill>
                <a:latin typeface="Calibri" panose="020F0502020204030204" pitchFamily="34" charset="0"/>
                <a:ea typeface="Times New Roman" panose="02020603050405020304" pitchFamily="18" charset="0"/>
                <a:cs typeface="Arial" panose="020B0604020202020204" pitchFamily="34" charset="0"/>
              </a:rPr>
              <a:t>, </a:t>
            </a:r>
            <a:r>
              <a:rPr lang="en-US" b="1" dirty="0">
                <a:solidFill>
                  <a:srgbClr val="0088CC"/>
                </a:solidFill>
                <a:latin typeface="Calibri" panose="020F0502020204030204" pitchFamily="34" charset="0"/>
                <a:ea typeface="Times New Roman" panose="02020603050405020304" pitchFamily="18" charset="0"/>
                <a:cs typeface="Tahoma" panose="020B0604030504040204" pitchFamily="34" charset="0"/>
              </a:rPr>
              <a:t>atleast_1d</a:t>
            </a:r>
            <a:r>
              <a:rPr lang="en-US" dirty="0">
                <a:solidFill>
                  <a:srgbClr val="333333"/>
                </a:solidFill>
                <a:latin typeface="Calibri" panose="020F0502020204030204" pitchFamily="34" charset="0"/>
                <a:ea typeface="Times New Roman" panose="02020603050405020304" pitchFamily="18" charset="0"/>
                <a:cs typeface="Arial" panose="020B0604020202020204" pitchFamily="34" charset="0"/>
              </a:rPr>
              <a:t>, </a:t>
            </a:r>
            <a:r>
              <a:rPr lang="en-US" b="1" dirty="0">
                <a:solidFill>
                  <a:srgbClr val="0088CC"/>
                </a:solidFill>
                <a:latin typeface="Calibri" panose="020F0502020204030204" pitchFamily="34" charset="0"/>
                <a:ea typeface="Times New Roman" panose="02020603050405020304" pitchFamily="18" charset="0"/>
                <a:cs typeface="Tahoma" panose="020B0604030504040204" pitchFamily="34" charset="0"/>
              </a:rPr>
              <a:t>atleast_2d</a:t>
            </a:r>
            <a:r>
              <a:rPr lang="en-US" dirty="0">
                <a:solidFill>
                  <a:srgbClr val="333333"/>
                </a:solidFill>
                <a:latin typeface="Calibri" panose="020F0502020204030204" pitchFamily="34" charset="0"/>
                <a:ea typeface="Times New Roman" panose="02020603050405020304" pitchFamily="18" charset="0"/>
                <a:cs typeface="Arial" panose="020B0604020202020204" pitchFamily="34" charset="0"/>
              </a:rPr>
              <a:t>, </a:t>
            </a:r>
            <a:r>
              <a:rPr lang="en-US" b="1" dirty="0">
                <a:solidFill>
                  <a:srgbClr val="0088CC"/>
                </a:solidFill>
                <a:latin typeface="Calibri" panose="020F0502020204030204" pitchFamily="34" charset="0"/>
                <a:ea typeface="Times New Roman" panose="02020603050405020304" pitchFamily="18" charset="0"/>
                <a:cs typeface="Tahoma" panose="020B0604030504040204" pitchFamily="34" charset="0"/>
              </a:rPr>
              <a:t>atleast_3d</a:t>
            </a:r>
            <a:r>
              <a:rPr lang="en-US" dirty="0">
                <a:solidFill>
                  <a:srgbClr val="333333"/>
                </a:solidFill>
                <a:latin typeface="Calibri" panose="020F0502020204030204" pitchFamily="34" charset="0"/>
                <a:ea typeface="Times New Roman" panose="02020603050405020304" pitchFamily="18" charset="0"/>
                <a:cs typeface="Arial" panose="020B0604020202020204" pitchFamily="34" charset="0"/>
              </a:rPr>
              <a:t>, </a:t>
            </a:r>
            <a:r>
              <a:rPr lang="en-US" b="1" dirty="0">
                <a:solidFill>
                  <a:srgbClr val="0088CC"/>
                </a:solidFill>
                <a:latin typeface="Calibri" panose="020F0502020204030204" pitchFamily="34" charset="0"/>
                <a:ea typeface="Times New Roman" panose="02020603050405020304" pitchFamily="18" charset="0"/>
                <a:cs typeface="Tahoma" panose="020B0604030504040204" pitchFamily="34" charset="0"/>
              </a:rPr>
              <a:t>mat</a:t>
            </a:r>
          </a:p>
          <a:p>
            <a:pPr marL="457200">
              <a:lnSpc>
                <a:spcPts val="1425"/>
              </a:lnSpc>
              <a:spcAft>
                <a:spcPts val="715"/>
              </a:spcAft>
            </a:pPr>
            <a:endParaRPr lang="en-US" dirty="0">
              <a:latin typeface="Calibri" panose="020F0502020204030204" pitchFamily="34" charset="0"/>
              <a:ea typeface="Calibri" panose="020F0502020204030204" pitchFamily="34" charset="0"/>
              <a:cs typeface="Cordia New" panose="020B0304020202020204" pitchFamily="34" charset="-34"/>
            </a:endParaRPr>
          </a:p>
          <a:p>
            <a:pPr>
              <a:lnSpc>
                <a:spcPts val="1425"/>
              </a:lnSpc>
              <a:spcAft>
                <a:spcPts val="0"/>
              </a:spcAft>
            </a:pPr>
            <a:r>
              <a:rPr lang="en-US" b="1" dirty="0">
                <a:solidFill>
                  <a:srgbClr val="333333"/>
                </a:solidFill>
                <a:latin typeface="Calibri" panose="020F0502020204030204" pitchFamily="34" charset="0"/>
                <a:ea typeface="Times New Roman" panose="02020603050405020304" pitchFamily="18" charset="0"/>
                <a:cs typeface="Arial" panose="020B0604020202020204" pitchFamily="34" charset="0"/>
              </a:rPr>
              <a:t>Manipulations</a:t>
            </a:r>
          </a:p>
          <a:p>
            <a:pPr>
              <a:lnSpc>
                <a:spcPts val="1425"/>
              </a:lnSpc>
              <a:spcAft>
                <a:spcPts val="0"/>
              </a:spcAft>
            </a:pPr>
            <a:endParaRPr lang="en-US" dirty="0">
              <a:latin typeface="Calibri" panose="020F0502020204030204" pitchFamily="34" charset="0"/>
              <a:ea typeface="Calibri" panose="020F0502020204030204" pitchFamily="34" charset="0"/>
              <a:cs typeface="Cordia New" panose="020B0304020202020204" pitchFamily="34" charset="-34"/>
            </a:endParaRPr>
          </a:p>
          <a:p>
            <a:pPr marL="457200">
              <a:lnSpc>
                <a:spcPts val="1425"/>
              </a:lnSpc>
              <a:spcAft>
                <a:spcPts val="715"/>
              </a:spcAft>
            </a:pPr>
            <a:r>
              <a:rPr lang="en-US" b="1" dirty="0" err="1">
                <a:solidFill>
                  <a:srgbClr val="0088CC"/>
                </a:solidFill>
                <a:latin typeface="Calibri" panose="020F0502020204030204" pitchFamily="34" charset="0"/>
                <a:ea typeface="Times New Roman" panose="02020603050405020304" pitchFamily="18" charset="0"/>
                <a:cs typeface="Tahoma" panose="020B0604030504040204" pitchFamily="34" charset="0"/>
              </a:rPr>
              <a:t>array_split</a:t>
            </a:r>
            <a:r>
              <a:rPr lang="en-US" dirty="0">
                <a:solidFill>
                  <a:srgbClr val="333333"/>
                </a:solidFill>
                <a:latin typeface="Calibri" panose="020F0502020204030204" pitchFamily="34" charset="0"/>
                <a:ea typeface="Times New Roman" panose="02020603050405020304" pitchFamily="18" charset="0"/>
                <a:cs typeface="Arial" panose="020B0604020202020204" pitchFamily="34" charset="0"/>
              </a:rPr>
              <a:t>, </a:t>
            </a:r>
            <a:r>
              <a:rPr lang="en-US" b="1" dirty="0" err="1">
                <a:solidFill>
                  <a:srgbClr val="0088CC"/>
                </a:solidFill>
                <a:latin typeface="Calibri" panose="020F0502020204030204" pitchFamily="34" charset="0"/>
                <a:ea typeface="Times New Roman" panose="02020603050405020304" pitchFamily="18" charset="0"/>
                <a:cs typeface="Tahoma" panose="020B0604030504040204" pitchFamily="34" charset="0"/>
              </a:rPr>
              <a:t>column_stack</a:t>
            </a:r>
            <a:r>
              <a:rPr lang="en-US" dirty="0">
                <a:solidFill>
                  <a:srgbClr val="333333"/>
                </a:solidFill>
                <a:latin typeface="Calibri" panose="020F0502020204030204" pitchFamily="34" charset="0"/>
                <a:ea typeface="Times New Roman" panose="02020603050405020304" pitchFamily="18" charset="0"/>
                <a:cs typeface="Arial" panose="020B0604020202020204" pitchFamily="34" charset="0"/>
              </a:rPr>
              <a:t>, </a:t>
            </a:r>
            <a:r>
              <a:rPr lang="en-US" b="1" dirty="0">
                <a:solidFill>
                  <a:srgbClr val="0088CC"/>
                </a:solidFill>
                <a:latin typeface="Calibri" panose="020F0502020204030204" pitchFamily="34" charset="0"/>
                <a:ea typeface="Times New Roman" panose="02020603050405020304" pitchFamily="18" charset="0"/>
                <a:cs typeface="Tahoma" panose="020B0604030504040204" pitchFamily="34" charset="0"/>
              </a:rPr>
              <a:t>concatenate</a:t>
            </a:r>
            <a:r>
              <a:rPr lang="en-US" dirty="0">
                <a:solidFill>
                  <a:srgbClr val="333333"/>
                </a:solidFill>
                <a:latin typeface="Calibri" panose="020F0502020204030204" pitchFamily="34" charset="0"/>
                <a:ea typeface="Times New Roman" panose="02020603050405020304" pitchFamily="18" charset="0"/>
                <a:cs typeface="Arial" panose="020B0604020202020204" pitchFamily="34" charset="0"/>
              </a:rPr>
              <a:t>, </a:t>
            </a:r>
            <a:r>
              <a:rPr lang="en-US" b="1" dirty="0">
                <a:solidFill>
                  <a:srgbClr val="0088CC"/>
                </a:solidFill>
                <a:latin typeface="Calibri" panose="020F0502020204030204" pitchFamily="34" charset="0"/>
                <a:ea typeface="Times New Roman" panose="02020603050405020304" pitchFamily="18" charset="0"/>
                <a:cs typeface="Tahoma" panose="020B0604030504040204" pitchFamily="34" charset="0"/>
              </a:rPr>
              <a:t>diagonal</a:t>
            </a:r>
            <a:r>
              <a:rPr lang="en-US" dirty="0">
                <a:solidFill>
                  <a:srgbClr val="333333"/>
                </a:solidFill>
                <a:latin typeface="Calibri" panose="020F0502020204030204" pitchFamily="34" charset="0"/>
                <a:ea typeface="Times New Roman" panose="02020603050405020304" pitchFamily="18" charset="0"/>
                <a:cs typeface="Arial" panose="020B0604020202020204" pitchFamily="34" charset="0"/>
              </a:rPr>
              <a:t>, </a:t>
            </a:r>
            <a:r>
              <a:rPr lang="en-US" b="1" dirty="0" err="1">
                <a:solidFill>
                  <a:srgbClr val="0088CC"/>
                </a:solidFill>
                <a:latin typeface="Calibri" panose="020F0502020204030204" pitchFamily="34" charset="0"/>
                <a:ea typeface="Times New Roman" panose="02020603050405020304" pitchFamily="18" charset="0"/>
                <a:cs typeface="Tahoma" panose="020B0604030504040204" pitchFamily="34" charset="0"/>
              </a:rPr>
              <a:t>dsplit</a:t>
            </a:r>
            <a:r>
              <a:rPr lang="en-US" dirty="0">
                <a:solidFill>
                  <a:srgbClr val="333333"/>
                </a:solidFill>
                <a:latin typeface="Calibri" panose="020F0502020204030204" pitchFamily="34" charset="0"/>
                <a:ea typeface="Times New Roman" panose="02020603050405020304" pitchFamily="18" charset="0"/>
                <a:cs typeface="Arial" panose="020B0604020202020204" pitchFamily="34" charset="0"/>
              </a:rPr>
              <a:t>, </a:t>
            </a:r>
            <a:r>
              <a:rPr lang="en-US" b="1" dirty="0" err="1">
                <a:solidFill>
                  <a:srgbClr val="0088CC"/>
                </a:solidFill>
                <a:latin typeface="Calibri" panose="020F0502020204030204" pitchFamily="34" charset="0"/>
                <a:ea typeface="Times New Roman" panose="02020603050405020304" pitchFamily="18" charset="0"/>
                <a:cs typeface="Tahoma" panose="020B0604030504040204" pitchFamily="34" charset="0"/>
              </a:rPr>
              <a:t>dstack</a:t>
            </a:r>
            <a:r>
              <a:rPr lang="en-US" dirty="0">
                <a:solidFill>
                  <a:srgbClr val="333333"/>
                </a:solidFill>
                <a:latin typeface="Calibri" panose="020F0502020204030204" pitchFamily="34" charset="0"/>
                <a:ea typeface="Times New Roman" panose="02020603050405020304" pitchFamily="18" charset="0"/>
                <a:cs typeface="Arial" panose="020B0604020202020204" pitchFamily="34" charset="0"/>
              </a:rPr>
              <a:t>, </a:t>
            </a:r>
            <a:r>
              <a:rPr lang="en-US" b="1" dirty="0" err="1">
                <a:solidFill>
                  <a:srgbClr val="0088CC"/>
                </a:solidFill>
                <a:latin typeface="Calibri" panose="020F0502020204030204" pitchFamily="34" charset="0"/>
                <a:ea typeface="Times New Roman" panose="02020603050405020304" pitchFamily="18" charset="0"/>
                <a:cs typeface="Tahoma" panose="020B0604030504040204" pitchFamily="34" charset="0"/>
              </a:rPr>
              <a:t>hsplit</a:t>
            </a:r>
            <a:r>
              <a:rPr lang="en-US" dirty="0">
                <a:solidFill>
                  <a:srgbClr val="333333"/>
                </a:solidFill>
                <a:latin typeface="Calibri" panose="020F0502020204030204" pitchFamily="34" charset="0"/>
                <a:ea typeface="Times New Roman" panose="02020603050405020304" pitchFamily="18" charset="0"/>
                <a:cs typeface="Arial" panose="020B0604020202020204" pitchFamily="34" charset="0"/>
              </a:rPr>
              <a:t>, </a:t>
            </a:r>
            <a:r>
              <a:rPr lang="en-US" b="1" dirty="0" err="1">
                <a:solidFill>
                  <a:srgbClr val="0088CC"/>
                </a:solidFill>
                <a:latin typeface="Calibri" panose="020F0502020204030204" pitchFamily="34" charset="0"/>
                <a:ea typeface="Times New Roman" panose="02020603050405020304" pitchFamily="18" charset="0"/>
                <a:cs typeface="Tahoma" panose="020B0604030504040204" pitchFamily="34" charset="0"/>
              </a:rPr>
              <a:t>hstack</a:t>
            </a:r>
            <a:r>
              <a:rPr lang="en-US" dirty="0">
                <a:solidFill>
                  <a:srgbClr val="333333"/>
                </a:solidFill>
                <a:latin typeface="Calibri" panose="020F0502020204030204" pitchFamily="34" charset="0"/>
                <a:ea typeface="Times New Roman" panose="02020603050405020304" pitchFamily="18" charset="0"/>
                <a:cs typeface="Arial" panose="020B0604020202020204" pitchFamily="34" charset="0"/>
              </a:rPr>
              <a:t>, </a:t>
            </a:r>
            <a:r>
              <a:rPr lang="en-US" b="1" dirty="0" err="1">
                <a:solidFill>
                  <a:srgbClr val="0088CC"/>
                </a:solidFill>
                <a:latin typeface="Calibri" panose="020F0502020204030204" pitchFamily="34" charset="0"/>
                <a:ea typeface="Times New Roman" panose="02020603050405020304" pitchFamily="18" charset="0"/>
                <a:cs typeface="Tahoma" panose="020B0604030504040204" pitchFamily="34" charset="0"/>
              </a:rPr>
              <a:t>ndarray.item</a:t>
            </a:r>
            <a:r>
              <a:rPr lang="en-US" dirty="0">
                <a:solidFill>
                  <a:srgbClr val="333333"/>
                </a:solidFill>
                <a:latin typeface="Calibri" panose="020F0502020204030204" pitchFamily="34" charset="0"/>
                <a:ea typeface="Times New Roman" panose="02020603050405020304" pitchFamily="18" charset="0"/>
                <a:cs typeface="Arial" panose="020B0604020202020204" pitchFamily="34" charset="0"/>
              </a:rPr>
              <a:t>, </a:t>
            </a:r>
          </a:p>
          <a:p>
            <a:pPr marL="457200">
              <a:lnSpc>
                <a:spcPts val="1425"/>
              </a:lnSpc>
              <a:spcAft>
                <a:spcPts val="715"/>
              </a:spcAft>
            </a:pPr>
            <a:r>
              <a:rPr lang="en-US" b="1" dirty="0" err="1">
                <a:solidFill>
                  <a:srgbClr val="0088CC"/>
                </a:solidFill>
                <a:latin typeface="Calibri" panose="020F0502020204030204" pitchFamily="34" charset="0"/>
                <a:ea typeface="Times New Roman" panose="02020603050405020304" pitchFamily="18" charset="0"/>
                <a:cs typeface="Tahoma" panose="020B0604030504040204" pitchFamily="34" charset="0"/>
              </a:rPr>
              <a:t>newaxis</a:t>
            </a:r>
            <a:r>
              <a:rPr lang="en-US" dirty="0">
                <a:solidFill>
                  <a:srgbClr val="333333"/>
                </a:solidFill>
                <a:latin typeface="Calibri" panose="020F0502020204030204" pitchFamily="34" charset="0"/>
                <a:ea typeface="Times New Roman" panose="02020603050405020304" pitchFamily="18" charset="0"/>
                <a:cs typeface="Arial" panose="020B0604020202020204" pitchFamily="34" charset="0"/>
              </a:rPr>
              <a:t>, </a:t>
            </a:r>
            <a:r>
              <a:rPr lang="en-US" b="1" dirty="0">
                <a:solidFill>
                  <a:srgbClr val="0088CC"/>
                </a:solidFill>
                <a:latin typeface="Calibri" panose="020F0502020204030204" pitchFamily="34" charset="0"/>
                <a:ea typeface="Times New Roman" panose="02020603050405020304" pitchFamily="18" charset="0"/>
                <a:cs typeface="Tahoma" panose="020B0604030504040204" pitchFamily="34" charset="0"/>
              </a:rPr>
              <a:t>ravel</a:t>
            </a:r>
            <a:r>
              <a:rPr lang="en-US" dirty="0">
                <a:solidFill>
                  <a:srgbClr val="333333"/>
                </a:solidFill>
                <a:latin typeface="Calibri" panose="020F0502020204030204" pitchFamily="34" charset="0"/>
                <a:ea typeface="Times New Roman" panose="02020603050405020304" pitchFamily="18" charset="0"/>
                <a:cs typeface="Arial" panose="020B0604020202020204" pitchFamily="34" charset="0"/>
              </a:rPr>
              <a:t>, </a:t>
            </a:r>
            <a:r>
              <a:rPr lang="en-US" b="1" dirty="0">
                <a:solidFill>
                  <a:srgbClr val="0088CC"/>
                </a:solidFill>
                <a:latin typeface="Calibri" panose="020F0502020204030204" pitchFamily="34" charset="0"/>
                <a:ea typeface="Times New Roman" panose="02020603050405020304" pitchFamily="18" charset="0"/>
                <a:cs typeface="Tahoma" panose="020B0604030504040204" pitchFamily="34" charset="0"/>
              </a:rPr>
              <a:t>repeat</a:t>
            </a:r>
            <a:r>
              <a:rPr lang="en-US" dirty="0">
                <a:solidFill>
                  <a:srgbClr val="333333"/>
                </a:solidFill>
                <a:latin typeface="Calibri" panose="020F0502020204030204" pitchFamily="34" charset="0"/>
                <a:ea typeface="Times New Roman" panose="02020603050405020304" pitchFamily="18" charset="0"/>
                <a:cs typeface="Arial" panose="020B0604020202020204" pitchFamily="34" charset="0"/>
              </a:rPr>
              <a:t>, </a:t>
            </a:r>
            <a:r>
              <a:rPr lang="en-US" b="1" dirty="0">
                <a:solidFill>
                  <a:srgbClr val="0088CC"/>
                </a:solidFill>
                <a:latin typeface="Calibri" panose="020F0502020204030204" pitchFamily="34" charset="0"/>
                <a:ea typeface="Times New Roman" panose="02020603050405020304" pitchFamily="18" charset="0"/>
                <a:cs typeface="Tahoma" panose="020B0604030504040204" pitchFamily="34" charset="0"/>
              </a:rPr>
              <a:t>reshape</a:t>
            </a:r>
            <a:r>
              <a:rPr lang="en-US" dirty="0">
                <a:solidFill>
                  <a:srgbClr val="333333"/>
                </a:solidFill>
                <a:latin typeface="Calibri" panose="020F0502020204030204" pitchFamily="34" charset="0"/>
                <a:ea typeface="Times New Roman" panose="02020603050405020304" pitchFamily="18" charset="0"/>
                <a:cs typeface="Arial" panose="020B0604020202020204" pitchFamily="34" charset="0"/>
              </a:rPr>
              <a:t>, </a:t>
            </a:r>
            <a:r>
              <a:rPr lang="en-US" b="1" dirty="0">
                <a:solidFill>
                  <a:srgbClr val="0088CC"/>
                </a:solidFill>
                <a:latin typeface="Calibri" panose="020F0502020204030204" pitchFamily="34" charset="0"/>
                <a:ea typeface="Times New Roman" panose="02020603050405020304" pitchFamily="18" charset="0"/>
                <a:cs typeface="Tahoma" panose="020B0604030504040204" pitchFamily="34" charset="0"/>
              </a:rPr>
              <a:t>resize</a:t>
            </a:r>
            <a:r>
              <a:rPr lang="en-US" dirty="0">
                <a:solidFill>
                  <a:srgbClr val="333333"/>
                </a:solidFill>
                <a:latin typeface="Calibri" panose="020F0502020204030204" pitchFamily="34" charset="0"/>
                <a:ea typeface="Times New Roman" panose="02020603050405020304" pitchFamily="18" charset="0"/>
                <a:cs typeface="Arial" panose="020B0604020202020204" pitchFamily="34" charset="0"/>
              </a:rPr>
              <a:t>, </a:t>
            </a:r>
            <a:r>
              <a:rPr lang="en-US" b="1" dirty="0">
                <a:solidFill>
                  <a:srgbClr val="0088CC"/>
                </a:solidFill>
                <a:latin typeface="Calibri" panose="020F0502020204030204" pitchFamily="34" charset="0"/>
                <a:ea typeface="Times New Roman" panose="02020603050405020304" pitchFamily="18" charset="0"/>
                <a:cs typeface="Tahoma" panose="020B0604030504040204" pitchFamily="34" charset="0"/>
              </a:rPr>
              <a:t>squeeze</a:t>
            </a:r>
            <a:r>
              <a:rPr lang="en-US" dirty="0">
                <a:solidFill>
                  <a:srgbClr val="333333"/>
                </a:solidFill>
                <a:latin typeface="Calibri" panose="020F0502020204030204" pitchFamily="34" charset="0"/>
                <a:ea typeface="Times New Roman" panose="02020603050405020304" pitchFamily="18" charset="0"/>
                <a:cs typeface="Arial" panose="020B0604020202020204" pitchFamily="34" charset="0"/>
              </a:rPr>
              <a:t>, </a:t>
            </a:r>
            <a:r>
              <a:rPr lang="en-US" b="1" dirty="0" err="1">
                <a:solidFill>
                  <a:srgbClr val="0088CC"/>
                </a:solidFill>
                <a:latin typeface="Calibri" panose="020F0502020204030204" pitchFamily="34" charset="0"/>
                <a:ea typeface="Times New Roman" panose="02020603050405020304" pitchFamily="18" charset="0"/>
                <a:cs typeface="Tahoma" panose="020B0604030504040204" pitchFamily="34" charset="0"/>
              </a:rPr>
              <a:t>swapaxes</a:t>
            </a:r>
            <a:r>
              <a:rPr lang="en-US" dirty="0">
                <a:solidFill>
                  <a:srgbClr val="333333"/>
                </a:solidFill>
                <a:latin typeface="Calibri" panose="020F0502020204030204" pitchFamily="34" charset="0"/>
                <a:ea typeface="Times New Roman" panose="02020603050405020304" pitchFamily="18" charset="0"/>
                <a:cs typeface="Arial" panose="020B0604020202020204" pitchFamily="34" charset="0"/>
              </a:rPr>
              <a:t>, </a:t>
            </a:r>
            <a:r>
              <a:rPr lang="en-US" b="1" dirty="0">
                <a:solidFill>
                  <a:srgbClr val="0088CC"/>
                </a:solidFill>
                <a:latin typeface="Calibri" panose="020F0502020204030204" pitchFamily="34" charset="0"/>
                <a:ea typeface="Times New Roman" panose="02020603050405020304" pitchFamily="18" charset="0"/>
                <a:cs typeface="Tahoma" panose="020B0604030504040204" pitchFamily="34" charset="0"/>
              </a:rPr>
              <a:t>take</a:t>
            </a:r>
            <a:r>
              <a:rPr lang="en-US" dirty="0">
                <a:solidFill>
                  <a:srgbClr val="333333"/>
                </a:solidFill>
                <a:latin typeface="Calibri" panose="020F0502020204030204" pitchFamily="34" charset="0"/>
                <a:ea typeface="Times New Roman" panose="02020603050405020304" pitchFamily="18" charset="0"/>
                <a:cs typeface="Arial" panose="020B0604020202020204" pitchFamily="34" charset="0"/>
              </a:rPr>
              <a:t>, </a:t>
            </a:r>
            <a:r>
              <a:rPr lang="en-US" b="1" dirty="0">
                <a:solidFill>
                  <a:srgbClr val="0088CC"/>
                </a:solidFill>
                <a:latin typeface="Calibri" panose="020F0502020204030204" pitchFamily="34" charset="0"/>
                <a:ea typeface="Times New Roman" panose="02020603050405020304" pitchFamily="18" charset="0"/>
                <a:cs typeface="Tahoma" panose="020B0604030504040204" pitchFamily="34" charset="0"/>
              </a:rPr>
              <a:t>transpose</a:t>
            </a:r>
            <a:r>
              <a:rPr lang="en-US" dirty="0">
                <a:solidFill>
                  <a:srgbClr val="333333"/>
                </a:solidFill>
                <a:latin typeface="Calibri" panose="020F0502020204030204" pitchFamily="34" charset="0"/>
                <a:ea typeface="Times New Roman" panose="02020603050405020304" pitchFamily="18" charset="0"/>
                <a:cs typeface="Arial" panose="020B0604020202020204" pitchFamily="34" charset="0"/>
              </a:rPr>
              <a:t>, </a:t>
            </a:r>
            <a:r>
              <a:rPr lang="en-US" b="1" dirty="0" err="1">
                <a:solidFill>
                  <a:srgbClr val="0088CC"/>
                </a:solidFill>
                <a:latin typeface="Calibri" panose="020F0502020204030204" pitchFamily="34" charset="0"/>
                <a:ea typeface="Times New Roman" panose="02020603050405020304" pitchFamily="18" charset="0"/>
                <a:cs typeface="Tahoma" panose="020B0604030504040204" pitchFamily="34" charset="0"/>
              </a:rPr>
              <a:t>vsplit</a:t>
            </a:r>
            <a:r>
              <a:rPr lang="en-US" dirty="0">
                <a:solidFill>
                  <a:srgbClr val="333333"/>
                </a:solidFill>
                <a:latin typeface="Calibri" panose="020F0502020204030204" pitchFamily="34" charset="0"/>
                <a:ea typeface="Times New Roman" panose="02020603050405020304" pitchFamily="18" charset="0"/>
                <a:cs typeface="Arial" panose="020B0604020202020204" pitchFamily="34" charset="0"/>
              </a:rPr>
              <a:t>, </a:t>
            </a:r>
            <a:r>
              <a:rPr lang="en-US" b="1" dirty="0" err="1">
                <a:solidFill>
                  <a:srgbClr val="0088CC"/>
                </a:solidFill>
                <a:latin typeface="Calibri" panose="020F0502020204030204" pitchFamily="34" charset="0"/>
                <a:ea typeface="Times New Roman" panose="02020603050405020304" pitchFamily="18" charset="0"/>
                <a:cs typeface="Tahoma" panose="020B0604030504040204" pitchFamily="34" charset="0"/>
              </a:rPr>
              <a:t>vstack</a:t>
            </a:r>
            <a:endParaRPr lang="en-US" b="1" dirty="0">
              <a:solidFill>
                <a:srgbClr val="0088CC"/>
              </a:solidFill>
              <a:latin typeface="Calibri" panose="020F0502020204030204" pitchFamily="34" charset="0"/>
              <a:ea typeface="Times New Roman" panose="02020603050405020304" pitchFamily="18" charset="0"/>
              <a:cs typeface="Tahoma" panose="020B0604030504040204" pitchFamily="34" charset="0"/>
            </a:endParaRPr>
          </a:p>
          <a:p>
            <a:pPr marL="457200">
              <a:lnSpc>
                <a:spcPts val="1425"/>
              </a:lnSpc>
              <a:spcAft>
                <a:spcPts val="715"/>
              </a:spcAft>
            </a:pPr>
            <a:endParaRPr lang="en-US" dirty="0">
              <a:latin typeface="Calibri" panose="020F0502020204030204" pitchFamily="34" charset="0"/>
              <a:ea typeface="Calibri" panose="020F0502020204030204" pitchFamily="34" charset="0"/>
              <a:cs typeface="Cordia New" panose="020B0304020202020204" pitchFamily="34" charset="-34"/>
            </a:endParaRPr>
          </a:p>
          <a:p>
            <a:pPr>
              <a:lnSpc>
                <a:spcPts val="1425"/>
              </a:lnSpc>
              <a:spcAft>
                <a:spcPts val="0"/>
              </a:spcAft>
            </a:pPr>
            <a:r>
              <a:rPr lang="en-US" b="1" dirty="0">
                <a:solidFill>
                  <a:srgbClr val="333333"/>
                </a:solidFill>
                <a:latin typeface="Calibri" panose="020F0502020204030204" pitchFamily="34" charset="0"/>
                <a:ea typeface="Times New Roman" panose="02020603050405020304" pitchFamily="18" charset="0"/>
                <a:cs typeface="Arial" panose="020B0604020202020204" pitchFamily="34" charset="0"/>
              </a:rPr>
              <a:t>Questions</a:t>
            </a:r>
          </a:p>
          <a:p>
            <a:pPr>
              <a:lnSpc>
                <a:spcPts val="1425"/>
              </a:lnSpc>
              <a:spcAft>
                <a:spcPts val="0"/>
              </a:spcAft>
            </a:pPr>
            <a:endParaRPr lang="en-US" dirty="0">
              <a:latin typeface="Calibri" panose="020F0502020204030204" pitchFamily="34" charset="0"/>
              <a:ea typeface="Calibri" panose="020F0502020204030204" pitchFamily="34" charset="0"/>
              <a:cs typeface="Cordia New" panose="020B0304020202020204" pitchFamily="34" charset="-34"/>
            </a:endParaRPr>
          </a:p>
          <a:p>
            <a:pPr marL="457200">
              <a:lnSpc>
                <a:spcPts val="1425"/>
              </a:lnSpc>
              <a:spcAft>
                <a:spcPts val="715"/>
              </a:spcAft>
            </a:pPr>
            <a:r>
              <a:rPr lang="en-US" b="1" dirty="0">
                <a:solidFill>
                  <a:srgbClr val="0088CC"/>
                </a:solidFill>
                <a:latin typeface="Calibri" panose="020F0502020204030204" pitchFamily="34" charset="0"/>
                <a:ea typeface="Times New Roman" panose="02020603050405020304" pitchFamily="18" charset="0"/>
                <a:cs typeface="Tahoma" panose="020B0604030504040204" pitchFamily="34" charset="0"/>
              </a:rPr>
              <a:t>all</a:t>
            </a:r>
            <a:r>
              <a:rPr lang="en-US" dirty="0">
                <a:solidFill>
                  <a:srgbClr val="333333"/>
                </a:solidFill>
                <a:latin typeface="Calibri" panose="020F0502020204030204" pitchFamily="34" charset="0"/>
                <a:ea typeface="Times New Roman" panose="02020603050405020304" pitchFamily="18" charset="0"/>
                <a:cs typeface="Arial" panose="020B0604020202020204" pitchFamily="34" charset="0"/>
              </a:rPr>
              <a:t>, </a:t>
            </a:r>
            <a:r>
              <a:rPr lang="en-US" b="1" dirty="0">
                <a:solidFill>
                  <a:srgbClr val="0088CC"/>
                </a:solidFill>
                <a:latin typeface="Calibri" panose="020F0502020204030204" pitchFamily="34" charset="0"/>
                <a:ea typeface="Times New Roman" panose="02020603050405020304" pitchFamily="18" charset="0"/>
                <a:cs typeface="Tahoma" panose="020B0604030504040204" pitchFamily="34" charset="0"/>
              </a:rPr>
              <a:t>any</a:t>
            </a:r>
            <a:r>
              <a:rPr lang="en-US" dirty="0">
                <a:solidFill>
                  <a:srgbClr val="333333"/>
                </a:solidFill>
                <a:latin typeface="Calibri" panose="020F0502020204030204" pitchFamily="34" charset="0"/>
                <a:ea typeface="Times New Roman" panose="02020603050405020304" pitchFamily="18" charset="0"/>
                <a:cs typeface="Arial" panose="020B0604020202020204" pitchFamily="34" charset="0"/>
              </a:rPr>
              <a:t>, </a:t>
            </a:r>
            <a:r>
              <a:rPr lang="en-US" b="1" dirty="0">
                <a:solidFill>
                  <a:srgbClr val="0088CC"/>
                </a:solidFill>
                <a:latin typeface="Calibri" panose="020F0502020204030204" pitchFamily="34" charset="0"/>
                <a:ea typeface="Times New Roman" panose="02020603050405020304" pitchFamily="18" charset="0"/>
                <a:cs typeface="Tahoma" panose="020B0604030504040204" pitchFamily="34" charset="0"/>
              </a:rPr>
              <a:t>nonzero</a:t>
            </a:r>
            <a:r>
              <a:rPr lang="en-US" dirty="0">
                <a:solidFill>
                  <a:srgbClr val="333333"/>
                </a:solidFill>
                <a:latin typeface="Calibri" panose="020F0502020204030204" pitchFamily="34" charset="0"/>
                <a:ea typeface="Times New Roman" panose="02020603050405020304" pitchFamily="18" charset="0"/>
                <a:cs typeface="Arial" panose="020B0604020202020204" pitchFamily="34" charset="0"/>
              </a:rPr>
              <a:t>, </a:t>
            </a:r>
            <a:r>
              <a:rPr lang="en-US" b="1" dirty="0">
                <a:solidFill>
                  <a:srgbClr val="0088CC"/>
                </a:solidFill>
                <a:latin typeface="Calibri" panose="020F0502020204030204" pitchFamily="34" charset="0"/>
                <a:ea typeface="Times New Roman" panose="02020603050405020304" pitchFamily="18" charset="0"/>
                <a:cs typeface="Tahoma" panose="020B0604030504040204" pitchFamily="34" charset="0"/>
              </a:rPr>
              <a:t>where</a:t>
            </a:r>
          </a:p>
          <a:p>
            <a:pPr marL="457200">
              <a:lnSpc>
                <a:spcPts val="1425"/>
              </a:lnSpc>
              <a:spcAft>
                <a:spcPts val="715"/>
              </a:spcAft>
            </a:pPr>
            <a:endParaRPr lang="en-US" dirty="0">
              <a:latin typeface="Calibri" panose="020F0502020204030204" pitchFamily="34" charset="0"/>
              <a:ea typeface="Calibri" panose="020F0502020204030204" pitchFamily="34" charset="0"/>
              <a:cs typeface="Cordia New" panose="020B0304020202020204" pitchFamily="34" charset="-34"/>
            </a:endParaRPr>
          </a:p>
          <a:p>
            <a:pPr>
              <a:lnSpc>
                <a:spcPts val="1425"/>
              </a:lnSpc>
              <a:spcAft>
                <a:spcPts val="0"/>
              </a:spcAft>
            </a:pPr>
            <a:endParaRPr lang="en-US" dirty="0">
              <a:effectLst/>
              <a:latin typeface="Calibri" panose="020F0502020204030204" pitchFamily="34" charset="0"/>
              <a:ea typeface="Calibri" panose="020F0502020204030204" pitchFamily="34" charset="0"/>
              <a:cs typeface="Cordia New" panose="020B0304020202020204" pitchFamily="34" charset="-34"/>
            </a:endParaRPr>
          </a:p>
        </p:txBody>
      </p:sp>
      <p:sp>
        <p:nvSpPr>
          <p:cNvPr id="15" name="TextBox 14">
            <a:extLst>
              <a:ext uri="{FF2B5EF4-FFF2-40B4-BE49-F238E27FC236}">
                <a16:creationId xmlns:a16="http://schemas.microsoft.com/office/drawing/2014/main" id="{93091199-1A30-4453-B421-4AF0B35E4238}"/>
              </a:ext>
            </a:extLst>
          </p:cNvPr>
          <p:cNvSpPr txBox="1"/>
          <p:nvPr/>
        </p:nvSpPr>
        <p:spPr>
          <a:xfrm>
            <a:off x="3971923" y="5038144"/>
            <a:ext cx="2124077" cy="369332"/>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(more on next slide)</a:t>
            </a:r>
          </a:p>
        </p:txBody>
      </p:sp>
    </p:spTree>
    <p:extLst>
      <p:ext uri="{BB962C8B-B14F-4D97-AF65-F5344CB8AC3E}">
        <p14:creationId xmlns:p14="http://schemas.microsoft.com/office/powerpoint/2010/main" val="34405179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27D70BE-7978-44FB-88D1-D945074FA43B}"/>
              </a:ext>
            </a:extLst>
          </p:cNvPr>
          <p:cNvPicPr>
            <a:picLocks noChangeAspect="1"/>
          </p:cNvPicPr>
          <p:nvPr/>
        </p:nvPicPr>
        <p:blipFill>
          <a:blip r:embed="rId2"/>
          <a:stretch>
            <a:fillRect/>
          </a:stretch>
        </p:blipFill>
        <p:spPr>
          <a:xfrm>
            <a:off x="10029825" y="76200"/>
            <a:ext cx="1943100" cy="1943100"/>
          </a:xfrm>
          <a:prstGeom prst="rect">
            <a:avLst/>
          </a:prstGeom>
        </p:spPr>
      </p:pic>
      <p:pic>
        <p:nvPicPr>
          <p:cNvPr id="5" name="Picture 4">
            <a:extLst>
              <a:ext uri="{FF2B5EF4-FFF2-40B4-BE49-F238E27FC236}">
                <a16:creationId xmlns:a16="http://schemas.microsoft.com/office/drawing/2014/main" id="{1FD9D4D3-9217-4DCC-84BE-88EB1AE199DA}"/>
              </a:ext>
            </a:extLst>
          </p:cNvPr>
          <p:cNvPicPr>
            <a:picLocks noChangeAspect="1"/>
          </p:cNvPicPr>
          <p:nvPr/>
        </p:nvPicPr>
        <p:blipFill>
          <a:blip r:embed="rId3"/>
          <a:stretch>
            <a:fillRect/>
          </a:stretch>
        </p:blipFill>
        <p:spPr>
          <a:xfrm>
            <a:off x="9690154" y="6027374"/>
            <a:ext cx="2355742" cy="660408"/>
          </a:xfrm>
          <a:prstGeom prst="rect">
            <a:avLst/>
          </a:prstGeom>
        </p:spPr>
      </p:pic>
      <p:sp>
        <p:nvSpPr>
          <p:cNvPr id="2" name="Rectangle 1">
            <a:extLst>
              <a:ext uri="{FF2B5EF4-FFF2-40B4-BE49-F238E27FC236}">
                <a16:creationId xmlns:a16="http://schemas.microsoft.com/office/drawing/2014/main" id="{98782824-0A11-44F2-B6D7-1EA2CF1E1571}"/>
              </a:ext>
            </a:extLst>
          </p:cNvPr>
          <p:cNvSpPr/>
          <p:nvPr/>
        </p:nvSpPr>
        <p:spPr>
          <a:xfrm>
            <a:off x="219075" y="76200"/>
            <a:ext cx="5912003" cy="584775"/>
          </a:xfrm>
          <a:prstGeom prst="rect">
            <a:avLst/>
          </a:prstGeom>
        </p:spPr>
        <p:txBody>
          <a:bodyPr wrap="none">
            <a:spAutoFit/>
          </a:bodyPr>
          <a:lstStyle/>
          <a:p>
            <a:r>
              <a:rPr lang="en-US" sz="3200" b="1" dirty="0">
                <a:solidFill>
                  <a:srgbClr val="C00000"/>
                </a:solidFill>
                <a:latin typeface="Calibri" panose="020F0502020204030204" pitchFamily="34" charset="0"/>
                <a:cs typeface="Calibri" panose="020F0502020204030204" pitchFamily="34" charset="0"/>
              </a:rPr>
              <a:t>Functions and Methods Overview</a:t>
            </a:r>
            <a:endParaRPr lang="en-US" sz="3200" b="1" i="0" dirty="0">
              <a:solidFill>
                <a:srgbClr val="C00000"/>
              </a:solidFill>
              <a:effectLst/>
              <a:latin typeface="Calibri" panose="020F0502020204030204" pitchFamily="34" charset="0"/>
              <a:cs typeface="Calibri" panose="020F0502020204030204" pitchFamily="34" charset="0"/>
            </a:endParaRPr>
          </a:p>
        </p:txBody>
      </p:sp>
      <p:sp>
        <p:nvSpPr>
          <p:cNvPr id="11" name="Rectangle 10">
            <a:extLst>
              <a:ext uri="{FF2B5EF4-FFF2-40B4-BE49-F238E27FC236}">
                <a16:creationId xmlns:a16="http://schemas.microsoft.com/office/drawing/2014/main" id="{BDC4B4BF-6C93-4ADF-8D18-A9A41DF96C60}"/>
              </a:ext>
            </a:extLst>
          </p:cNvPr>
          <p:cNvSpPr/>
          <p:nvPr/>
        </p:nvSpPr>
        <p:spPr>
          <a:xfrm>
            <a:off x="9031606" y="1254988"/>
            <a:ext cx="569594" cy="291526"/>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EF414F78-266F-4731-87A5-7E8F19DE0D13}"/>
              </a:ext>
            </a:extLst>
          </p:cNvPr>
          <p:cNvSpPr/>
          <p:nvPr/>
        </p:nvSpPr>
        <p:spPr>
          <a:xfrm>
            <a:off x="219075" y="808796"/>
            <a:ext cx="9667875" cy="3338350"/>
          </a:xfrm>
          <a:prstGeom prst="rect">
            <a:avLst/>
          </a:prstGeom>
        </p:spPr>
        <p:txBody>
          <a:bodyPr wrap="square">
            <a:spAutoFit/>
          </a:bodyPr>
          <a:lstStyle/>
          <a:p>
            <a:pPr>
              <a:lnSpc>
                <a:spcPts val="1425"/>
              </a:lnSpc>
              <a:spcAft>
                <a:spcPts val="0"/>
              </a:spcAft>
            </a:pPr>
            <a:r>
              <a:rPr lang="en-US" b="1" dirty="0">
                <a:solidFill>
                  <a:srgbClr val="333333"/>
                </a:solidFill>
                <a:latin typeface="Calibri" panose="020F0502020204030204" pitchFamily="34" charset="0"/>
                <a:ea typeface="Times New Roman" panose="02020603050405020304" pitchFamily="18" charset="0"/>
                <a:cs typeface="Arial" panose="020B0604020202020204" pitchFamily="34" charset="0"/>
              </a:rPr>
              <a:t>Ordering</a:t>
            </a:r>
          </a:p>
          <a:p>
            <a:pPr>
              <a:lnSpc>
                <a:spcPts val="1425"/>
              </a:lnSpc>
              <a:spcAft>
                <a:spcPts val="0"/>
              </a:spcAft>
            </a:pPr>
            <a:endParaRPr lang="en-US" dirty="0">
              <a:latin typeface="Calibri" panose="020F0502020204030204" pitchFamily="34" charset="0"/>
              <a:ea typeface="Calibri" panose="020F0502020204030204" pitchFamily="34" charset="0"/>
              <a:cs typeface="Cordia New" panose="020B0304020202020204" pitchFamily="34" charset="-34"/>
            </a:endParaRPr>
          </a:p>
          <a:p>
            <a:pPr marL="457200">
              <a:lnSpc>
                <a:spcPts val="1425"/>
              </a:lnSpc>
              <a:spcAft>
                <a:spcPts val="715"/>
              </a:spcAft>
            </a:pPr>
            <a:r>
              <a:rPr lang="en-US" b="1" dirty="0">
                <a:solidFill>
                  <a:srgbClr val="0088CC"/>
                </a:solidFill>
                <a:latin typeface="Calibri" panose="020F0502020204030204" pitchFamily="34" charset="0"/>
                <a:ea typeface="Times New Roman" panose="02020603050405020304" pitchFamily="18" charset="0"/>
                <a:cs typeface="Tahoma" panose="020B0604030504040204" pitchFamily="34" charset="0"/>
              </a:rPr>
              <a:t>argmax</a:t>
            </a:r>
            <a:r>
              <a:rPr lang="en-US" dirty="0">
                <a:solidFill>
                  <a:srgbClr val="333333"/>
                </a:solidFill>
                <a:latin typeface="Calibri" panose="020F0502020204030204" pitchFamily="34" charset="0"/>
                <a:ea typeface="Times New Roman" panose="02020603050405020304" pitchFamily="18" charset="0"/>
                <a:cs typeface="Arial" panose="020B0604020202020204" pitchFamily="34" charset="0"/>
              </a:rPr>
              <a:t>, </a:t>
            </a:r>
            <a:r>
              <a:rPr lang="en-US" b="1" dirty="0" err="1">
                <a:solidFill>
                  <a:srgbClr val="0088CC"/>
                </a:solidFill>
                <a:latin typeface="Calibri" panose="020F0502020204030204" pitchFamily="34" charset="0"/>
                <a:ea typeface="Times New Roman" panose="02020603050405020304" pitchFamily="18" charset="0"/>
                <a:cs typeface="Tahoma" panose="020B0604030504040204" pitchFamily="34" charset="0"/>
              </a:rPr>
              <a:t>argmin</a:t>
            </a:r>
            <a:r>
              <a:rPr lang="en-US" dirty="0">
                <a:solidFill>
                  <a:srgbClr val="333333"/>
                </a:solidFill>
                <a:latin typeface="Calibri" panose="020F0502020204030204" pitchFamily="34" charset="0"/>
                <a:ea typeface="Times New Roman" panose="02020603050405020304" pitchFamily="18" charset="0"/>
                <a:cs typeface="Arial" panose="020B0604020202020204" pitchFamily="34" charset="0"/>
              </a:rPr>
              <a:t>, </a:t>
            </a:r>
            <a:r>
              <a:rPr lang="en-US" b="1" dirty="0" err="1">
                <a:solidFill>
                  <a:srgbClr val="0088CC"/>
                </a:solidFill>
                <a:latin typeface="Calibri" panose="020F0502020204030204" pitchFamily="34" charset="0"/>
                <a:ea typeface="Times New Roman" panose="02020603050405020304" pitchFamily="18" charset="0"/>
                <a:cs typeface="Tahoma" panose="020B0604030504040204" pitchFamily="34" charset="0"/>
              </a:rPr>
              <a:t>argsort</a:t>
            </a:r>
            <a:r>
              <a:rPr lang="en-US" dirty="0">
                <a:solidFill>
                  <a:srgbClr val="333333"/>
                </a:solidFill>
                <a:latin typeface="Calibri" panose="020F0502020204030204" pitchFamily="34" charset="0"/>
                <a:ea typeface="Times New Roman" panose="02020603050405020304" pitchFamily="18" charset="0"/>
                <a:cs typeface="Arial" panose="020B0604020202020204" pitchFamily="34" charset="0"/>
              </a:rPr>
              <a:t>, </a:t>
            </a:r>
            <a:r>
              <a:rPr lang="en-US" b="1" dirty="0">
                <a:solidFill>
                  <a:srgbClr val="0088CC"/>
                </a:solidFill>
                <a:latin typeface="Calibri" panose="020F0502020204030204" pitchFamily="34" charset="0"/>
                <a:ea typeface="Times New Roman" panose="02020603050405020304" pitchFamily="18" charset="0"/>
                <a:cs typeface="Tahoma" panose="020B0604030504040204" pitchFamily="34" charset="0"/>
              </a:rPr>
              <a:t>max</a:t>
            </a:r>
            <a:r>
              <a:rPr lang="en-US" dirty="0">
                <a:solidFill>
                  <a:srgbClr val="333333"/>
                </a:solidFill>
                <a:latin typeface="Calibri" panose="020F0502020204030204" pitchFamily="34" charset="0"/>
                <a:ea typeface="Times New Roman" panose="02020603050405020304" pitchFamily="18" charset="0"/>
                <a:cs typeface="Arial" panose="020B0604020202020204" pitchFamily="34" charset="0"/>
              </a:rPr>
              <a:t>, </a:t>
            </a:r>
            <a:r>
              <a:rPr lang="en-US" b="1" dirty="0">
                <a:solidFill>
                  <a:srgbClr val="0088CC"/>
                </a:solidFill>
                <a:latin typeface="Calibri" panose="020F0502020204030204" pitchFamily="34" charset="0"/>
                <a:ea typeface="Times New Roman" panose="02020603050405020304" pitchFamily="18" charset="0"/>
                <a:cs typeface="Tahoma" panose="020B0604030504040204" pitchFamily="34" charset="0"/>
              </a:rPr>
              <a:t>min</a:t>
            </a:r>
            <a:r>
              <a:rPr lang="en-US" dirty="0">
                <a:solidFill>
                  <a:srgbClr val="333333"/>
                </a:solidFill>
                <a:latin typeface="Calibri" panose="020F0502020204030204" pitchFamily="34" charset="0"/>
                <a:ea typeface="Times New Roman" panose="02020603050405020304" pitchFamily="18" charset="0"/>
                <a:cs typeface="Arial" panose="020B0604020202020204" pitchFamily="34" charset="0"/>
              </a:rPr>
              <a:t>, </a:t>
            </a:r>
            <a:r>
              <a:rPr lang="en-US" b="1" dirty="0" err="1">
                <a:solidFill>
                  <a:srgbClr val="0088CC"/>
                </a:solidFill>
                <a:latin typeface="Calibri" panose="020F0502020204030204" pitchFamily="34" charset="0"/>
                <a:ea typeface="Times New Roman" panose="02020603050405020304" pitchFamily="18" charset="0"/>
                <a:cs typeface="Tahoma" panose="020B0604030504040204" pitchFamily="34" charset="0"/>
              </a:rPr>
              <a:t>ptp</a:t>
            </a:r>
            <a:r>
              <a:rPr lang="en-US" dirty="0">
                <a:solidFill>
                  <a:srgbClr val="333333"/>
                </a:solidFill>
                <a:latin typeface="Calibri" panose="020F0502020204030204" pitchFamily="34" charset="0"/>
                <a:ea typeface="Times New Roman" panose="02020603050405020304" pitchFamily="18" charset="0"/>
                <a:cs typeface="Arial" panose="020B0604020202020204" pitchFamily="34" charset="0"/>
              </a:rPr>
              <a:t>, </a:t>
            </a:r>
            <a:r>
              <a:rPr lang="en-US" b="1" dirty="0" err="1">
                <a:solidFill>
                  <a:srgbClr val="0088CC"/>
                </a:solidFill>
                <a:latin typeface="Calibri" panose="020F0502020204030204" pitchFamily="34" charset="0"/>
                <a:ea typeface="Times New Roman" panose="02020603050405020304" pitchFamily="18" charset="0"/>
                <a:cs typeface="Tahoma" panose="020B0604030504040204" pitchFamily="34" charset="0"/>
              </a:rPr>
              <a:t>searchsorted</a:t>
            </a:r>
            <a:r>
              <a:rPr lang="en-US" dirty="0">
                <a:solidFill>
                  <a:srgbClr val="333333"/>
                </a:solidFill>
                <a:latin typeface="Calibri" panose="020F0502020204030204" pitchFamily="34" charset="0"/>
                <a:ea typeface="Times New Roman" panose="02020603050405020304" pitchFamily="18" charset="0"/>
                <a:cs typeface="Arial" panose="020B0604020202020204" pitchFamily="34" charset="0"/>
              </a:rPr>
              <a:t>, </a:t>
            </a:r>
            <a:r>
              <a:rPr lang="en-US" b="1" dirty="0">
                <a:solidFill>
                  <a:srgbClr val="0088CC"/>
                </a:solidFill>
                <a:latin typeface="Calibri" panose="020F0502020204030204" pitchFamily="34" charset="0"/>
                <a:ea typeface="Times New Roman" panose="02020603050405020304" pitchFamily="18" charset="0"/>
                <a:cs typeface="Tahoma" panose="020B0604030504040204" pitchFamily="34" charset="0"/>
              </a:rPr>
              <a:t>sort</a:t>
            </a:r>
          </a:p>
          <a:p>
            <a:pPr marL="457200">
              <a:lnSpc>
                <a:spcPts val="1425"/>
              </a:lnSpc>
              <a:spcAft>
                <a:spcPts val="715"/>
              </a:spcAft>
            </a:pPr>
            <a:endParaRPr lang="en-US" dirty="0">
              <a:latin typeface="Calibri" panose="020F0502020204030204" pitchFamily="34" charset="0"/>
              <a:ea typeface="Calibri" panose="020F0502020204030204" pitchFamily="34" charset="0"/>
              <a:cs typeface="Cordia New" panose="020B0304020202020204" pitchFamily="34" charset="-34"/>
            </a:endParaRPr>
          </a:p>
          <a:p>
            <a:pPr>
              <a:lnSpc>
                <a:spcPts val="1425"/>
              </a:lnSpc>
              <a:spcAft>
                <a:spcPts val="0"/>
              </a:spcAft>
            </a:pPr>
            <a:r>
              <a:rPr lang="en-US" b="1" dirty="0">
                <a:solidFill>
                  <a:srgbClr val="333333"/>
                </a:solidFill>
                <a:latin typeface="Calibri" panose="020F0502020204030204" pitchFamily="34" charset="0"/>
                <a:ea typeface="Times New Roman" panose="02020603050405020304" pitchFamily="18" charset="0"/>
                <a:cs typeface="Arial" panose="020B0604020202020204" pitchFamily="34" charset="0"/>
              </a:rPr>
              <a:t>Operations</a:t>
            </a:r>
          </a:p>
          <a:p>
            <a:pPr>
              <a:lnSpc>
                <a:spcPts val="1425"/>
              </a:lnSpc>
              <a:spcAft>
                <a:spcPts val="0"/>
              </a:spcAft>
            </a:pPr>
            <a:endParaRPr lang="en-US" dirty="0">
              <a:latin typeface="Calibri" panose="020F0502020204030204" pitchFamily="34" charset="0"/>
              <a:ea typeface="Calibri" panose="020F0502020204030204" pitchFamily="34" charset="0"/>
              <a:cs typeface="Cordia New" panose="020B0304020202020204" pitchFamily="34" charset="-34"/>
            </a:endParaRPr>
          </a:p>
          <a:p>
            <a:pPr marL="457200">
              <a:lnSpc>
                <a:spcPts val="1425"/>
              </a:lnSpc>
              <a:spcAft>
                <a:spcPts val="715"/>
              </a:spcAft>
            </a:pPr>
            <a:r>
              <a:rPr lang="en-US" b="1" dirty="0">
                <a:solidFill>
                  <a:srgbClr val="0088CC"/>
                </a:solidFill>
                <a:latin typeface="Calibri" panose="020F0502020204030204" pitchFamily="34" charset="0"/>
                <a:ea typeface="Times New Roman" panose="02020603050405020304" pitchFamily="18" charset="0"/>
                <a:cs typeface="Tahoma" panose="020B0604030504040204" pitchFamily="34" charset="0"/>
              </a:rPr>
              <a:t>choose</a:t>
            </a:r>
            <a:r>
              <a:rPr lang="en-US" dirty="0">
                <a:solidFill>
                  <a:srgbClr val="333333"/>
                </a:solidFill>
                <a:latin typeface="Calibri" panose="020F0502020204030204" pitchFamily="34" charset="0"/>
                <a:ea typeface="Times New Roman" panose="02020603050405020304" pitchFamily="18" charset="0"/>
                <a:cs typeface="Arial" panose="020B0604020202020204" pitchFamily="34" charset="0"/>
              </a:rPr>
              <a:t>, </a:t>
            </a:r>
            <a:r>
              <a:rPr lang="en-US" b="1" dirty="0">
                <a:solidFill>
                  <a:srgbClr val="0088CC"/>
                </a:solidFill>
                <a:latin typeface="Calibri" panose="020F0502020204030204" pitchFamily="34" charset="0"/>
                <a:ea typeface="Times New Roman" panose="02020603050405020304" pitchFamily="18" charset="0"/>
                <a:cs typeface="Tahoma" panose="020B0604030504040204" pitchFamily="34" charset="0"/>
              </a:rPr>
              <a:t>compress</a:t>
            </a:r>
            <a:r>
              <a:rPr lang="en-US" dirty="0">
                <a:solidFill>
                  <a:srgbClr val="333333"/>
                </a:solidFill>
                <a:latin typeface="Calibri" panose="020F0502020204030204" pitchFamily="34" charset="0"/>
                <a:ea typeface="Times New Roman" panose="02020603050405020304" pitchFamily="18" charset="0"/>
                <a:cs typeface="Arial" panose="020B0604020202020204" pitchFamily="34" charset="0"/>
              </a:rPr>
              <a:t>, </a:t>
            </a:r>
            <a:r>
              <a:rPr lang="en-US" b="1" dirty="0" err="1">
                <a:solidFill>
                  <a:srgbClr val="0088CC"/>
                </a:solidFill>
                <a:latin typeface="Calibri" panose="020F0502020204030204" pitchFamily="34" charset="0"/>
                <a:ea typeface="Times New Roman" panose="02020603050405020304" pitchFamily="18" charset="0"/>
                <a:cs typeface="Tahoma" panose="020B0604030504040204" pitchFamily="34" charset="0"/>
              </a:rPr>
              <a:t>cumprod</a:t>
            </a:r>
            <a:r>
              <a:rPr lang="en-US" dirty="0">
                <a:solidFill>
                  <a:srgbClr val="333333"/>
                </a:solidFill>
                <a:latin typeface="Calibri" panose="020F0502020204030204" pitchFamily="34" charset="0"/>
                <a:ea typeface="Times New Roman" panose="02020603050405020304" pitchFamily="18" charset="0"/>
                <a:cs typeface="Arial" panose="020B0604020202020204" pitchFamily="34" charset="0"/>
              </a:rPr>
              <a:t>, </a:t>
            </a:r>
            <a:r>
              <a:rPr lang="en-US" b="1" dirty="0" err="1">
                <a:solidFill>
                  <a:srgbClr val="0088CC"/>
                </a:solidFill>
                <a:latin typeface="Calibri" panose="020F0502020204030204" pitchFamily="34" charset="0"/>
                <a:ea typeface="Times New Roman" panose="02020603050405020304" pitchFamily="18" charset="0"/>
                <a:cs typeface="Tahoma" panose="020B0604030504040204" pitchFamily="34" charset="0"/>
              </a:rPr>
              <a:t>cumsum</a:t>
            </a:r>
            <a:r>
              <a:rPr lang="en-US" dirty="0">
                <a:solidFill>
                  <a:srgbClr val="333333"/>
                </a:solidFill>
                <a:latin typeface="Calibri" panose="020F0502020204030204" pitchFamily="34" charset="0"/>
                <a:ea typeface="Times New Roman" panose="02020603050405020304" pitchFamily="18" charset="0"/>
                <a:cs typeface="Arial" panose="020B0604020202020204" pitchFamily="34" charset="0"/>
              </a:rPr>
              <a:t>, </a:t>
            </a:r>
            <a:r>
              <a:rPr lang="en-US" b="1" dirty="0">
                <a:solidFill>
                  <a:srgbClr val="0088CC"/>
                </a:solidFill>
                <a:latin typeface="Calibri" panose="020F0502020204030204" pitchFamily="34" charset="0"/>
                <a:ea typeface="Times New Roman" panose="02020603050405020304" pitchFamily="18" charset="0"/>
                <a:cs typeface="Tahoma" panose="020B0604030504040204" pitchFamily="34" charset="0"/>
              </a:rPr>
              <a:t>inner</a:t>
            </a:r>
            <a:r>
              <a:rPr lang="en-US" dirty="0">
                <a:solidFill>
                  <a:srgbClr val="333333"/>
                </a:solidFill>
                <a:latin typeface="Calibri" panose="020F0502020204030204" pitchFamily="34" charset="0"/>
                <a:ea typeface="Times New Roman" panose="02020603050405020304" pitchFamily="18" charset="0"/>
                <a:cs typeface="Arial" panose="020B0604020202020204" pitchFamily="34" charset="0"/>
              </a:rPr>
              <a:t>, </a:t>
            </a:r>
            <a:r>
              <a:rPr lang="en-US" b="1" dirty="0" err="1">
                <a:solidFill>
                  <a:srgbClr val="0088CC"/>
                </a:solidFill>
                <a:latin typeface="Calibri" panose="020F0502020204030204" pitchFamily="34" charset="0"/>
                <a:ea typeface="Times New Roman" panose="02020603050405020304" pitchFamily="18" charset="0"/>
                <a:cs typeface="Tahoma" panose="020B0604030504040204" pitchFamily="34" charset="0"/>
              </a:rPr>
              <a:t>ndarray.fill</a:t>
            </a:r>
            <a:r>
              <a:rPr lang="en-US" dirty="0">
                <a:solidFill>
                  <a:srgbClr val="333333"/>
                </a:solidFill>
                <a:latin typeface="Calibri" panose="020F0502020204030204" pitchFamily="34" charset="0"/>
                <a:ea typeface="Times New Roman" panose="02020603050405020304" pitchFamily="18" charset="0"/>
                <a:cs typeface="Arial" panose="020B0604020202020204" pitchFamily="34" charset="0"/>
              </a:rPr>
              <a:t>, </a:t>
            </a:r>
            <a:r>
              <a:rPr lang="en-US" b="1" dirty="0" err="1">
                <a:solidFill>
                  <a:srgbClr val="0088CC"/>
                </a:solidFill>
                <a:latin typeface="Calibri" panose="020F0502020204030204" pitchFamily="34" charset="0"/>
                <a:ea typeface="Times New Roman" panose="02020603050405020304" pitchFamily="18" charset="0"/>
                <a:cs typeface="Tahoma" panose="020B0604030504040204" pitchFamily="34" charset="0"/>
              </a:rPr>
              <a:t>imag</a:t>
            </a:r>
            <a:r>
              <a:rPr lang="en-US" dirty="0">
                <a:solidFill>
                  <a:srgbClr val="333333"/>
                </a:solidFill>
                <a:latin typeface="Calibri" panose="020F0502020204030204" pitchFamily="34" charset="0"/>
                <a:ea typeface="Times New Roman" panose="02020603050405020304" pitchFamily="18" charset="0"/>
                <a:cs typeface="Arial" panose="020B0604020202020204" pitchFamily="34" charset="0"/>
              </a:rPr>
              <a:t>, </a:t>
            </a:r>
            <a:r>
              <a:rPr lang="en-US" b="1" dirty="0">
                <a:solidFill>
                  <a:srgbClr val="0088CC"/>
                </a:solidFill>
                <a:latin typeface="Calibri" panose="020F0502020204030204" pitchFamily="34" charset="0"/>
                <a:ea typeface="Times New Roman" panose="02020603050405020304" pitchFamily="18" charset="0"/>
                <a:cs typeface="Tahoma" panose="020B0604030504040204" pitchFamily="34" charset="0"/>
              </a:rPr>
              <a:t>prod</a:t>
            </a:r>
            <a:r>
              <a:rPr lang="en-US" dirty="0">
                <a:solidFill>
                  <a:srgbClr val="333333"/>
                </a:solidFill>
                <a:latin typeface="Calibri" panose="020F0502020204030204" pitchFamily="34" charset="0"/>
                <a:ea typeface="Times New Roman" panose="02020603050405020304" pitchFamily="18" charset="0"/>
                <a:cs typeface="Arial" panose="020B0604020202020204" pitchFamily="34" charset="0"/>
              </a:rPr>
              <a:t>, </a:t>
            </a:r>
            <a:r>
              <a:rPr lang="en-US" b="1" dirty="0">
                <a:solidFill>
                  <a:srgbClr val="0088CC"/>
                </a:solidFill>
                <a:latin typeface="Calibri" panose="020F0502020204030204" pitchFamily="34" charset="0"/>
                <a:ea typeface="Times New Roman" panose="02020603050405020304" pitchFamily="18" charset="0"/>
                <a:cs typeface="Tahoma" panose="020B0604030504040204" pitchFamily="34" charset="0"/>
              </a:rPr>
              <a:t>put</a:t>
            </a:r>
            <a:r>
              <a:rPr lang="en-US" dirty="0">
                <a:solidFill>
                  <a:srgbClr val="333333"/>
                </a:solidFill>
                <a:latin typeface="Calibri" panose="020F0502020204030204" pitchFamily="34" charset="0"/>
                <a:ea typeface="Times New Roman" panose="02020603050405020304" pitchFamily="18" charset="0"/>
                <a:cs typeface="Arial" panose="020B0604020202020204" pitchFamily="34" charset="0"/>
              </a:rPr>
              <a:t>, </a:t>
            </a:r>
            <a:r>
              <a:rPr lang="en-US" b="1" dirty="0" err="1">
                <a:solidFill>
                  <a:srgbClr val="0088CC"/>
                </a:solidFill>
                <a:latin typeface="Calibri" panose="020F0502020204030204" pitchFamily="34" charset="0"/>
                <a:ea typeface="Times New Roman" panose="02020603050405020304" pitchFamily="18" charset="0"/>
                <a:cs typeface="Tahoma" panose="020B0604030504040204" pitchFamily="34" charset="0"/>
              </a:rPr>
              <a:t>putmask</a:t>
            </a:r>
            <a:r>
              <a:rPr lang="en-US" dirty="0">
                <a:solidFill>
                  <a:srgbClr val="333333"/>
                </a:solidFill>
                <a:latin typeface="Calibri" panose="020F0502020204030204" pitchFamily="34" charset="0"/>
                <a:ea typeface="Times New Roman" panose="02020603050405020304" pitchFamily="18" charset="0"/>
                <a:cs typeface="Arial" panose="020B0604020202020204" pitchFamily="34" charset="0"/>
              </a:rPr>
              <a:t>, </a:t>
            </a:r>
            <a:r>
              <a:rPr lang="en-US" b="1" dirty="0">
                <a:solidFill>
                  <a:srgbClr val="0088CC"/>
                </a:solidFill>
                <a:latin typeface="Calibri" panose="020F0502020204030204" pitchFamily="34" charset="0"/>
                <a:ea typeface="Times New Roman" panose="02020603050405020304" pitchFamily="18" charset="0"/>
                <a:cs typeface="Tahoma" panose="020B0604030504040204" pitchFamily="34" charset="0"/>
              </a:rPr>
              <a:t>real</a:t>
            </a:r>
            <a:r>
              <a:rPr lang="en-US" dirty="0">
                <a:solidFill>
                  <a:srgbClr val="333333"/>
                </a:solidFill>
                <a:latin typeface="Calibri" panose="020F0502020204030204" pitchFamily="34" charset="0"/>
                <a:ea typeface="Times New Roman" panose="02020603050405020304" pitchFamily="18" charset="0"/>
                <a:cs typeface="Arial" panose="020B0604020202020204" pitchFamily="34" charset="0"/>
              </a:rPr>
              <a:t>, </a:t>
            </a:r>
            <a:r>
              <a:rPr lang="en-US" b="1" dirty="0">
                <a:solidFill>
                  <a:srgbClr val="0088CC"/>
                </a:solidFill>
                <a:latin typeface="Calibri" panose="020F0502020204030204" pitchFamily="34" charset="0"/>
                <a:ea typeface="Times New Roman" panose="02020603050405020304" pitchFamily="18" charset="0"/>
                <a:cs typeface="Tahoma" panose="020B0604030504040204" pitchFamily="34" charset="0"/>
              </a:rPr>
              <a:t>sum</a:t>
            </a:r>
          </a:p>
          <a:p>
            <a:pPr marL="457200">
              <a:lnSpc>
                <a:spcPts val="1425"/>
              </a:lnSpc>
              <a:spcAft>
                <a:spcPts val="715"/>
              </a:spcAft>
            </a:pPr>
            <a:endParaRPr lang="en-US" dirty="0">
              <a:latin typeface="Calibri" panose="020F0502020204030204" pitchFamily="34" charset="0"/>
              <a:ea typeface="Calibri" panose="020F0502020204030204" pitchFamily="34" charset="0"/>
              <a:cs typeface="Cordia New" panose="020B0304020202020204" pitchFamily="34" charset="-34"/>
            </a:endParaRPr>
          </a:p>
          <a:p>
            <a:pPr>
              <a:lnSpc>
                <a:spcPts val="1425"/>
              </a:lnSpc>
              <a:spcAft>
                <a:spcPts val="0"/>
              </a:spcAft>
            </a:pPr>
            <a:r>
              <a:rPr lang="en-US" b="1" dirty="0">
                <a:solidFill>
                  <a:srgbClr val="333333"/>
                </a:solidFill>
                <a:latin typeface="Calibri" panose="020F0502020204030204" pitchFamily="34" charset="0"/>
                <a:ea typeface="Times New Roman" panose="02020603050405020304" pitchFamily="18" charset="0"/>
                <a:cs typeface="Arial" panose="020B0604020202020204" pitchFamily="34" charset="0"/>
              </a:rPr>
              <a:t>Basic Statistics</a:t>
            </a:r>
          </a:p>
          <a:p>
            <a:pPr>
              <a:lnSpc>
                <a:spcPts val="1425"/>
              </a:lnSpc>
              <a:spcAft>
                <a:spcPts val="0"/>
              </a:spcAft>
            </a:pPr>
            <a:endParaRPr lang="en-US" dirty="0">
              <a:latin typeface="Calibri" panose="020F0502020204030204" pitchFamily="34" charset="0"/>
              <a:ea typeface="Calibri" panose="020F0502020204030204" pitchFamily="34" charset="0"/>
              <a:cs typeface="Cordia New" panose="020B0304020202020204" pitchFamily="34" charset="-34"/>
            </a:endParaRPr>
          </a:p>
          <a:p>
            <a:pPr marL="457200">
              <a:lnSpc>
                <a:spcPts val="1425"/>
              </a:lnSpc>
              <a:spcAft>
                <a:spcPts val="715"/>
              </a:spcAft>
            </a:pPr>
            <a:r>
              <a:rPr lang="en-US" b="1" dirty="0" err="1">
                <a:solidFill>
                  <a:srgbClr val="0088CC"/>
                </a:solidFill>
                <a:latin typeface="Calibri" panose="020F0502020204030204" pitchFamily="34" charset="0"/>
                <a:ea typeface="Times New Roman" panose="02020603050405020304" pitchFamily="18" charset="0"/>
                <a:cs typeface="Tahoma" panose="020B0604030504040204" pitchFamily="34" charset="0"/>
              </a:rPr>
              <a:t>cov</a:t>
            </a:r>
            <a:r>
              <a:rPr lang="en-US" dirty="0">
                <a:solidFill>
                  <a:srgbClr val="333333"/>
                </a:solidFill>
                <a:latin typeface="Calibri" panose="020F0502020204030204" pitchFamily="34" charset="0"/>
                <a:ea typeface="Times New Roman" panose="02020603050405020304" pitchFamily="18" charset="0"/>
                <a:cs typeface="Arial" panose="020B0604020202020204" pitchFamily="34" charset="0"/>
              </a:rPr>
              <a:t>, </a:t>
            </a:r>
            <a:r>
              <a:rPr lang="en-US" b="1" dirty="0">
                <a:solidFill>
                  <a:srgbClr val="0088CC"/>
                </a:solidFill>
                <a:latin typeface="Calibri" panose="020F0502020204030204" pitchFamily="34" charset="0"/>
                <a:ea typeface="Times New Roman" panose="02020603050405020304" pitchFamily="18" charset="0"/>
                <a:cs typeface="Tahoma" panose="020B0604030504040204" pitchFamily="34" charset="0"/>
              </a:rPr>
              <a:t>mean</a:t>
            </a:r>
            <a:r>
              <a:rPr lang="en-US" dirty="0">
                <a:solidFill>
                  <a:srgbClr val="333333"/>
                </a:solidFill>
                <a:latin typeface="Calibri" panose="020F0502020204030204" pitchFamily="34" charset="0"/>
                <a:ea typeface="Times New Roman" panose="02020603050405020304" pitchFamily="18" charset="0"/>
                <a:cs typeface="Arial" panose="020B0604020202020204" pitchFamily="34" charset="0"/>
              </a:rPr>
              <a:t>, </a:t>
            </a:r>
            <a:r>
              <a:rPr lang="en-US" b="1" dirty="0">
                <a:solidFill>
                  <a:srgbClr val="0088CC"/>
                </a:solidFill>
                <a:latin typeface="Calibri" panose="020F0502020204030204" pitchFamily="34" charset="0"/>
                <a:ea typeface="Times New Roman" panose="02020603050405020304" pitchFamily="18" charset="0"/>
                <a:cs typeface="Tahoma" panose="020B0604030504040204" pitchFamily="34" charset="0"/>
              </a:rPr>
              <a:t>std</a:t>
            </a:r>
            <a:r>
              <a:rPr lang="en-US" dirty="0">
                <a:solidFill>
                  <a:srgbClr val="333333"/>
                </a:solidFill>
                <a:latin typeface="Calibri" panose="020F0502020204030204" pitchFamily="34" charset="0"/>
                <a:ea typeface="Times New Roman" panose="02020603050405020304" pitchFamily="18" charset="0"/>
                <a:cs typeface="Arial" panose="020B0604020202020204" pitchFamily="34" charset="0"/>
              </a:rPr>
              <a:t>, </a:t>
            </a:r>
            <a:r>
              <a:rPr lang="en-US" b="1" dirty="0">
                <a:solidFill>
                  <a:srgbClr val="0088CC"/>
                </a:solidFill>
                <a:latin typeface="Calibri" panose="020F0502020204030204" pitchFamily="34" charset="0"/>
                <a:ea typeface="Times New Roman" panose="02020603050405020304" pitchFamily="18" charset="0"/>
                <a:cs typeface="Tahoma" panose="020B0604030504040204" pitchFamily="34" charset="0"/>
              </a:rPr>
              <a:t>var</a:t>
            </a:r>
          </a:p>
          <a:p>
            <a:pPr marL="457200">
              <a:lnSpc>
                <a:spcPts val="1425"/>
              </a:lnSpc>
              <a:spcAft>
                <a:spcPts val="715"/>
              </a:spcAft>
            </a:pPr>
            <a:endParaRPr lang="en-US" dirty="0">
              <a:latin typeface="Calibri" panose="020F0502020204030204" pitchFamily="34" charset="0"/>
              <a:ea typeface="Calibri" panose="020F0502020204030204" pitchFamily="34" charset="0"/>
              <a:cs typeface="Cordia New" panose="020B0304020202020204" pitchFamily="34" charset="-34"/>
            </a:endParaRPr>
          </a:p>
          <a:p>
            <a:pPr>
              <a:lnSpc>
                <a:spcPts val="1425"/>
              </a:lnSpc>
              <a:spcAft>
                <a:spcPts val="0"/>
              </a:spcAft>
            </a:pPr>
            <a:r>
              <a:rPr lang="en-US" b="1" dirty="0">
                <a:solidFill>
                  <a:srgbClr val="333333"/>
                </a:solidFill>
                <a:latin typeface="Calibri" panose="020F0502020204030204" pitchFamily="34" charset="0"/>
                <a:ea typeface="Times New Roman" panose="02020603050405020304" pitchFamily="18" charset="0"/>
                <a:cs typeface="Arial" panose="020B0604020202020204" pitchFamily="34" charset="0"/>
              </a:rPr>
              <a:t>Basic Linear Algebra</a:t>
            </a:r>
          </a:p>
          <a:p>
            <a:pPr>
              <a:lnSpc>
                <a:spcPts val="1425"/>
              </a:lnSpc>
              <a:spcAft>
                <a:spcPts val="0"/>
              </a:spcAft>
            </a:pPr>
            <a:endParaRPr lang="en-US" dirty="0">
              <a:latin typeface="Calibri" panose="020F0502020204030204" pitchFamily="34" charset="0"/>
              <a:ea typeface="Calibri" panose="020F0502020204030204" pitchFamily="34" charset="0"/>
              <a:cs typeface="Cordia New" panose="020B0304020202020204" pitchFamily="34" charset="-34"/>
            </a:endParaRPr>
          </a:p>
          <a:p>
            <a:pPr marL="457200">
              <a:lnSpc>
                <a:spcPts val="1425"/>
              </a:lnSpc>
              <a:spcAft>
                <a:spcPts val="715"/>
              </a:spcAft>
            </a:pPr>
            <a:r>
              <a:rPr lang="en-US" b="1" dirty="0">
                <a:solidFill>
                  <a:srgbClr val="0088CC"/>
                </a:solidFill>
                <a:latin typeface="Calibri" panose="020F0502020204030204" pitchFamily="34" charset="0"/>
                <a:ea typeface="Times New Roman" panose="02020603050405020304" pitchFamily="18" charset="0"/>
                <a:cs typeface="Tahoma" panose="020B0604030504040204" pitchFamily="34" charset="0"/>
              </a:rPr>
              <a:t>cross</a:t>
            </a:r>
            <a:r>
              <a:rPr lang="en-US" dirty="0">
                <a:solidFill>
                  <a:srgbClr val="333333"/>
                </a:solidFill>
                <a:latin typeface="Calibri" panose="020F0502020204030204" pitchFamily="34" charset="0"/>
                <a:ea typeface="Times New Roman" panose="02020603050405020304" pitchFamily="18" charset="0"/>
                <a:cs typeface="Arial" panose="020B0604020202020204" pitchFamily="34" charset="0"/>
              </a:rPr>
              <a:t>, </a:t>
            </a:r>
            <a:r>
              <a:rPr lang="en-US" b="1" dirty="0">
                <a:solidFill>
                  <a:srgbClr val="0088CC"/>
                </a:solidFill>
                <a:latin typeface="Calibri" panose="020F0502020204030204" pitchFamily="34" charset="0"/>
                <a:ea typeface="Times New Roman" panose="02020603050405020304" pitchFamily="18" charset="0"/>
                <a:cs typeface="Tahoma" panose="020B0604030504040204" pitchFamily="34" charset="0"/>
              </a:rPr>
              <a:t>dot</a:t>
            </a:r>
            <a:r>
              <a:rPr lang="en-US" dirty="0">
                <a:solidFill>
                  <a:srgbClr val="333333"/>
                </a:solidFill>
                <a:latin typeface="Calibri" panose="020F0502020204030204" pitchFamily="34" charset="0"/>
                <a:ea typeface="Times New Roman" panose="02020603050405020304" pitchFamily="18" charset="0"/>
                <a:cs typeface="Arial" panose="020B0604020202020204" pitchFamily="34" charset="0"/>
              </a:rPr>
              <a:t>, </a:t>
            </a:r>
            <a:r>
              <a:rPr lang="en-US" b="1" dirty="0">
                <a:solidFill>
                  <a:srgbClr val="0088CC"/>
                </a:solidFill>
                <a:latin typeface="Calibri" panose="020F0502020204030204" pitchFamily="34" charset="0"/>
                <a:ea typeface="Times New Roman" panose="02020603050405020304" pitchFamily="18" charset="0"/>
                <a:cs typeface="Tahoma" panose="020B0604030504040204" pitchFamily="34" charset="0"/>
              </a:rPr>
              <a:t>outer</a:t>
            </a:r>
            <a:r>
              <a:rPr lang="en-US" dirty="0">
                <a:solidFill>
                  <a:srgbClr val="333333"/>
                </a:solidFill>
                <a:latin typeface="Calibri" panose="020F0502020204030204" pitchFamily="34" charset="0"/>
                <a:ea typeface="Times New Roman" panose="02020603050405020304" pitchFamily="18" charset="0"/>
                <a:cs typeface="Arial" panose="020B0604020202020204" pitchFamily="34" charset="0"/>
              </a:rPr>
              <a:t>, </a:t>
            </a:r>
            <a:r>
              <a:rPr lang="en-US" b="1" dirty="0" err="1">
                <a:solidFill>
                  <a:srgbClr val="0088CC"/>
                </a:solidFill>
                <a:latin typeface="Calibri" panose="020F0502020204030204" pitchFamily="34" charset="0"/>
                <a:ea typeface="Times New Roman" panose="02020603050405020304" pitchFamily="18" charset="0"/>
                <a:cs typeface="Tahoma" panose="020B0604030504040204" pitchFamily="34" charset="0"/>
              </a:rPr>
              <a:t>linalg.svd</a:t>
            </a:r>
            <a:r>
              <a:rPr lang="en-US" dirty="0">
                <a:solidFill>
                  <a:srgbClr val="333333"/>
                </a:solidFill>
                <a:latin typeface="Calibri" panose="020F0502020204030204" pitchFamily="34" charset="0"/>
                <a:ea typeface="Times New Roman" panose="02020603050405020304" pitchFamily="18" charset="0"/>
                <a:cs typeface="Arial" panose="020B0604020202020204" pitchFamily="34" charset="0"/>
              </a:rPr>
              <a:t>, </a:t>
            </a:r>
            <a:r>
              <a:rPr lang="en-US" b="1" dirty="0" err="1">
                <a:solidFill>
                  <a:srgbClr val="0088CC"/>
                </a:solidFill>
                <a:latin typeface="Calibri" panose="020F0502020204030204" pitchFamily="34" charset="0"/>
                <a:ea typeface="Times New Roman" panose="02020603050405020304" pitchFamily="18" charset="0"/>
                <a:cs typeface="Tahoma" panose="020B0604030504040204" pitchFamily="34" charset="0"/>
              </a:rPr>
              <a:t>vdot</a:t>
            </a:r>
            <a:endParaRPr lang="en-US" dirty="0"/>
          </a:p>
        </p:txBody>
      </p:sp>
    </p:spTree>
    <p:extLst>
      <p:ext uri="{BB962C8B-B14F-4D97-AF65-F5344CB8AC3E}">
        <p14:creationId xmlns:p14="http://schemas.microsoft.com/office/powerpoint/2010/main" val="4861027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27D70BE-7978-44FB-88D1-D945074FA43B}"/>
              </a:ext>
            </a:extLst>
          </p:cNvPr>
          <p:cNvPicPr>
            <a:picLocks noChangeAspect="1"/>
          </p:cNvPicPr>
          <p:nvPr/>
        </p:nvPicPr>
        <p:blipFill>
          <a:blip r:embed="rId2"/>
          <a:stretch>
            <a:fillRect/>
          </a:stretch>
        </p:blipFill>
        <p:spPr>
          <a:xfrm>
            <a:off x="10029825" y="76200"/>
            <a:ext cx="1943100" cy="1943100"/>
          </a:xfrm>
          <a:prstGeom prst="rect">
            <a:avLst/>
          </a:prstGeom>
        </p:spPr>
      </p:pic>
      <p:pic>
        <p:nvPicPr>
          <p:cNvPr id="5" name="Picture 4">
            <a:extLst>
              <a:ext uri="{FF2B5EF4-FFF2-40B4-BE49-F238E27FC236}">
                <a16:creationId xmlns:a16="http://schemas.microsoft.com/office/drawing/2014/main" id="{1FD9D4D3-9217-4DCC-84BE-88EB1AE199DA}"/>
              </a:ext>
            </a:extLst>
          </p:cNvPr>
          <p:cNvPicPr>
            <a:picLocks noChangeAspect="1"/>
          </p:cNvPicPr>
          <p:nvPr/>
        </p:nvPicPr>
        <p:blipFill>
          <a:blip r:embed="rId3"/>
          <a:stretch>
            <a:fillRect/>
          </a:stretch>
        </p:blipFill>
        <p:spPr>
          <a:xfrm>
            <a:off x="9690154" y="6027374"/>
            <a:ext cx="2355742" cy="660408"/>
          </a:xfrm>
          <a:prstGeom prst="rect">
            <a:avLst/>
          </a:prstGeom>
        </p:spPr>
      </p:pic>
      <p:sp>
        <p:nvSpPr>
          <p:cNvPr id="2" name="Rectangle 1">
            <a:extLst>
              <a:ext uri="{FF2B5EF4-FFF2-40B4-BE49-F238E27FC236}">
                <a16:creationId xmlns:a16="http://schemas.microsoft.com/office/drawing/2014/main" id="{98782824-0A11-44F2-B6D7-1EA2CF1E1571}"/>
              </a:ext>
            </a:extLst>
          </p:cNvPr>
          <p:cNvSpPr/>
          <p:nvPr/>
        </p:nvSpPr>
        <p:spPr>
          <a:xfrm>
            <a:off x="219075" y="76200"/>
            <a:ext cx="1939955" cy="584775"/>
          </a:xfrm>
          <a:prstGeom prst="rect">
            <a:avLst/>
          </a:prstGeom>
        </p:spPr>
        <p:txBody>
          <a:bodyPr wrap="none">
            <a:spAutoFit/>
          </a:bodyPr>
          <a:lstStyle/>
          <a:p>
            <a:r>
              <a:rPr lang="en-US" sz="3200" b="1" dirty="0">
                <a:solidFill>
                  <a:srgbClr val="C00000"/>
                </a:solidFill>
                <a:latin typeface="Calibri" panose="020F0502020204030204" pitchFamily="34" charset="0"/>
                <a:cs typeface="Calibri" panose="020F0502020204030204" pitchFamily="34" charset="0"/>
              </a:rPr>
              <a:t>The Basics</a:t>
            </a:r>
            <a:endParaRPr lang="en-US" sz="3200" b="1" i="0" dirty="0">
              <a:solidFill>
                <a:srgbClr val="C00000"/>
              </a:solidFill>
              <a:effectLst/>
              <a:latin typeface="Calibri" panose="020F0502020204030204" pitchFamily="34" charset="0"/>
              <a:cs typeface="Calibri" panose="020F0502020204030204" pitchFamily="34" charset="0"/>
            </a:endParaRPr>
          </a:p>
        </p:txBody>
      </p:sp>
      <p:sp>
        <p:nvSpPr>
          <p:cNvPr id="3" name="Rectangle 2">
            <a:extLst>
              <a:ext uri="{FF2B5EF4-FFF2-40B4-BE49-F238E27FC236}">
                <a16:creationId xmlns:a16="http://schemas.microsoft.com/office/drawing/2014/main" id="{795788E8-9E81-4946-9497-64458EB97032}"/>
              </a:ext>
            </a:extLst>
          </p:cNvPr>
          <p:cNvSpPr/>
          <p:nvPr/>
        </p:nvSpPr>
        <p:spPr>
          <a:xfrm>
            <a:off x="2159029" y="216157"/>
            <a:ext cx="5067299" cy="400110"/>
          </a:xfrm>
          <a:prstGeom prst="rect">
            <a:avLst/>
          </a:prstGeom>
        </p:spPr>
        <p:txBody>
          <a:bodyPr wrap="square">
            <a:spAutoFit/>
          </a:bodyPr>
          <a:lstStyle/>
          <a:p>
            <a:r>
              <a:rPr lang="en-US" sz="2000" b="1" dirty="0">
                <a:latin typeface="Calibri" panose="020F0502020204030204" pitchFamily="34" charset="0"/>
                <a:cs typeface="Calibri" panose="020F0502020204030204" pitchFamily="34" charset="0"/>
              </a:rPr>
              <a:t>Array Creation – array function</a:t>
            </a:r>
            <a:endParaRPr lang="en-US" sz="2000" b="1" i="0" dirty="0">
              <a:effectLst/>
              <a:latin typeface="Calibri" panose="020F0502020204030204" pitchFamily="34" charset="0"/>
              <a:cs typeface="Calibri" panose="020F0502020204030204" pitchFamily="34" charset="0"/>
            </a:endParaRPr>
          </a:p>
        </p:txBody>
      </p:sp>
      <p:sp>
        <p:nvSpPr>
          <p:cNvPr id="6" name="Rectangle 5">
            <a:extLst>
              <a:ext uri="{FF2B5EF4-FFF2-40B4-BE49-F238E27FC236}">
                <a16:creationId xmlns:a16="http://schemas.microsoft.com/office/drawing/2014/main" id="{D464E080-1136-4DC0-871C-F36C4AE073F7}"/>
              </a:ext>
            </a:extLst>
          </p:cNvPr>
          <p:cNvSpPr/>
          <p:nvPr/>
        </p:nvSpPr>
        <p:spPr>
          <a:xfrm>
            <a:off x="219075" y="674205"/>
            <a:ext cx="4120487" cy="369332"/>
          </a:xfrm>
          <a:prstGeom prst="rect">
            <a:avLst/>
          </a:prstGeom>
        </p:spPr>
        <p:txBody>
          <a:bodyPr wrap="none">
            <a:spAutoFit/>
          </a:bodyPr>
          <a:lstStyle/>
          <a:p>
            <a:r>
              <a:rPr lang="en-US" dirty="0">
                <a:solidFill>
                  <a:srgbClr val="333333"/>
                </a:solidFill>
                <a:latin typeface="Open Sans"/>
              </a:rPr>
              <a:t>There are several ways to create arrays.</a:t>
            </a:r>
            <a:endParaRPr lang="en-US" dirty="0"/>
          </a:p>
        </p:txBody>
      </p:sp>
      <p:sp>
        <p:nvSpPr>
          <p:cNvPr id="7" name="Rectangle 1">
            <a:extLst>
              <a:ext uri="{FF2B5EF4-FFF2-40B4-BE49-F238E27FC236}">
                <a16:creationId xmlns:a16="http://schemas.microsoft.com/office/drawing/2014/main" id="{FCE69331-BE8C-4283-A89B-927D64BF786A}"/>
              </a:ext>
            </a:extLst>
          </p:cNvPr>
          <p:cNvSpPr>
            <a:spLocks noChangeArrowheads="1"/>
          </p:cNvSpPr>
          <p:nvPr/>
        </p:nvSpPr>
        <p:spPr bwMode="auto">
          <a:xfrm>
            <a:off x="219075" y="1095375"/>
            <a:ext cx="5067300"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33333"/>
                </a:solidFill>
                <a:effectLst/>
                <a:latin typeface="Calibri" panose="020F0502020204030204" pitchFamily="34" charset="0"/>
                <a:cs typeface="Calibri" panose="020F0502020204030204" pitchFamily="34" charset="0"/>
              </a:rPr>
              <a:t>For example, you can create an array from a regular Python list or tuple using the </a:t>
            </a:r>
            <a:r>
              <a:rPr kumimoji="0" lang="en-US" altLang="en-US" b="1" i="0" u="none" strike="noStrike" cap="none" normalizeH="0" baseline="0" dirty="0">
                <a:ln>
                  <a:noFill/>
                </a:ln>
                <a:solidFill>
                  <a:srgbClr val="333333"/>
                </a:solidFill>
                <a:effectLst/>
                <a:latin typeface="Calibri" panose="020F0502020204030204" pitchFamily="34" charset="0"/>
                <a:cs typeface="Calibri" panose="020F0502020204030204" pitchFamily="34" charset="0"/>
              </a:rPr>
              <a:t>array</a:t>
            </a:r>
            <a:r>
              <a:rPr kumimoji="0" lang="en-US" altLang="en-US" b="0" i="0" u="none" strike="noStrike" cap="none" normalizeH="0" baseline="0" dirty="0">
                <a:ln>
                  <a:noFill/>
                </a:ln>
                <a:solidFill>
                  <a:srgbClr val="333333"/>
                </a:solidFill>
                <a:effectLst/>
                <a:latin typeface="Calibri" panose="020F0502020204030204" pitchFamily="34" charset="0"/>
                <a:cs typeface="Calibri" panose="020F0502020204030204" pitchFamily="34" charset="0"/>
              </a:rPr>
              <a:t> function. The type of the resulting array is deduced from the type of the elements in the sequences.</a:t>
            </a:r>
            <a:r>
              <a:rPr kumimoji="0" lang="en-US" altLang="en-US"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t>
            </a:r>
          </a:p>
        </p:txBody>
      </p:sp>
      <p:pic>
        <p:nvPicPr>
          <p:cNvPr id="8" name="Picture 7">
            <a:extLst>
              <a:ext uri="{FF2B5EF4-FFF2-40B4-BE49-F238E27FC236}">
                <a16:creationId xmlns:a16="http://schemas.microsoft.com/office/drawing/2014/main" id="{8B1A3DBB-65C8-41BB-B2C5-16D45F6B03C5}"/>
              </a:ext>
            </a:extLst>
          </p:cNvPr>
          <p:cNvPicPr>
            <a:picLocks noChangeAspect="1"/>
          </p:cNvPicPr>
          <p:nvPr/>
        </p:nvPicPr>
        <p:blipFill>
          <a:blip r:embed="rId4"/>
          <a:stretch>
            <a:fillRect/>
          </a:stretch>
        </p:blipFill>
        <p:spPr>
          <a:xfrm>
            <a:off x="5286375" y="858871"/>
            <a:ext cx="3949073" cy="2809198"/>
          </a:xfrm>
          <a:prstGeom prst="rect">
            <a:avLst/>
          </a:prstGeom>
        </p:spPr>
      </p:pic>
      <p:pic>
        <p:nvPicPr>
          <p:cNvPr id="13" name="Picture 12">
            <a:extLst>
              <a:ext uri="{FF2B5EF4-FFF2-40B4-BE49-F238E27FC236}">
                <a16:creationId xmlns:a16="http://schemas.microsoft.com/office/drawing/2014/main" id="{46DE37C9-2E92-45B6-9279-419949CB93F1}"/>
              </a:ext>
            </a:extLst>
          </p:cNvPr>
          <p:cNvPicPr>
            <a:picLocks noChangeAspect="1"/>
          </p:cNvPicPr>
          <p:nvPr/>
        </p:nvPicPr>
        <p:blipFill>
          <a:blip r:embed="rId5"/>
          <a:stretch>
            <a:fillRect/>
          </a:stretch>
        </p:blipFill>
        <p:spPr>
          <a:xfrm>
            <a:off x="785076" y="2333529"/>
            <a:ext cx="4596549" cy="1323154"/>
          </a:xfrm>
          <a:prstGeom prst="rect">
            <a:avLst/>
          </a:prstGeom>
        </p:spPr>
      </p:pic>
      <p:sp>
        <p:nvSpPr>
          <p:cNvPr id="14" name="Rectangle 13">
            <a:extLst>
              <a:ext uri="{FF2B5EF4-FFF2-40B4-BE49-F238E27FC236}">
                <a16:creationId xmlns:a16="http://schemas.microsoft.com/office/drawing/2014/main" id="{A2E31BCF-8F56-4295-AFF6-F290E97DED1E}"/>
              </a:ext>
            </a:extLst>
          </p:cNvPr>
          <p:cNvSpPr/>
          <p:nvPr/>
        </p:nvSpPr>
        <p:spPr>
          <a:xfrm>
            <a:off x="219075" y="3904573"/>
            <a:ext cx="7048500" cy="369332"/>
          </a:xfrm>
          <a:prstGeom prst="rect">
            <a:avLst/>
          </a:prstGeom>
        </p:spPr>
        <p:txBody>
          <a:bodyPr wrap="square">
            <a:spAutoFit/>
          </a:bodyPr>
          <a:lstStyle/>
          <a:p>
            <a:r>
              <a:rPr lang="en-US" dirty="0">
                <a:solidFill>
                  <a:srgbClr val="333333"/>
                </a:solidFill>
                <a:latin typeface="Calibri" panose="020F0502020204030204" pitchFamily="34" charset="0"/>
                <a:cs typeface="Calibri" panose="020F0502020204030204" pitchFamily="34" charset="0"/>
              </a:rPr>
              <a:t>The type of the array can also be explicitly specified at creation time:</a:t>
            </a:r>
            <a:endParaRPr lang="en-US" dirty="0">
              <a:latin typeface="Calibri" panose="020F0502020204030204" pitchFamily="34" charset="0"/>
              <a:cs typeface="Calibri" panose="020F0502020204030204" pitchFamily="34" charset="0"/>
            </a:endParaRPr>
          </a:p>
        </p:txBody>
      </p:sp>
      <p:pic>
        <p:nvPicPr>
          <p:cNvPr id="15" name="Picture 14">
            <a:extLst>
              <a:ext uri="{FF2B5EF4-FFF2-40B4-BE49-F238E27FC236}">
                <a16:creationId xmlns:a16="http://schemas.microsoft.com/office/drawing/2014/main" id="{04917AD3-3A87-4B40-978E-677E43265348}"/>
              </a:ext>
            </a:extLst>
          </p:cNvPr>
          <p:cNvPicPr>
            <a:picLocks noChangeAspect="1"/>
          </p:cNvPicPr>
          <p:nvPr/>
        </p:nvPicPr>
        <p:blipFill>
          <a:blip r:embed="rId6"/>
          <a:stretch>
            <a:fillRect/>
          </a:stretch>
        </p:blipFill>
        <p:spPr>
          <a:xfrm>
            <a:off x="785076" y="4359781"/>
            <a:ext cx="7218323" cy="1269493"/>
          </a:xfrm>
          <a:prstGeom prst="rect">
            <a:avLst/>
          </a:prstGeom>
        </p:spPr>
      </p:pic>
    </p:spTree>
    <p:extLst>
      <p:ext uri="{BB962C8B-B14F-4D97-AF65-F5344CB8AC3E}">
        <p14:creationId xmlns:p14="http://schemas.microsoft.com/office/powerpoint/2010/main" val="40067810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27D70BE-7978-44FB-88D1-D945074FA43B}"/>
              </a:ext>
            </a:extLst>
          </p:cNvPr>
          <p:cNvPicPr>
            <a:picLocks noChangeAspect="1"/>
          </p:cNvPicPr>
          <p:nvPr/>
        </p:nvPicPr>
        <p:blipFill>
          <a:blip r:embed="rId2"/>
          <a:stretch>
            <a:fillRect/>
          </a:stretch>
        </p:blipFill>
        <p:spPr>
          <a:xfrm>
            <a:off x="10029825" y="76200"/>
            <a:ext cx="1943100" cy="1943100"/>
          </a:xfrm>
          <a:prstGeom prst="rect">
            <a:avLst/>
          </a:prstGeom>
        </p:spPr>
      </p:pic>
      <p:pic>
        <p:nvPicPr>
          <p:cNvPr id="5" name="Picture 4">
            <a:extLst>
              <a:ext uri="{FF2B5EF4-FFF2-40B4-BE49-F238E27FC236}">
                <a16:creationId xmlns:a16="http://schemas.microsoft.com/office/drawing/2014/main" id="{1FD9D4D3-9217-4DCC-84BE-88EB1AE199DA}"/>
              </a:ext>
            </a:extLst>
          </p:cNvPr>
          <p:cNvPicPr>
            <a:picLocks noChangeAspect="1"/>
          </p:cNvPicPr>
          <p:nvPr/>
        </p:nvPicPr>
        <p:blipFill>
          <a:blip r:embed="rId3"/>
          <a:stretch>
            <a:fillRect/>
          </a:stretch>
        </p:blipFill>
        <p:spPr>
          <a:xfrm>
            <a:off x="9690154" y="6027374"/>
            <a:ext cx="2355742" cy="660408"/>
          </a:xfrm>
          <a:prstGeom prst="rect">
            <a:avLst/>
          </a:prstGeom>
        </p:spPr>
      </p:pic>
      <p:sp>
        <p:nvSpPr>
          <p:cNvPr id="2" name="Rectangle 1">
            <a:extLst>
              <a:ext uri="{FF2B5EF4-FFF2-40B4-BE49-F238E27FC236}">
                <a16:creationId xmlns:a16="http://schemas.microsoft.com/office/drawing/2014/main" id="{98782824-0A11-44F2-B6D7-1EA2CF1E1571}"/>
              </a:ext>
            </a:extLst>
          </p:cNvPr>
          <p:cNvSpPr/>
          <p:nvPr/>
        </p:nvSpPr>
        <p:spPr>
          <a:xfrm>
            <a:off x="219075" y="76200"/>
            <a:ext cx="1939955" cy="584775"/>
          </a:xfrm>
          <a:prstGeom prst="rect">
            <a:avLst/>
          </a:prstGeom>
        </p:spPr>
        <p:txBody>
          <a:bodyPr wrap="none">
            <a:spAutoFit/>
          </a:bodyPr>
          <a:lstStyle/>
          <a:p>
            <a:r>
              <a:rPr lang="en-US" sz="3200" b="1" dirty="0">
                <a:solidFill>
                  <a:srgbClr val="C00000"/>
                </a:solidFill>
                <a:latin typeface="Calibri" panose="020F0502020204030204" pitchFamily="34" charset="0"/>
                <a:cs typeface="Calibri" panose="020F0502020204030204" pitchFamily="34" charset="0"/>
              </a:rPr>
              <a:t>The Basics</a:t>
            </a:r>
            <a:endParaRPr lang="en-US" sz="3200" b="1" i="0" dirty="0">
              <a:solidFill>
                <a:srgbClr val="C00000"/>
              </a:solidFill>
              <a:effectLst/>
              <a:latin typeface="Calibri" panose="020F0502020204030204" pitchFamily="34" charset="0"/>
              <a:cs typeface="Calibri" panose="020F0502020204030204" pitchFamily="34" charset="0"/>
            </a:endParaRPr>
          </a:p>
        </p:txBody>
      </p:sp>
      <p:sp>
        <p:nvSpPr>
          <p:cNvPr id="3" name="Rectangle 2">
            <a:extLst>
              <a:ext uri="{FF2B5EF4-FFF2-40B4-BE49-F238E27FC236}">
                <a16:creationId xmlns:a16="http://schemas.microsoft.com/office/drawing/2014/main" id="{795788E8-9E81-4946-9497-64458EB97032}"/>
              </a:ext>
            </a:extLst>
          </p:cNvPr>
          <p:cNvSpPr/>
          <p:nvPr/>
        </p:nvSpPr>
        <p:spPr>
          <a:xfrm>
            <a:off x="2159029" y="216157"/>
            <a:ext cx="5032345" cy="400110"/>
          </a:xfrm>
          <a:prstGeom prst="rect">
            <a:avLst/>
          </a:prstGeom>
        </p:spPr>
        <p:txBody>
          <a:bodyPr wrap="square">
            <a:spAutoFit/>
          </a:bodyPr>
          <a:lstStyle/>
          <a:p>
            <a:r>
              <a:rPr lang="en-US" sz="2000" b="1" dirty="0">
                <a:latin typeface="Calibri" panose="020F0502020204030204" pitchFamily="34" charset="0"/>
                <a:cs typeface="Calibri" panose="020F0502020204030204" pitchFamily="34" charset="0"/>
              </a:rPr>
              <a:t>Array Creation – zeros, ones, empty function</a:t>
            </a:r>
            <a:endParaRPr lang="en-US" sz="2000" b="1" i="0" dirty="0">
              <a:effectLst/>
              <a:latin typeface="Calibri" panose="020F0502020204030204" pitchFamily="34" charset="0"/>
              <a:cs typeface="Calibri" panose="020F0502020204030204" pitchFamily="34" charset="0"/>
            </a:endParaRPr>
          </a:p>
        </p:txBody>
      </p:sp>
      <p:sp>
        <p:nvSpPr>
          <p:cNvPr id="9" name="Rectangle 1">
            <a:extLst>
              <a:ext uri="{FF2B5EF4-FFF2-40B4-BE49-F238E27FC236}">
                <a16:creationId xmlns:a16="http://schemas.microsoft.com/office/drawing/2014/main" id="{1447F69D-44EF-4186-958D-CDF112DEA445}"/>
              </a:ext>
            </a:extLst>
          </p:cNvPr>
          <p:cNvSpPr>
            <a:spLocks noChangeArrowheads="1"/>
          </p:cNvSpPr>
          <p:nvPr/>
        </p:nvSpPr>
        <p:spPr bwMode="auto">
          <a:xfrm>
            <a:off x="219075" y="588595"/>
            <a:ext cx="9267825"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33333"/>
                </a:solidFill>
                <a:effectLst/>
                <a:latin typeface="Calibri" panose="020F0502020204030204" pitchFamily="34" charset="0"/>
                <a:cs typeface="Calibri" panose="020F0502020204030204" pitchFamily="34" charset="0"/>
              </a:rPr>
              <a:t>The function </a:t>
            </a:r>
            <a:r>
              <a:rPr kumimoji="0" lang="en-US" altLang="en-US" b="1" i="0" u="none" strike="noStrike" cap="none" normalizeH="0" baseline="0" dirty="0">
                <a:ln>
                  <a:noFill/>
                </a:ln>
                <a:solidFill>
                  <a:srgbClr val="333333"/>
                </a:solidFill>
                <a:effectLst/>
                <a:latin typeface="Calibri" panose="020F0502020204030204" pitchFamily="34" charset="0"/>
                <a:cs typeface="Calibri" panose="020F0502020204030204" pitchFamily="34" charset="0"/>
              </a:rPr>
              <a:t>zeros</a:t>
            </a:r>
            <a:r>
              <a:rPr kumimoji="0" lang="en-US" altLang="en-US" b="0" i="0" u="none" strike="noStrike" cap="none" normalizeH="0" baseline="0" dirty="0">
                <a:ln>
                  <a:noFill/>
                </a:ln>
                <a:solidFill>
                  <a:srgbClr val="333333"/>
                </a:solidFill>
                <a:effectLst/>
                <a:latin typeface="Calibri" panose="020F0502020204030204" pitchFamily="34" charset="0"/>
                <a:cs typeface="Calibri" panose="020F0502020204030204" pitchFamily="34" charset="0"/>
              </a:rPr>
              <a:t> creates an array full of zeros.</a:t>
            </a:r>
            <a:endParaRPr kumimoji="0" lang="en-US" altLang="en-US"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pic>
        <p:nvPicPr>
          <p:cNvPr id="10" name="Picture 9">
            <a:extLst>
              <a:ext uri="{FF2B5EF4-FFF2-40B4-BE49-F238E27FC236}">
                <a16:creationId xmlns:a16="http://schemas.microsoft.com/office/drawing/2014/main" id="{2F9F7711-C638-4CB0-A84A-6AD861F1865E}"/>
              </a:ext>
            </a:extLst>
          </p:cNvPr>
          <p:cNvPicPr>
            <a:picLocks noChangeAspect="1"/>
          </p:cNvPicPr>
          <p:nvPr/>
        </p:nvPicPr>
        <p:blipFill>
          <a:blip r:embed="rId4"/>
          <a:stretch>
            <a:fillRect/>
          </a:stretch>
        </p:blipFill>
        <p:spPr>
          <a:xfrm>
            <a:off x="482667" y="928353"/>
            <a:ext cx="2908233" cy="1184401"/>
          </a:xfrm>
          <a:prstGeom prst="rect">
            <a:avLst/>
          </a:prstGeom>
        </p:spPr>
      </p:pic>
      <p:pic>
        <p:nvPicPr>
          <p:cNvPr id="11" name="Picture 10">
            <a:extLst>
              <a:ext uri="{FF2B5EF4-FFF2-40B4-BE49-F238E27FC236}">
                <a16:creationId xmlns:a16="http://schemas.microsoft.com/office/drawing/2014/main" id="{7071DF86-B7F9-487A-AE05-E81F46362C3C}"/>
              </a:ext>
            </a:extLst>
          </p:cNvPr>
          <p:cNvPicPr>
            <a:picLocks noChangeAspect="1"/>
          </p:cNvPicPr>
          <p:nvPr/>
        </p:nvPicPr>
        <p:blipFill>
          <a:blip r:embed="rId5"/>
          <a:stretch>
            <a:fillRect/>
          </a:stretch>
        </p:blipFill>
        <p:spPr>
          <a:xfrm>
            <a:off x="482667" y="2519175"/>
            <a:ext cx="7935973" cy="2534465"/>
          </a:xfrm>
          <a:prstGeom prst="rect">
            <a:avLst/>
          </a:prstGeom>
        </p:spPr>
      </p:pic>
      <p:pic>
        <p:nvPicPr>
          <p:cNvPr id="12" name="Picture 11">
            <a:extLst>
              <a:ext uri="{FF2B5EF4-FFF2-40B4-BE49-F238E27FC236}">
                <a16:creationId xmlns:a16="http://schemas.microsoft.com/office/drawing/2014/main" id="{5F714320-7547-4F40-872F-9D11011ABFC9}"/>
              </a:ext>
            </a:extLst>
          </p:cNvPr>
          <p:cNvPicPr>
            <a:picLocks noChangeAspect="1"/>
          </p:cNvPicPr>
          <p:nvPr/>
        </p:nvPicPr>
        <p:blipFill>
          <a:blip r:embed="rId6"/>
          <a:stretch>
            <a:fillRect/>
          </a:stretch>
        </p:blipFill>
        <p:spPr>
          <a:xfrm>
            <a:off x="482667" y="5791152"/>
            <a:ext cx="8461077" cy="907841"/>
          </a:xfrm>
          <a:prstGeom prst="rect">
            <a:avLst/>
          </a:prstGeom>
        </p:spPr>
      </p:pic>
      <p:sp>
        <p:nvSpPr>
          <p:cNvPr id="16" name="Rectangle 15">
            <a:extLst>
              <a:ext uri="{FF2B5EF4-FFF2-40B4-BE49-F238E27FC236}">
                <a16:creationId xmlns:a16="http://schemas.microsoft.com/office/drawing/2014/main" id="{42D5FCEA-CDFD-41DD-88A7-5F72D5F275BF}"/>
              </a:ext>
            </a:extLst>
          </p:cNvPr>
          <p:cNvSpPr/>
          <p:nvPr/>
        </p:nvSpPr>
        <p:spPr>
          <a:xfrm>
            <a:off x="219075" y="2163995"/>
            <a:ext cx="4581062" cy="369332"/>
          </a:xfrm>
          <a:prstGeom prst="rect">
            <a:avLst/>
          </a:prstGeom>
        </p:spPr>
        <p:txBody>
          <a:bodyPr wrap="none">
            <a:spAutoFit/>
          </a:bodyPr>
          <a:lstStyle/>
          <a:p>
            <a:r>
              <a:rPr lang="en-US" altLang="en-US" dirty="0">
                <a:solidFill>
                  <a:srgbClr val="333333"/>
                </a:solidFill>
                <a:latin typeface="Calibri" panose="020F0502020204030204" pitchFamily="34" charset="0"/>
                <a:cs typeface="Calibri" panose="020F0502020204030204" pitchFamily="34" charset="0"/>
              </a:rPr>
              <a:t>The function</a:t>
            </a:r>
            <a:r>
              <a:rPr lang="en-US" altLang="en-US" b="1" dirty="0">
                <a:solidFill>
                  <a:srgbClr val="333333"/>
                </a:solidFill>
                <a:latin typeface="Calibri" panose="020F0502020204030204" pitchFamily="34" charset="0"/>
                <a:cs typeface="Calibri" panose="020F0502020204030204" pitchFamily="34" charset="0"/>
              </a:rPr>
              <a:t> ones </a:t>
            </a:r>
            <a:r>
              <a:rPr lang="en-US" altLang="en-US" dirty="0">
                <a:solidFill>
                  <a:srgbClr val="333333"/>
                </a:solidFill>
                <a:latin typeface="Calibri" panose="020F0502020204030204" pitchFamily="34" charset="0"/>
                <a:cs typeface="Calibri" panose="020F0502020204030204" pitchFamily="34" charset="0"/>
              </a:rPr>
              <a:t>creates an array full of ones.</a:t>
            </a:r>
            <a:endParaRPr lang="en-US" dirty="0"/>
          </a:p>
        </p:txBody>
      </p:sp>
      <p:sp>
        <p:nvSpPr>
          <p:cNvPr id="17" name="Rectangle 16">
            <a:extLst>
              <a:ext uri="{FF2B5EF4-FFF2-40B4-BE49-F238E27FC236}">
                <a16:creationId xmlns:a16="http://schemas.microsoft.com/office/drawing/2014/main" id="{F6A52521-ABD0-421D-8558-E20A32B797AE}"/>
              </a:ext>
            </a:extLst>
          </p:cNvPr>
          <p:cNvSpPr/>
          <p:nvPr/>
        </p:nvSpPr>
        <p:spPr>
          <a:xfrm>
            <a:off x="247650" y="5148890"/>
            <a:ext cx="9239250" cy="646331"/>
          </a:xfrm>
          <a:prstGeom prst="rect">
            <a:avLst/>
          </a:prstGeom>
        </p:spPr>
        <p:txBody>
          <a:bodyPr wrap="square">
            <a:spAutoFit/>
          </a:bodyPr>
          <a:lstStyle/>
          <a:p>
            <a:r>
              <a:rPr lang="en-US" altLang="en-US" dirty="0">
                <a:solidFill>
                  <a:srgbClr val="333333"/>
                </a:solidFill>
                <a:latin typeface="Calibri" panose="020F0502020204030204" pitchFamily="34" charset="0"/>
                <a:cs typeface="Calibri" panose="020F0502020204030204" pitchFamily="34" charset="0"/>
              </a:rPr>
              <a:t>The function </a:t>
            </a:r>
            <a:r>
              <a:rPr lang="en-US" altLang="en-US" b="1" dirty="0">
                <a:solidFill>
                  <a:srgbClr val="333333"/>
                </a:solidFill>
                <a:latin typeface="Calibri" panose="020F0502020204030204" pitchFamily="34" charset="0"/>
                <a:cs typeface="Calibri" panose="020F0502020204030204" pitchFamily="34" charset="0"/>
              </a:rPr>
              <a:t>empty</a:t>
            </a:r>
            <a:r>
              <a:rPr lang="en-US" altLang="en-US" dirty="0">
                <a:solidFill>
                  <a:srgbClr val="333333"/>
                </a:solidFill>
                <a:latin typeface="Calibri" panose="020F0502020204030204" pitchFamily="34" charset="0"/>
                <a:cs typeface="Calibri" panose="020F0502020204030204" pitchFamily="34" charset="0"/>
              </a:rPr>
              <a:t> creates an array whose initial content is random and depends on the state of the memory. By default, the </a:t>
            </a:r>
            <a:r>
              <a:rPr lang="en-US" altLang="en-US" dirty="0" err="1">
                <a:solidFill>
                  <a:srgbClr val="333333"/>
                </a:solidFill>
                <a:latin typeface="Calibri" panose="020F0502020204030204" pitchFamily="34" charset="0"/>
                <a:cs typeface="Calibri" panose="020F0502020204030204" pitchFamily="34" charset="0"/>
              </a:rPr>
              <a:t>dtype</a:t>
            </a:r>
            <a:r>
              <a:rPr lang="en-US" altLang="en-US" dirty="0">
                <a:solidFill>
                  <a:srgbClr val="333333"/>
                </a:solidFill>
                <a:latin typeface="Calibri" panose="020F0502020204030204" pitchFamily="34" charset="0"/>
                <a:cs typeface="Calibri" panose="020F0502020204030204" pitchFamily="34" charset="0"/>
              </a:rPr>
              <a:t> of the created array is </a:t>
            </a:r>
            <a:r>
              <a:rPr lang="en-US" altLang="en-US" b="1" dirty="0">
                <a:solidFill>
                  <a:srgbClr val="333333"/>
                </a:solidFill>
                <a:latin typeface="Calibri" panose="020F0502020204030204" pitchFamily="34" charset="0"/>
                <a:cs typeface="Calibri" panose="020F0502020204030204" pitchFamily="34" charset="0"/>
              </a:rPr>
              <a:t>float64</a:t>
            </a:r>
            <a:r>
              <a:rPr lang="en-US" altLang="en-US" dirty="0">
                <a:solidFill>
                  <a:srgbClr val="333333"/>
                </a:solidFill>
                <a:latin typeface="Calibri" panose="020F0502020204030204" pitchFamily="34" charset="0"/>
                <a:cs typeface="Calibri" panose="020F0502020204030204" pitchFamily="34" charset="0"/>
              </a:rPr>
              <a:t>.</a:t>
            </a:r>
            <a:r>
              <a:rPr lang="en-US" altLang="en-US" dirty="0">
                <a:latin typeface="Calibri" panose="020F0502020204030204" pitchFamily="34" charset="0"/>
                <a:cs typeface="Calibri" panose="020F0502020204030204" pitchFamily="34" charset="0"/>
              </a:rPr>
              <a:t> </a:t>
            </a:r>
            <a:endParaRPr lang="en-US" dirty="0"/>
          </a:p>
        </p:txBody>
      </p:sp>
    </p:spTree>
    <p:extLst>
      <p:ext uri="{BB962C8B-B14F-4D97-AF65-F5344CB8AC3E}">
        <p14:creationId xmlns:p14="http://schemas.microsoft.com/office/powerpoint/2010/main" val="7429936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27D70BE-7978-44FB-88D1-D945074FA43B}"/>
              </a:ext>
            </a:extLst>
          </p:cNvPr>
          <p:cNvPicPr>
            <a:picLocks noChangeAspect="1"/>
          </p:cNvPicPr>
          <p:nvPr/>
        </p:nvPicPr>
        <p:blipFill>
          <a:blip r:embed="rId2"/>
          <a:stretch>
            <a:fillRect/>
          </a:stretch>
        </p:blipFill>
        <p:spPr>
          <a:xfrm>
            <a:off x="10029825" y="76200"/>
            <a:ext cx="1943100" cy="1943100"/>
          </a:xfrm>
          <a:prstGeom prst="rect">
            <a:avLst/>
          </a:prstGeom>
        </p:spPr>
      </p:pic>
      <p:pic>
        <p:nvPicPr>
          <p:cNvPr id="5" name="Picture 4">
            <a:extLst>
              <a:ext uri="{FF2B5EF4-FFF2-40B4-BE49-F238E27FC236}">
                <a16:creationId xmlns:a16="http://schemas.microsoft.com/office/drawing/2014/main" id="{1FD9D4D3-9217-4DCC-84BE-88EB1AE199DA}"/>
              </a:ext>
            </a:extLst>
          </p:cNvPr>
          <p:cNvPicPr>
            <a:picLocks noChangeAspect="1"/>
          </p:cNvPicPr>
          <p:nvPr/>
        </p:nvPicPr>
        <p:blipFill>
          <a:blip r:embed="rId3"/>
          <a:stretch>
            <a:fillRect/>
          </a:stretch>
        </p:blipFill>
        <p:spPr>
          <a:xfrm>
            <a:off x="9690154" y="6027374"/>
            <a:ext cx="2355742" cy="660408"/>
          </a:xfrm>
          <a:prstGeom prst="rect">
            <a:avLst/>
          </a:prstGeom>
        </p:spPr>
      </p:pic>
      <p:sp>
        <p:nvSpPr>
          <p:cNvPr id="2" name="Rectangle 1">
            <a:extLst>
              <a:ext uri="{FF2B5EF4-FFF2-40B4-BE49-F238E27FC236}">
                <a16:creationId xmlns:a16="http://schemas.microsoft.com/office/drawing/2014/main" id="{98782824-0A11-44F2-B6D7-1EA2CF1E1571}"/>
              </a:ext>
            </a:extLst>
          </p:cNvPr>
          <p:cNvSpPr/>
          <p:nvPr/>
        </p:nvSpPr>
        <p:spPr>
          <a:xfrm>
            <a:off x="219075" y="76200"/>
            <a:ext cx="1939955" cy="584775"/>
          </a:xfrm>
          <a:prstGeom prst="rect">
            <a:avLst/>
          </a:prstGeom>
        </p:spPr>
        <p:txBody>
          <a:bodyPr wrap="none">
            <a:spAutoFit/>
          </a:bodyPr>
          <a:lstStyle/>
          <a:p>
            <a:r>
              <a:rPr lang="en-US" sz="3200" b="1" dirty="0">
                <a:solidFill>
                  <a:srgbClr val="C00000"/>
                </a:solidFill>
                <a:latin typeface="Calibri" panose="020F0502020204030204" pitchFamily="34" charset="0"/>
                <a:cs typeface="Calibri" panose="020F0502020204030204" pitchFamily="34" charset="0"/>
              </a:rPr>
              <a:t>The Basics</a:t>
            </a:r>
            <a:endParaRPr lang="en-US" sz="3200" b="1" i="0" dirty="0">
              <a:solidFill>
                <a:srgbClr val="C00000"/>
              </a:solidFill>
              <a:effectLst/>
              <a:latin typeface="Calibri" panose="020F0502020204030204" pitchFamily="34" charset="0"/>
              <a:cs typeface="Calibri" panose="020F0502020204030204" pitchFamily="34" charset="0"/>
            </a:endParaRPr>
          </a:p>
        </p:txBody>
      </p:sp>
      <p:sp>
        <p:nvSpPr>
          <p:cNvPr id="3" name="Rectangle 2">
            <a:extLst>
              <a:ext uri="{FF2B5EF4-FFF2-40B4-BE49-F238E27FC236}">
                <a16:creationId xmlns:a16="http://schemas.microsoft.com/office/drawing/2014/main" id="{795788E8-9E81-4946-9497-64458EB97032}"/>
              </a:ext>
            </a:extLst>
          </p:cNvPr>
          <p:cNvSpPr/>
          <p:nvPr/>
        </p:nvSpPr>
        <p:spPr>
          <a:xfrm>
            <a:off x="2159029" y="216157"/>
            <a:ext cx="6041995" cy="400110"/>
          </a:xfrm>
          <a:prstGeom prst="rect">
            <a:avLst/>
          </a:prstGeom>
        </p:spPr>
        <p:txBody>
          <a:bodyPr wrap="square">
            <a:spAutoFit/>
          </a:bodyPr>
          <a:lstStyle/>
          <a:p>
            <a:r>
              <a:rPr lang="en-US" sz="2000" b="1" dirty="0">
                <a:latin typeface="Calibri" panose="020F0502020204030204" pitchFamily="34" charset="0"/>
                <a:cs typeface="Calibri" panose="020F0502020204030204" pitchFamily="34" charset="0"/>
              </a:rPr>
              <a:t>Array Creation – </a:t>
            </a:r>
            <a:r>
              <a:rPr lang="en-US" sz="2000" b="1" dirty="0" err="1">
                <a:latin typeface="Calibri" panose="020F0502020204030204" pitchFamily="34" charset="0"/>
                <a:cs typeface="Calibri" panose="020F0502020204030204" pitchFamily="34" charset="0"/>
              </a:rPr>
              <a:t>arange</a:t>
            </a:r>
            <a:r>
              <a:rPr lang="en-US" sz="2000" b="1" dirty="0">
                <a:latin typeface="Calibri" panose="020F0502020204030204" pitchFamily="34" charset="0"/>
                <a:cs typeface="Calibri" panose="020F0502020204030204" pitchFamily="34" charset="0"/>
              </a:rPr>
              <a:t>, </a:t>
            </a:r>
            <a:r>
              <a:rPr lang="en-US" sz="2000" b="1" dirty="0" err="1">
                <a:latin typeface="Calibri" panose="020F0502020204030204" pitchFamily="34" charset="0"/>
                <a:cs typeface="Calibri" panose="020F0502020204030204" pitchFamily="34" charset="0"/>
              </a:rPr>
              <a:t>linspace</a:t>
            </a:r>
            <a:r>
              <a:rPr lang="en-US" sz="2000" b="1" dirty="0">
                <a:latin typeface="Calibri" panose="020F0502020204030204" pitchFamily="34" charset="0"/>
                <a:cs typeface="Calibri" panose="020F0502020204030204" pitchFamily="34" charset="0"/>
              </a:rPr>
              <a:t> function</a:t>
            </a:r>
            <a:endParaRPr lang="en-US" sz="2000" b="1" i="0" dirty="0">
              <a:effectLst/>
              <a:latin typeface="Calibri" panose="020F0502020204030204" pitchFamily="34" charset="0"/>
              <a:cs typeface="Calibri" panose="020F0502020204030204" pitchFamily="34" charset="0"/>
            </a:endParaRPr>
          </a:p>
        </p:txBody>
      </p:sp>
      <p:sp>
        <p:nvSpPr>
          <p:cNvPr id="6" name="Rectangle 1">
            <a:extLst>
              <a:ext uri="{FF2B5EF4-FFF2-40B4-BE49-F238E27FC236}">
                <a16:creationId xmlns:a16="http://schemas.microsoft.com/office/drawing/2014/main" id="{2FA2C737-52F7-4E03-90BF-3645E3499002}"/>
              </a:ext>
            </a:extLst>
          </p:cNvPr>
          <p:cNvSpPr>
            <a:spLocks noChangeArrowheads="1"/>
          </p:cNvSpPr>
          <p:nvPr/>
        </p:nvSpPr>
        <p:spPr bwMode="auto">
          <a:xfrm rot="10800000" flipV="1">
            <a:off x="219073" y="672825"/>
            <a:ext cx="9115426" cy="64633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33333"/>
                </a:solidFill>
                <a:effectLst/>
                <a:latin typeface="Calibri" panose="020F0502020204030204" pitchFamily="34" charset="0"/>
                <a:cs typeface="Calibri" panose="020F0502020204030204" pitchFamily="34" charset="0"/>
              </a:rPr>
              <a:t>To create sequences of numbers, NumPy provides the </a:t>
            </a:r>
            <a:r>
              <a:rPr kumimoji="0" lang="en-US" altLang="en-US" b="1" i="0" u="none" strike="noStrike" cap="none" normalizeH="0" baseline="0" dirty="0" err="1">
                <a:ln>
                  <a:noFill/>
                </a:ln>
                <a:solidFill>
                  <a:srgbClr val="333333"/>
                </a:solidFill>
                <a:effectLst/>
                <a:latin typeface="Calibri" panose="020F0502020204030204" pitchFamily="34" charset="0"/>
                <a:cs typeface="Calibri" panose="020F0502020204030204" pitchFamily="34" charset="0"/>
              </a:rPr>
              <a:t>arange</a:t>
            </a:r>
            <a:r>
              <a:rPr kumimoji="0" lang="en-US" altLang="en-US" b="0" i="0" u="none" strike="noStrike" cap="none" normalizeH="0" baseline="0" dirty="0">
                <a:ln>
                  <a:noFill/>
                </a:ln>
                <a:solidFill>
                  <a:srgbClr val="333333"/>
                </a:solidFill>
                <a:effectLst/>
                <a:latin typeface="Calibri" panose="020F0502020204030204" pitchFamily="34" charset="0"/>
                <a:cs typeface="Calibri" panose="020F0502020204030204" pitchFamily="34" charset="0"/>
              </a:rPr>
              <a:t> function which is analogous to the Python built-in</a:t>
            </a:r>
            <a:r>
              <a:rPr kumimoji="0" lang="en-US" altLang="en-US" b="1" i="0" u="none" strike="noStrike" cap="none" normalizeH="0" baseline="0" dirty="0">
                <a:ln>
                  <a:noFill/>
                </a:ln>
                <a:solidFill>
                  <a:srgbClr val="333333"/>
                </a:solidFill>
                <a:effectLst/>
                <a:latin typeface="Calibri" panose="020F0502020204030204" pitchFamily="34" charset="0"/>
                <a:cs typeface="Calibri" panose="020F0502020204030204" pitchFamily="34" charset="0"/>
              </a:rPr>
              <a:t> range</a:t>
            </a:r>
            <a:r>
              <a:rPr kumimoji="0" lang="en-US" altLang="en-US" b="0" i="0" u="none" strike="noStrike" cap="none" normalizeH="0" baseline="0" dirty="0">
                <a:ln>
                  <a:noFill/>
                </a:ln>
                <a:solidFill>
                  <a:srgbClr val="333333"/>
                </a:solidFill>
                <a:effectLst/>
                <a:latin typeface="Calibri" panose="020F0502020204030204" pitchFamily="34" charset="0"/>
                <a:cs typeface="Calibri" panose="020F0502020204030204" pitchFamily="34" charset="0"/>
              </a:rPr>
              <a:t>, but returns an array.</a:t>
            </a:r>
            <a:r>
              <a:rPr kumimoji="0" lang="en-US" altLang="en-US"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t>
            </a:r>
          </a:p>
        </p:txBody>
      </p:sp>
      <p:pic>
        <p:nvPicPr>
          <p:cNvPr id="7" name="Picture 6">
            <a:extLst>
              <a:ext uri="{FF2B5EF4-FFF2-40B4-BE49-F238E27FC236}">
                <a16:creationId xmlns:a16="http://schemas.microsoft.com/office/drawing/2014/main" id="{AFD6F8B6-69A4-44D2-8A4E-B7424DF59980}"/>
              </a:ext>
            </a:extLst>
          </p:cNvPr>
          <p:cNvPicPr>
            <a:picLocks noChangeAspect="1"/>
          </p:cNvPicPr>
          <p:nvPr/>
        </p:nvPicPr>
        <p:blipFill>
          <a:blip r:embed="rId4"/>
          <a:stretch>
            <a:fillRect/>
          </a:stretch>
        </p:blipFill>
        <p:spPr>
          <a:xfrm>
            <a:off x="419098" y="1295699"/>
            <a:ext cx="7781927" cy="1248728"/>
          </a:xfrm>
          <a:prstGeom prst="rect">
            <a:avLst/>
          </a:prstGeom>
        </p:spPr>
      </p:pic>
      <p:sp>
        <p:nvSpPr>
          <p:cNvPr id="8" name="Rectangle 7">
            <a:extLst>
              <a:ext uri="{FF2B5EF4-FFF2-40B4-BE49-F238E27FC236}">
                <a16:creationId xmlns:a16="http://schemas.microsoft.com/office/drawing/2014/main" id="{9C5577BD-D135-47FF-9C93-CC9DC92F1485}"/>
              </a:ext>
            </a:extLst>
          </p:cNvPr>
          <p:cNvSpPr/>
          <p:nvPr/>
        </p:nvSpPr>
        <p:spPr>
          <a:xfrm>
            <a:off x="219072" y="2561801"/>
            <a:ext cx="9115425" cy="671915"/>
          </a:xfrm>
          <a:prstGeom prst="rect">
            <a:avLst/>
          </a:prstGeom>
        </p:spPr>
        <p:txBody>
          <a:bodyPr wrap="square">
            <a:spAutoFit/>
          </a:bodyPr>
          <a:lstStyle/>
          <a:p>
            <a:pPr algn="just">
              <a:lnSpc>
                <a:spcPct val="107000"/>
              </a:lnSpc>
              <a:spcAft>
                <a:spcPts val="800"/>
              </a:spcAft>
            </a:pPr>
            <a:r>
              <a:rPr lang="en-US" dirty="0">
                <a:solidFill>
                  <a:srgbClr val="333333"/>
                </a:solidFill>
                <a:latin typeface="Calibri" panose="020F0502020204030204" pitchFamily="34" charset="0"/>
                <a:ea typeface="Calibri" panose="020F0502020204030204" pitchFamily="34" charset="0"/>
                <a:cs typeface="Calibri" panose="020F0502020204030204" pitchFamily="34" charset="0"/>
              </a:rPr>
              <a:t>When </a:t>
            </a:r>
            <a:r>
              <a:rPr lang="en-US" b="1" dirty="0" err="1">
                <a:solidFill>
                  <a:srgbClr val="333333"/>
                </a:solidFill>
                <a:latin typeface="Calibri" panose="020F0502020204030204" pitchFamily="34" charset="0"/>
                <a:ea typeface="Calibri" panose="020F0502020204030204" pitchFamily="34" charset="0"/>
                <a:cs typeface="Calibri" panose="020F0502020204030204" pitchFamily="34" charset="0"/>
              </a:rPr>
              <a:t>arange</a:t>
            </a:r>
            <a:r>
              <a:rPr lang="en-US" dirty="0">
                <a:solidFill>
                  <a:srgbClr val="333333"/>
                </a:solidFill>
                <a:latin typeface="Calibri" panose="020F0502020204030204" pitchFamily="34" charset="0"/>
                <a:ea typeface="Calibri" panose="020F0502020204030204" pitchFamily="34" charset="0"/>
                <a:cs typeface="Calibri" panose="020F0502020204030204" pitchFamily="34" charset="0"/>
              </a:rPr>
              <a:t> is used with floating point arguments, it is generally not possible to predict the number of elements obtained, due to the finite floating point precision. </a:t>
            </a:r>
            <a:endParaRPr lang="en-US" sz="2400" dirty="0">
              <a:effectLst/>
              <a:latin typeface="Calibri" panose="020F0502020204030204" pitchFamily="34" charset="0"/>
              <a:ea typeface="Calibri" panose="020F0502020204030204" pitchFamily="34" charset="0"/>
              <a:cs typeface="Calibri" panose="020F0502020204030204" pitchFamily="34" charset="0"/>
            </a:endParaRPr>
          </a:p>
        </p:txBody>
      </p:sp>
      <p:pic>
        <p:nvPicPr>
          <p:cNvPr id="13" name="Picture 12">
            <a:extLst>
              <a:ext uri="{FF2B5EF4-FFF2-40B4-BE49-F238E27FC236}">
                <a16:creationId xmlns:a16="http://schemas.microsoft.com/office/drawing/2014/main" id="{6C271102-6B4B-417F-83D5-AE5DFCD59338}"/>
              </a:ext>
            </a:extLst>
          </p:cNvPr>
          <p:cNvPicPr>
            <a:picLocks noChangeAspect="1"/>
          </p:cNvPicPr>
          <p:nvPr/>
        </p:nvPicPr>
        <p:blipFill>
          <a:blip r:embed="rId5"/>
          <a:stretch>
            <a:fillRect/>
          </a:stretch>
        </p:blipFill>
        <p:spPr>
          <a:xfrm>
            <a:off x="419098" y="4286818"/>
            <a:ext cx="8315327" cy="1740556"/>
          </a:xfrm>
          <a:prstGeom prst="rect">
            <a:avLst/>
          </a:prstGeom>
        </p:spPr>
      </p:pic>
      <p:sp>
        <p:nvSpPr>
          <p:cNvPr id="14" name="Rectangle 13">
            <a:extLst>
              <a:ext uri="{FF2B5EF4-FFF2-40B4-BE49-F238E27FC236}">
                <a16:creationId xmlns:a16="http://schemas.microsoft.com/office/drawing/2014/main" id="{71CA7281-DCA9-43FE-A917-54A8B2BB7F10}"/>
              </a:ext>
            </a:extLst>
          </p:cNvPr>
          <p:cNvSpPr/>
          <p:nvPr/>
        </p:nvSpPr>
        <p:spPr>
          <a:xfrm>
            <a:off x="219071" y="3556378"/>
            <a:ext cx="9115425" cy="646331"/>
          </a:xfrm>
          <a:prstGeom prst="rect">
            <a:avLst/>
          </a:prstGeom>
        </p:spPr>
        <p:txBody>
          <a:bodyPr wrap="square">
            <a:spAutoFit/>
          </a:bodyPr>
          <a:lstStyle/>
          <a:p>
            <a:pPr algn="just"/>
            <a:r>
              <a:rPr lang="en-US" dirty="0">
                <a:solidFill>
                  <a:srgbClr val="333333"/>
                </a:solidFill>
                <a:latin typeface="Calibri" panose="020F0502020204030204" pitchFamily="34" charset="0"/>
                <a:ea typeface="Calibri" panose="020F0502020204030204" pitchFamily="34" charset="0"/>
                <a:cs typeface="Calibri" panose="020F0502020204030204" pitchFamily="34" charset="0"/>
              </a:rPr>
              <a:t>For this reason, it is usually better to use the function </a:t>
            </a:r>
            <a:r>
              <a:rPr lang="en-US" b="1" dirty="0" err="1">
                <a:solidFill>
                  <a:srgbClr val="333333"/>
                </a:solidFill>
                <a:latin typeface="Calibri" panose="020F0502020204030204" pitchFamily="34" charset="0"/>
                <a:ea typeface="Calibri" panose="020F0502020204030204" pitchFamily="34" charset="0"/>
                <a:cs typeface="Calibri" panose="020F0502020204030204" pitchFamily="34" charset="0"/>
              </a:rPr>
              <a:t>linspace</a:t>
            </a:r>
            <a:r>
              <a:rPr lang="en-US" dirty="0">
                <a:solidFill>
                  <a:srgbClr val="333333"/>
                </a:solidFill>
                <a:latin typeface="Calibri" panose="020F0502020204030204" pitchFamily="34" charset="0"/>
                <a:ea typeface="Calibri" panose="020F0502020204030204" pitchFamily="34" charset="0"/>
                <a:cs typeface="Calibri" panose="020F0502020204030204" pitchFamily="34" charset="0"/>
              </a:rPr>
              <a:t> that receives as an argument the number of elements that we want, instead of the step:</a:t>
            </a:r>
            <a:endParaRPr lang="en-US" dirty="0"/>
          </a:p>
        </p:txBody>
      </p:sp>
      <p:sp>
        <p:nvSpPr>
          <p:cNvPr id="15" name="Rectangle 14">
            <a:extLst>
              <a:ext uri="{FF2B5EF4-FFF2-40B4-BE49-F238E27FC236}">
                <a16:creationId xmlns:a16="http://schemas.microsoft.com/office/drawing/2014/main" id="{A5463DF2-720D-4183-81EE-42DF8CA18A72}"/>
              </a:ext>
            </a:extLst>
          </p:cNvPr>
          <p:cNvSpPr/>
          <p:nvPr/>
        </p:nvSpPr>
        <p:spPr>
          <a:xfrm>
            <a:off x="8315325" y="4286818"/>
            <a:ext cx="819150" cy="23855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1475448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27D70BE-7978-44FB-88D1-D945074FA43B}"/>
              </a:ext>
            </a:extLst>
          </p:cNvPr>
          <p:cNvPicPr>
            <a:picLocks noChangeAspect="1"/>
          </p:cNvPicPr>
          <p:nvPr/>
        </p:nvPicPr>
        <p:blipFill>
          <a:blip r:embed="rId2"/>
          <a:stretch>
            <a:fillRect/>
          </a:stretch>
        </p:blipFill>
        <p:spPr>
          <a:xfrm>
            <a:off x="10029825" y="76200"/>
            <a:ext cx="1943100" cy="1943100"/>
          </a:xfrm>
          <a:prstGeom prst="rect">
            <a:avLst/>
          </a:prstGeom>
        </p:spPr>
      </p:pic>
      <p:pic>
        <p:nvPicPr>
          <p:cNvPr id="5" name="Picture 4">
            <a:extLst>
              <a:ext uri="{FF2B5EF4-FFF2-40B4-BE49-F238E27FC236}">
                <a16:creationId xmlns:a16="http://schemas.microsoft.com/office/drawing/2014/main" id="{1FD9D4D3-9217-4DCC-84BE-88EB1AE199DA}"/>
              </a:ext>
            </a:extLst>
          </p:cNvPr>
          <p:cNvPicPr>
            <a:picLocks noChangeAspect="1"/>
          </p:cNvPicPr>
          <p:nvPr/>
        </p:nvPicPr>
        <p:blipFill>
          <a:blip r:embed="rId3"/>
          <a:stretch>
            <a:fillRect/>
          </a:stretch>
        </p:blipFill>
        <p:spPr>
          <a:xfrm>
            <a:off x="9690154" y="6027374"/>
            <a:ext cx="2355742" cy="660408"/>
          </a:xfrm>
          <a:prstGeom prst="rect">
            <a:avLst/>
          </a:prstGeom>
        </p:spPr>
      </p:pic>
      <p:sp>
        <p:nvSpPr>
          <p:cNvPr id="2" name="Rectangle 1">
            <a:extLst>
              <a:ext uri="{FF2B5EF4-FFF2-40B4-BE49-F238E27FC236}">
                <a16:creationId xmlns:a16="http://schemas.microsoft.com/office/drawing/2014/main" id="{98782824-0A11-44F2-B6D7-1EA2CF1E1571}"/>
              </a:ext>
            </a:extLst>
          </p:cNvPr>
          <p:cNvSpPr/>
          <p:nvPr/>
        </p:nvSpPr>
        <p:spPr>
          <a:xfrm>
            <a:off x="219075" y="76200"/>
            <a:ext cx="1939955" cy="584775"/>
          </a:xfrm>
          <a:prstGeom prst="rect">
            <a:avLst/>
          </a:prstGeom>
        </p:spPr>
        <p:txBody>
          <a:bodyPr wrap="none">
            <a:spAutoFit/>
          </a:bodyPr>
          <a:lstStyle/>
          <a:p>
            <a:r>
              <a:rPr lang="en-US" sz="3200" b="1" dirty="0">
                <a:solidFill>
                  <a:srgbClr val="C00000"/>
                </a:solidFill>
                <a:latin typeface="Calibri" panose="020F0502020204030204" pitchFamily="34" charset="0"/>
                <a:cs typeface="Calibri" panose="020F0502020204030204" pitchFamily="34" charset="0"/>
              </a:rPr>
              <a:t>The Basics</a:t>
            </a:r>
            <a:endParaRPr lang="en-US" sz="3200" b="1" i="0" dirty="0">
              <a:solidFill>
                <a:srgbClr val="C00000"/>
              </a:solidFill>
              <a:effectLst/>
              <a:latin typeface="Calibri" panose="020F0502020204030204" pitchFamily="34" charset="0"/>
              <a:cs typeface="Calibri" panose="020F0502020204030204" pitchFamily="34" charset="0"/>
            </a:endParaRPr>
          </a:p>
        </p:txBody>
      </p:sp>
      <p:sp>
        <p:nvSpPr>
          <p:cNvPr id="3" name="Rectangle 2">
            <a:extLst>
              <a:ext uri="{FF2B5EF4-FFF2-40B4-BE49-F238E27FC236}">
                <a16:creationId xmlns:a16="http://schemas.microsoft.com/office/drawing/2014/main" id="{795788E8-9E81-4946-9497-64458EB97032}"/>
              </a:ext>
            </a:extLst>
          </p:cNvPr>
          <p:cNvSpPr/>
          <p:nvPr/>
        </p:nvSpPr>
        <p:spPr>
          <a:xfrm>
            <a:off x="2159029" y="216157"/>
            <a:ext cx="6041995" cy="400110"/>
          </a:xfrm>
          <a:prstGeom prst="rect">
            <a:avLst/>
          </a:prstGeom>
        </p:spPr>
        <p:txBody>
          <a:bodyPr wrap="square">
            <a:spAutoFit/>
          </a:bodyPr>
          <a:lstStyle/>
          <a:p>
            <a:r>
              <a:rPr lang="en-US" sz="2000" b="1" dirty="0">
                <a:latin typeface="Calibri" panose="020F0502020204030204" pitchFamily="34" charset="0"/>
                <a:cs typeface="Calibri" panose="020F0502020204030204" pitchFamily="34" charset="0"/>
              </a:rPr>
              <a:t>Printing Array</a:t>
            </a:r>
            <a:endParaRPr lang="en-US" sz="2000" b="1" i="0" dirty="0">
              <a:effectLst/>
              <a:latin typeface="Calibri" panose="020F0502020204030204" pitchFamily="34" charset="0"/>
              <a:cs typeface="Calibri" panose="020F0502020204030204" pitchFamily="34" charset="0"/>
            </a:endParaRPr>
          </a:p>
        </p:txBody>
      </p:sp>
      <p:sp>
        <p:nvSpPr>
          <p:cNvPr id="9" name="Rectangle 8">
            <a:extLst>
              <a:ext uri="{FF2B5EF4-FFF2-40B4-BE49-F238E27FC236}">
                <a16:creationId xmlns:a16="http://schemas.microsoft.com/office/drawing/2014/main" id="{0E5EC5B5-39DD-429F-B9CB-DFFB973FDD69}"/>
              </a:ext>
            </a:extLst>
          </p:cNvPr>
          <p:cNvSpPr/>
          <p:nvPr/>
        </p:nvSpPr>
        <p:spPr>
          <a:xfrm>
            <a:off x="219074" y="616267"/>
            <a:ext cx="9163051" cy="646331"/>
          </a:xfrm>
          <a:prstGeom prst="rect">
            <a:avLst/>
          </a:prstGeom>
        </p:spPr>
        <p:txBody>
          <a:bodyPr wrap="square">
            <a:spAutoFit/>
          </a:bodyPr>
          <a:lstStyle/>
          <a:p>
            <a:pPr algn="just"/>
            <a:r>
              <a:rPr lang="en-US" dirty="0">
                <a:solidFill>
                  <a:srgbClr val="333333"/>
                </a:solidFill>
                <a:latin typeface="Calibri" panose="020F0502020204030204" pitchFamily="34" charset="0"/>
                <a:ea typeface="Calibri" panose="020F0502020204030204" pitchFamily="34" charset="0"/>
                <a:cs typeface="Calibri" panose="020F0502020204030204" pitchFamily="34" charset="0"/>
              </a:rPr>
              <a:t>When you print an array, NumPy displays it in a similar way to nested lists, but with the following layout:</a:t>
            </a:r>
            <a:endParaRPr lang="en-US" dirty="0">
              <a:latin typeface="Calibri" panose="020F0502020204030204" pitchFamily="34" charset="0"/>
              <a:cs typeface="Calibri" panose="020F0502020204030204" pitchFamily="34" charset="0"/>
            </a:endParaRPr>
          </a:p>
        </p:txBody>
      </p:sp>
      <p:sp>
        <p:nvSpPr>
          <p:cNvPr id="11" name="Rectangle 10">
            <a:extLst>
              <a:ext uri="{FF2B5EF4-FFF2-40B4-BE49-F238E27FC236}">
                <a16:creationId xmlns:a16="http://schemas.microsoft.com/office/drawing/2014/main" id="{4BBADD13-5985-4412-A8E1-8B5133D21C06}"/>
              </a:ext>
            </a:extLst>
          </p:cNvPr>
          <p:cNvSpPr/>
          <p:nvPr/>
        </p:nvSpPr>
        <p:spPr>
          <a:xfrm>
            <a:off x="219074" y="2529288"/>
            <a:ext cx="9471080" cy="670120"/>
          </a:xfrm>
          <a:prstGeom prst="rect">
            <a:avLst/>
          </a:prstGeom>
        </p:spPr>
        <p:txBody>
          <a:bodyPr wrap="square">
            <a:spAutoFit/>
          </a:bodyPr>
          <a:lstStyle/>
          <a:p>
            <a:pPr algn="just">
              <a:lnSpc>
                <a:spcPct val="107000"/>
              </a:lnSpc>
              <a:spcAft>
                <a:spcPts val="800"/>
              </a:spcAft>
            </a:pPr>
            <a:r>
              <a:rPr lang="en-US" dirty="0">
                <a:solidFill>
                  <a:srgbClr val="333333"/>
                </a:solidFill>
                <a:latin typeface="Calibri" panose="020F0502020204030204" pitchFamily="34" charset="0"/>
                <a:ea typeface="Calibri" panose="020F0502020204030204" pitchFamily="34" charset="0"/>
                <a:cs typeface="Calibri" panose="020F0502020204030204" pitchFamily="34" charset="0"/>
              </a:rPr>
              <a:t>One-dimensional arrays are then printed as rows, </a:t>
            </a:r>
            <a:r>
              <a:rPr lang="en-US" dirty="0" err="1">
                <a:solidFill>
                  <a:srgbClr val="333333"/>
                </a:solidFill>
                <a:latin typeface="Calibri" panose="020F0502020204030204" pitchFamily="34" charset="0"/>
                <a:ea typeface="Calibri" panose="020F0502020204030204" pitchFamily="34" charset="0"/>
                <a:cs typeface="Calibri" panose="020F0502020204030204" pitchFamily="34" charset="0"/>
              </a:rPr>
              <a:t>bidimensionals</a:t>
            </a:r>
            <a:r>
              <a:rPr lang="en-US" dirty="0">
                <a:solidFill>
                  <a:srgbClr val="333333"/>
                </a:solidFill>
                <a:latin typeface="Calibri" panose="020F0502020204030204" pitchFamily="34" charset="0"/>
                <a:ea typeface="Calibri" panose="020F0502020204030204" pitchFamily="34" charset="0"/>
                <a:cs typeface="Calibri" panose="020F0502020204030204" pitchFamily="34" charset="0"/>
              </a:rPr>
              <a:t> as matrices and </a:t>
            </a:r>
            <a:r>
              <a:rPr lang="en-US" dirty="0" err="1">
                <a:solidFill>
                  <a:srgbClr val="333333"/>
                </a:solidFill>
                <a:latin typeface="Calibri" panose="020F0502020204030204" pitchFamily="34" charset="0"/>
                <a:ea typeface="Calibri" panose="020F0502020204030204" pitchFamily="34" charset="0"/>
                <a:cs typeface="Calibri" panose="020F0502020204030204" pitchFamily="34" charset="0"/>
              </a:rPr>
              <a:t>tridimensionals</a:t>
            </a:r>
            <a:r>
              <a:rPr lang="en-US" dirty="0">
                <a:solidFill>
                  <a:srgbClr val="333333"/>
                </a:solidFill>
                <a:latin typeface="Calibri" panose="020F0502020204030204" pitchFamily="34" charset="0"/>
                <a:ea typeface="Calibri" panose="020F0502020204030204" pitchFamily="34" charset="0"/>
                <a:cs typeface="Calibri" panose="020F0502020204030204" pitchFamily="34" charset="0"/>
              </a:rPr>
              <a:t> as lists of matrices.</a:t>
            </a:r>
            <a:endParaRPr lang="en-US" sz="2400" dirty="0">
              <a:effectLst/>
              <a:latin typeface="Calibri" panose="020F0502020204030204" pitchFamily="34" charset="0"/>
              <a:ea typeface="Calibri" panose="020F0502020204030204" pitchFamily="34" charset="0"/>
              <a:cs typeface="Calibri" panose="020F0502020204030204" pitchFamily="34" charset="0"/>
            </a:endParaRPr>
          </a:p>
        </p:txBody>
      </p:sp>
      <p:sp>
        <p:nvSpPr>
          <p:cNvPr id="12" name="Rectangle 11">
            <a:extLst>
              <a:ext uri="{FF2B5EF4-FFF2-40B4-BE49-F238E27FC236}">
                <a16:creationId xmlns:a16="http://schemas.microsoft.com/office/drawing/2014/main" id="{4845872C-A5FC-4068-BA70-B364272851E2}"/>
              </a:ext>
            </a:extLst>
          </p:cNvPr>
          <p:cNvSpPr/>
          <p:nvPr/>
        </p:nvSpPr>
        <p:spPr>
          <a:xfrm>
            <a:off x="447675" y="1328959"/>
            <a:ext cx="8934450" cy="1200329"/>
          </a:xfrm>
          <a:prstGeom prst="rect">
            <a:avLst/>
          </a:prstGeom>
        </p:spPr>
        <p:txBody>
          <a:bodyPr wrap="square">
            <a:spAutoFit/>
          </a:bodyPr>
          <a:lstStyle/>
          <a:p>
            <a:pPr marL="285750" indent="-285750" algn="just">
              <a:buFont typeface="Arial" panose="020B0604020202020204" pitchFamily="34" charset="0"/>
              <a:buChar char="•"/>
            </a:pPr>
            <a:r>
              <a:rPr lang="en-US" dirty="0">
                <a:solidFill>
                  <a:srgbClr val="333333"/>
                </a:solidFill>
                <a:latin typeface="Calibri" panose="020F0502020204030204" pitchFamily="34" charset="0"/>
                <a:cs typeface="Calibri" panose="020F0502020204030204" pitchFamily="34" charset="0"/>
              </a:rPr>
              <a:t>the last axis is printed from left to right,</a:t>
            </a:r>
          </a:p>
          <a:p>
            <a:pPr marL="285750" indent="-285750" algn="just">
              <a:buFont typeface="Arial" panose="020B0604020202020204" pitchFamily="34" charset="0"/>
              <a:buChar char="•"/>
            </a:pPr>
            <a:r>
              <a:rPr lang="en-US" dirty="0">
                <a:solidFill>
                  <a:srgbClr val="333333"/>
                </a:solidFill>
                <a:latin typeface="Calibri" panose="020F0502020204030204" pitchFamily="34" charset="0"/>
                <a:cs typeface="Calibri" panose="020F0502020204030204" pitchFamily="34" charset="0"/>
              </a:rPr>
              <a:t>the second-to-last is printed from top to bottom,</a:t>
            </a:r>
          </a:p>
          <a:p>
            <a:pPr marL="285750" indent="-285750" algn="just">
              <a:buFont typeface="Arial" panose="020B0604020202020204" pitchFamily="34" charset="0"/>
              <a:buChar char="•"/>
            </a:pPr>
            <a:r>
              <a:rPr lang="en-US" dirty="0">
                <a:solidFill>
                  <a:srgbClr val="333333"/>
                </a:solidFill>
                <a:latin typeface="Calibri" panose="020F0502020204030204" pitchFamily="34" charset="0"/>
                <a:cs typeface="Calibri" panose="020F0502020204030204" pitchFamily="34" charset="0"/>
              </a:rPr>
              <a:t>the rest are also printed from top to bottom, with each slice separated from the next by an empty line.</a:t>
            </a:r>
            <a:endParaRPr lang="en-US" b="0" i="0" dirty="0">
              <a:solidFill>
                <a:srgbClr val="333333"/>
              </a:solidFill>
              <a:effectLst/>
              <a:latin typeface="Calibri" panose="020F0502020204030204" pitchFamily="34" charset="0"/>
              <a:cs typeface="Calibri" panose="020F0502020204030204" pitchFamily="34" charset="0"/>
            </a:endParaRPr>
          </a:p>
        </p:txBody>
      </p:sp>
      <p:pic>
        <p:nvPicPr>
          <p:cNvPr id="17" name="Picture 16">
            <a:extLst>
              <a:ext uri="{FF2B5EF4-FFF2-40B4-BE49-F238E27FC236}">
                <a16:creationId xmlns:a16="http://schemas.microsoft.com/office/drawing/2014/main" id="{C8A139CE-1A93-4087-8A0E-1BF7BBA8D59A}"/>
              </a:ext>
            </a:extLst>
          </p:cNvPr>
          <p:cNvPicPr>
            <a:picLocks noChangeAspect="1"/>
          </p:cNvPicPr>
          <p:nvPr/>
        </p:nvPicPr>
        <p:blipFill>
          <a:blip r:embed="rId4"/>
          <a:stretch>
            <a:fillRect/>
          </a:stretch>
        </p:blipFill>
        <p:spPr>
          <a:xfrm>
            <a:off x="447675" y="3401337"/>
            <a:ext cx="6161642" cy="2756524"/>
          </a:xfrm>
          <a:prstGeom prst="rect">
            <a:avLst/>
          </a:prstGeom>
        </p:spPr>
      </p:pic>
    </p:spTree>
    <p:extLst>
      <p:ext uri="{BB962C8B-B14F-4D97-AF65-F5344CB8AC3E}">
        <p14:creationId xmlns:p14="http://schemas.microsoft.com/office/powerpoint/2010/main" val="15701819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27D70BE-7978-44FB-88D1-D945074FA43B}"/>
              </a:ext>
            </a:extLst>
          </p:cNvPr>
          <p:cNvPicPr>
            <a:picLocks noChangeAspect="1"/>
          </p:cNvPicPr>
          <p:nvPr/>
        </p:nvPicPr>
        <p:blipFill>
          <a:blip r:embed="rId2"/>
          <a:stretch>
            <a:fillRect/>
          </a:stretch>
        </p:blipFill>
        <p:spPr>
          <a:xfrm>
            <a:off x="10029825" y="76200"/>
            <a:ext cx="1943100" cy="1943100"/>
          </a:xfrm>
          <a:prstGeom prst="rect">
            <a:avLst/>
          </a:prstGeom>
        </p:spPr>
      </p:pic>
      <p:pic>
        <p:nvPicPr>
          <p:cNvPr id="5" name="Picture 4">
            <a:extLst>
              <a:ext uri="{FF2B5EF4-FFF2-40B4-BE49-F238E27FC236}">
                <a16:creationId xmlns:a16="http://schemas.microsoft.com/office/drawing/2014/main" id="{1FD9D4D3-9217-4DCC-84BE-88EB1AE199DA}"/>
              </a:ext>
            </a:extLst>
          </p:cNvPr>
          <p:cNvPicPr>
            <a:picLocks noChangeAspect="1"/>
          </p:cNvPicPr>
          <p:nvPr/>
        </p:nvPicPr>
        <p:blipFill>
          <a:blip r:embed="rId3"/>
          <a:stretch>
            <a:fillRect/>
          </a:stretch>
        </p:blipFill>
        <p:spPr>
          <a:xfrm>
            <a:off x="9690154" y="6027374"/>
            <a:ext cx="2355742" cy="660408"/>
          </a:xfrm>
          <a:prstGeom prst="rect">
            <a:avLst/>
          </a:prstGeom>
        </p:spPr>
      </p:pic>
      <p:sp>
        <p:nvSpPr>
          <p:cNvPr id="2" name="Rectangle 1">
            <a:extLst>
              <a:ext uri="{FF2B5EF4-FFF2-40B4-BE49-F238E27FC236}">
                <a16:creationId xmlns:a16="http://schemas.microsoft.com/office/drawing/2014/main" id="{98782824-0A11-44F2-B6D7-1EA2CF1E1571}"/>
              </a:ext>
            </a:extLst>
          </p:cNvPr>
          <p:cNvSpPr/>
          <p:nvPr/>
        </p:nvSpPr>
        <p:spPr>
          <a:xfrm>
            <a:off x="219075" y="76200"/>
            <a:ext cx="1939955" cy="584775"/>
          </a:xfrm>
          <a:prstGeom prst="rect">
            <a:avLst/>
          </a:prstGeom>
        </p:spPr>
        <p:txBody>
          <a:bodyPr wrap="none">
            <a:spAutoFit/>
          </a:bodyPr>
          <a:lstStyle/>
          <a:p>
            <a:r>
              <a:rPr lang="en-US" sz="3200" b="1" dirty="0">
                <a:solidFill>
                  <a:srgbClr val="C00000"/>
                </a:solidFill>
                <a:latin typeface="Calibri" panose="020F0502020204030204" pitchFamily="34" charset="0"/>
                <a:cs typeface="Calibri" panose="020F0502020204030204" pitchFamily="34" charset="0"/>
              </a:rPr>
              <a:t>The Basics</a:t>
            </a:r>
            <a:endParaRPr lang="en-US" sz="3200" b="1" i="0" dirty="0">
              <a:solidFill>
                <a:srgbClr val="C00000"/>
              </a:solidFill>
              <a:effectLst/>
              <a:latin typeface="Calibri" panose="020F0502020204030204" pitchFamily="34" charset="0"/>
              <a:cs typeface="Calibri" panose="020F0502020204030204" pitchFamily="34" charset="0"/>
            </a:endParaRPr>
          </a:p>
        </p:txBody>
      </p:sp>
      <p:sp>
        <p:nvSpPr>
          <p:cNvPr id="3" name="Rectangle 2">
            <a:extLst>
              <a:ext uri="{FF2B5EF4-FFF2-40B4-BE49-F238E27FC236}">
                <a16:creationId xmlns:a16="http://schemas.microsoft.com/office/drawing/2014/main" id="{795788E8-9E81-4946-9497-64458EB97032}"/>
              </a:ext>
            </a:extLst>
          </p:cNvPr>
          <p:cNvSpPr/>
          <p:nvPr/>
        </p:nvSpPr>
        <p:spPr>
          <a:xfrm>
            <a:off x="2159029" y="216157"/>
            <a:ext cx="6041995" cy="400110"/>
          </a:xfrm>
          <a:prstGeom prst="rect">
            <a:avLst/>
          </a:prstGeom>
        </p:spPr>
        <p:txBody>
          <a:bodyPr wrap="square">
            <a:spAutoFit/>
          </a:bodyPr>
          <a:lstStyle/>
          <a:p>
            <a:r>
              <a:rPr lang="en-US" sz="2000" b="1" dirty="0">
                <a:latin typeface="Calibri" panose="020F0502020204030204" pitchFamily="34" charset="0"/>
                <a:cs typeface="Calibri" panose="020F0502020204030204" pitchFamily="34" charset="0"/>
              </a:rPr>
              <a:t>Basic Operations – basic elementwise operators</a:t>
            </a:r>
            <a:endParaRPr lang="en-US" sz="2000" b="1" i="0" dirty="0">
              <a:effectLst/>
              <a:latin typeface="Calibri" panose="020F0502020204030204" pitchFamily="34" charset="0"/>
              <a:cs typeface="Calibri" panose="020F0502020204030204" pitchFamily="34" charset="0"/>
            </a:endParaRPr>
          </a:p>
        </p:txBody>
      </p:sp>
      <p:sp>
        <p:nvSpPr>
          <p:cNvPr id="6" name="Rectangle 5">
            <a:extLst>
              <a:ext uri="{FF2B5EF4-FFF2-40B4-BE49-F238E27FC236}">
                <a16:creationId xmlns:a16="http://schemas.microsoft.com/office/drawing/2014/main" id="{09D0BB4F-6511-4441-8615-845F4AD13A18}"/>
              </a:ext>
            </a:extLst>
          </p:cNvPr>
          <p:cNvSpPr/>
          <p:nvPr/>
        </p:nvSpPr>
        <p:spPr>
          <a:xfrm>
            <a:off x="219074" y="632400"/>
            <a:ext cx="9401176" cy="369332"/>
          </a:xfrm>
          <a:prstGeom prst="rect">
            <a:avLst/>
          </a:prstGeom>
        </p:spPr>
        <p:txBody>
          <a:bodyPr wrap="square">
            <a:spAutoFit/>
          </a:bodyPr>
          <a:lstStyle/>
          <a:p>
            <a:pPr algn="just"/>
            <a:r>
              <a:rPr lang="en-US" dirty="0">
                <a:solidFill>
                  <a:srgbClr val="333333"/>
                </a:solidFill>
                <a:latin typeface="Calibri" panose="020F0502020204030204" pitchFamily="34" charset="0"/>
                <a:cs typeface="Calibri" panose="020F0502020204030204" pitchFamily="34" charset="0"/>
              </a:rPr>
              <a:t>Arithmetic operators on arrays apply </a:t>
            </a:r>
            <a:r>
              <a:rPr lang="en-US" i="1" dirty="0">
                <a:solidFill>
                  <a:srgbClr val="333333"/>
                </a:solidFill>
                <a:latin typeface="Calibri" panose="020F0502020204030204" pitchFamily="34" charset="0"/>
                <a:cs typeface="Calibri" panose="020F0502020204030204" pitchFamily="34" charset="0"/>
              </a:rPr>
              <a:t>elementwise</a:t>
            </a:r>
            <a:r>
              <a:rPr lang="en-US" dirty="0">
                <a:solidFill>
                  <a:srgbClr val="333333"/>
                </a:solidFill>
                <a:latin typeface="Calibri" panose="020F0502020204030204" pitchFamily="34" charset="0"/>
                <a:cs typeface="Calibri" panose="020F0502020204030204" pitchFamily="34" charset="0"/>
              </a:rPr>
              <a:t>. A new array is created and filled with the result.</a:t>
            </a:r>
            <a:endParaRPr lang="en-US" dirty="0">
              <a:latin typeface="Calibri" panose="020F0502020204030204" pitchFamily="34" charset="0"/>
              <a:cs typeface="Calibri" panose="020F0502020204030204" pitchFamily="34" charset="0"/>
            </a:endParaRPr>
          </a:p>
        </p:txBody>
      </p:sp>
      <p:pic>
        <p:nvPicPr>
          <p:cNvPr id="7" name="Picture 6">
            <a:extLst>
              <a:ext uri="{FF2B5EF4-FFF2-40B4-BE49-F238E27FC236}">
                <a16:creationId xmlns:a16="http://schemas.microsoft.com/office/drawing/2014/main" id="{3015DC11-E4DC-434E-B706-4E58F1F72F50}"/>
              </a:ext>
            </a:extLst>
          </p:cNvPr>
          <p:cNvPicPr>
            <a:picLocks noChangeAspect="1"/>
          </p:cNvPicPr>
          <p:nvPr/>
        </p:nvPicPr>
        <p:blipFill>
          <a:blip r:embed="rId4"/>
          <a:stretch>
            <a:fillRect/>
          </a:stretch>
        </p:blipFill>
        <p:spPr>
          <a:xfrm>
            <a:off x="453837" y="1047750"/>
            <a:ext cx="7321926" cy="4076910"/>
          </a:xfrm>
          <a:prstGeom prst="rect">
            <a:avLst/>
          </a:prstGeom>
        </p:spPr>
      </p:pic>
    </p:spTree>
    <p:extLst>
      <p:ext uri="{BB962C8B-B14F-4D97-AF65-F5344CB8AC3E}">
        <p14:creationId xmlns:p14="http://schemas.microsoft.com/office/powerpoint/2010/main" val="5272871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27D70BE-7978-44FB-88D1-D945074FA43B}"/>
              </a:ext>
            </a:extLst>
          </p:cNvPr>
          <p:cNvPicPr>
            <a:picLocks noChangeAspect="1"/>
          </p:cNvPicPr>
          <p:nvPr/>
        </p:nvPicPr>
        <p:blipFill>
          <a:blip r:embed="rId2"/>
          <a:stretch>
            <a:fillRect/>
          </a:stretch>
        </p:blipFill>
        <p:spPr>
          <a:xfrm>
            <a:off x="10029825" y="76200"/>
            <a:ext cx="1943100" cy="1943100"/>
          </a:xfrm>
          <a:prstGeom prst="rect">
            <a:avLst/>
          </a:prstGeom>
        </p:spPr>
      </p:pic>
      <p:pic>
        <p:nvPicPr>
          <p:cNvPr id="5" name="Picture 4">
            <a:extLst>
              <a:ext uri="{FF2B5EF4-FFF2-40B4-BE49-F238E27FC236}">
                <a16:creationId xmlns:a16="http://schemas.microsoft.com/office/drawing/2014/main" id="{1FD9D4D3-9217-4DCC-84BE-88EB1AE199DA}"/>
              </a:ext>
            </a:extLst>
          </p:cNvPr>
          <p:cNvPicPr>
            <a:picLocks noChangeAspect="1"/>
          </p:cNvPicPr>
          <p:nvPr/>
        </p:nvPicPr>
        <p:blipFill>
          <a:blip r:embed="rId3"/>
          <a:stretch>
            <a:fillRect/>
          </a:stretch>
        </p:blipFill>
        <p:spPr>
          <a:xfrm>
            <a:off x="9690154" y="6027374"/>
            <a:ext cx="2355742" cy="660408"/>
          </a:xfrm>
          <a:prstGeom prst="rect">
            <a:avLst/>
          </a:prstGeom>
        </p:spPr>
      </p:pic>
      <p:sp>
        <p:nvSpPr>
          <p:cNvPr id="2" name="Rectangle 1">
            <a:extLst>
              <a:ext uri="{FF2B5EF4-FFF2-40B4-BE49-F238E27FC236}">
                <a16:creationId xmlns:a16="http://schemas.microsoft.com/office/drawing/2014/main" id="{98782824-0A11-44F2-B6D7-1EA2CF1E1571}"/>
              </a:ext>
            </a:extLst>
          </p:cNvPr>
          <p:cNvSpPr/>
          <p:nvPr/>
        </p:nvSpPr>
        <p:spPr>
          <a:xfrm>
            <a:off x="219075" y="76200"/>
            <a:ext cx="1939955" cy="584775"/>
          </a:xfrm>
          <a:prstGeom prst="rect">
            <a:avLst/>
          </a:prstGeom>
        </p:spPr>
        <p:txBody>
          <a:bodyPr wrap="none">
            <a:spAutoFit/>
          </a:bodyPr>
          <a:lstStyle/>
          <a:p>
            <a:r>
              <a:rPr lang="en-US" sz="3200" b="1" dirty="0">
                <a:solidFill>
                  <a:srgbClr val="C00000"/>
                </a:solidFill>
                <a:latin typeface="Calibri" panose="020F0502020204030204" pitchFamily="34" charset="0"/>
                <a:cs typeface="Calibri" panose="020F0502020204030204" pitchFamily="34" charset="0"/>
              </a:rPr>
              <a:t>The Basics</a:t>
            </a:r>
            <a:endParaRPr lang="en-US" sz="3200" b="1" i="0" dirty="0">
              <a:solidFill>
                <a:srgbClr val="C00000"/>
              </a:solidFill>
              <a:effectLst/>
              <a:latin typeface="Calibri" panose="020F0502020204030204" pitchFamily="34" charset="0"/>
              <a:cs typeface="Calibri" panose="020F0502020204030204" pitchFamily="34" charset="0"/>
            </a:endParaRPr>
          </a:p>
        </p:txBody>
      </p:sp>
      <p:sp>
        <p:nvSpPr>
          <p:cNvPr id="3" name="Rectangle 2">
            <a:extLst>
              <a:ext uri="{FF2B5EF4-FFF2-40B4-BE49-F238E27FC236}">
                <a16:creationId xmlns:a16="http://schemas.microsoft.com/office/drawing/2014/main" id="{795788E8-9E81-4946-9497-64458EB97032}"/>
              </a:ext>
            </a:extLst>
          </p:cNvPr>
          <p:cNvSpPr/>
          <p:nvPr/>
        </p:nvSpPr>
        <p:spPr>
          <a:xfrm>
            <a:off x="2159029" y="216157"/>
            <a:ext cx="6041995" cy="400110"/>
          </a:xfrm>
          <a:prstGeom prst="rect">
            <a:avLst/>
          </a:prstGeom>
        </p:spPr>
        <p:txBody>
          <a:bodyPr wrap="square">
            <a:spAutoFit/>
          </a:bodyPr>
          <a:lstStyle/>
          <a:p>
            <a:r>
              <a:rPr lang="en-US" sz="2000" b="1" dirty="0">
                <a:latin typeface="Calibri" panose="020F0502020204030204" pitchFamily="34" charset="0"/>
                <a:cs typeface="Calibri" panose="020F0502020204030204" pitchFamily="34" charset="0"/>
              </a:rPr>
              <a:t>Basic Operations – elementwise product</a:t>
            </a:r>
            <a:endParaRPr lang="en-US" sz="2000" b="1" i="0" dirty="0">
              <a:effectLst/>
              <a:latin typeface="Calibri" panose="020F0502020204030204" pitchFamily="34" charset="0"/>
              <a:cs typeface="Calibri" panose="020F0502020204030204" pitchFamily="34" charset="0"/>
            </a:endParaRPr>
          </a:p>
        </p:txBody>
      </p:sp>
      <p:sp>
        <p:nvSpPr>
          <p:cNvPr id="8" name="Rectangle 1">
            <a:extLst>
              <a:ext uri="{FF2B5EF4-FFF2-40B4-BE49-F238E27FC236}">
                <a16:creationId xmlns:a16="http://schemas.microsoft.com/office/drawing/2014/main" id="{FE74E8A4-C922-4E20-98D8-3B7569C03072}"/>
              </a:ext>
            </a:extLst>
          </p:cNvPr>
          <p:cNvSpPr>
            <a:spLocks noChangeArrowheads="1"/>
          </p:cNvSpPr>
          <p:nvPr/>
        </p:nvSpPr>
        <p:spPr bwMode="auto">
          <a:xfrm rot="10800000" flipV="1">
            <a:off x="200025" y="613350"/>
            <a:ext cx="9239250" cy="923330"/>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33333"/>
                </a:solidFill>
                <a:effectLst/>
                <a:latin typeface="Calibri" panose="020F0502020204030204" pitchFamily="34" charset="0"/>
                <a:cs typeface="Calibri" panose="020F0502020204030204" pitchFamily="34" charset="0"/>
              </a:rPr>
              <a:t>Unlike in many matrix languages, the product operator </a:t>
            </a:r>
            <a:r>
              <a:rPr kumimoji="0" lang="en-US" altLang="en-US" b="1" i="0" u="none" strike="noStrike" cap="none" normalizeH="0" baseline="0" dirty="0">
                <a:ln>
                  <a:noFill/>
                </a:ln>
                <a:solidFill>
                  <a:srgbClr val="333333"/>
                </a:solidFill>
                <a:effectLst/>
                <a:latin typeface="Calibri" panose="020F0502020204030204" pitchFamily="34" charset="0"/>
                <a:cs typeface="Calibri" panose="020F0502020204030204" pitchFamily="34" charset="0"/>
              </a:rPr>
              <a:t>*</a:t>
            </a:r>
            <a:r>
              <a:rPr kumimoji="0" lang="en-US" altLang="en-US" b="0" i="0" u="none" strike="noStrike" cap="none" normalizeH="0" baseline="0" dirty="0">
                <a:ln>
                  <a:noFill/>
                </a:ln>
                <a:solidFill>
                  <a:srgbClr val="333333"/>
                </a:solidFill>
                <a:effectLst/>
                <a:latin typeface="Calibri" panose="020F0502020204030204" pitchFamily="34" charset="0"/>
                <a:cs typeface="Calibri" panose="020F0502020204030204" pitchFamily="34" charset="0"/>
              </a:rPr>
              <a:t> operates elementwise in NumPy arrays. The matrix product can be performed using the </a:t>
            </a:r>
            <a:r>
              <a:rPr kumimoji="0" lang="en-US" altLang="en-US" b="1" i="0" u="none" strike="noStrike" cap="none" normalizeH="0" baseline="0" dirty="0">
                <a:ln>
                  <a:noFill/>
                </a:ln>
                <a:solidFill>
                  <a:srgbClr val="333333"/>
                </a:solidFill>
                <a:effectLst/>
                <a:latin typeface="Calibri" panose="020F0502020204030204" pitchFamily="34" charset="0"/>
                <a:cs typeface="Calibri" panose="020F0502020204030204" pitchFamily="34" charset="0"/>
              </a:rPr>
              <a:t>@</a:t>
            </a:r>
            <a:r>
              <a:rPr kumimoji="0" lang="en-US" altLang="en-US" b="0" i="0" u="none" strike="noStrike" cap="none" normalizeH="0" baseline="0" dirty="0">
                <a:ln>
                  <a:noFill/>
                </a:ln>
                <a:solidFill>
                  <a:srgbClr val="333333"/>
                </a:solidFill>
                <a:effectLst/>
                <a:latin typeface="Calibri" panose="020F0502020204030204" pitchFamily="34" charset="0"/>
                <a:cs typeface="Calibri" panose="020F0502020204030204" pitchFamily="34" charset="0"/>
              </a:rPr>
              <a:t> operator (in python &gt;=3.5) or the </a:t>
            </a:r>
            <a:r>
              <a:rPr kumimoji="0" lang="en-US" altLang="en-US" b="1" i="0" u="none" strike="noStrike" cap="none" normalizeH="0" baseline="0" dirty="0">
                <a:ln>
                  <a:noFill/>
                </a:ln>
                <a:solidFill>
                  <a:srgbClr val="333333"/>
                </a:solidFill>
                <a:effectLst/>
                <a:latin typeface="Calibri" panose="020F0502020204030204" pitchFamily="34" charset="0"/>
                <a:cs typeface="Calibri" panose="020F0502020204030204" pitchFamily="34" charset="0"/>
              </a:rPr>
              <a:t>dot</a:t>
            </a:r>
            <a:r>
              <a:rPr kumimoji="0" lang="en-US" altLang="en-US" b="0" i="0" u="none" strike="noStrike" cap="none" normalizeH="0" baseline="0" dirty="0">
                <a:ln>
                  <a:noFill/>
                </a:ln>
                <a:solidFill>
                  <a:srgbClr val="333333"/>
                </a:solidFill>
                <a:effectLst/>
                <a:latin typeface="Calibri" panose="020F0502020204030204" pitchFamily="34" charset="0"/>
                <a:cs typeface="Calibri" panose="020F0502020204030204" pitchFamily="34" charset="0"/>
              </a:rPr>
              <a:t> function or method:</a:t>
            </a:r>
            <a:r>
              <a:rPr kumimoji="0" lang="en-US" altLang="en-US"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t>
            </a:r>
          </a:p>
        </p:txBody>
      </p:sp>
      <p:pic>
        <p:nvPicPr>
          <p:cNvPr id="10" name="Picture 9">
            <a:extLst>
              <a:ext uri="{FF2B5EF4-FFF2-40B4-BE49-F238E27FC236}">
                <a16:creationId xmlns:a16="http://schemas.microsoft.com/office/drawing/2014/main" id="{3561FE89-F03C-4F6D-BB3B-906507ABAD44}"/>
              </a:ext>
            </a:extLst>
          </p:cNvPr>
          <p:cNvPicPr>
            <a:picLocks noChangeAspect="1"/>
          </p:cNvPicPr>
          <p:nvPr/>
        </p:nvPicPr>
        <p:blipFill>
          <a:blip r:embed="rId4"/>
          <a:stretch>
            <a:fillRect/>
          </a:stretch>
        </p:blipFill>
        <p:spPr>
          <a:xfrm>
            <a:off x="447675" y="1629013"/>
            <a:ext cx="7677545" cy="4140413"/>
          </a:xfrm>
          <a:prstGeom prst="rect">
            <a:avLst/>
          </a:prstGeom>
        </p:spPr>
      </p:pic>
    </p:spTree>
    <p:extLst>
      <p:ext uri="{BB962C8B-B14F-4D97-AF65-F5344CB8AC3E}">
        <p14:creationId xmlns:p14="http://schemas.microsoft.com/office/powerpoint/2010/main" val="1765135284"/>
      </p:ext>
    </p:extLst>
  </p:cSld>
  <p:clrMapOvr>
    <a:masterClrMapping/>
  </p:clrMapOvr>
</p:sld>
</file>

<file path=ppt/theme/theme1.xml><?xml version="1.0" encoding="utf-8"?>
<a:theme xmlns:a="http://schemas.openxmlformats.org/drawingml/2006/main" name="Facet">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365</TotalTime>
  <Words>2251</Words>
  <Application>Microsoft Office PowerPoint</Application>
  <PresentationFormat>ワイド画面</PresentationFormat>
  <Paragraphs>164</Paragraphs>
  <Slides>33</Slides>
  <Notes>0</Notes>
  <HiddenSlides>0</HiddenSlides>
  <MMClips>0</MMClips>
  <ScaleCrop>false</ScaleCrop>
  <HeadingPairs>
    <vt:vector size="6" baseType="variant">
      <vt:variant>
        <vt:lpstr>使用されているフォント</vt:lpstr>
      </vt:variant>
      <vt:variant>
        <vt:i4>11</vt:i4>
      </vt:variant>
      <vt:variant>
        <vt:lpstr>テーマ</vt:lpstr>
      </vt:variant>
      <vt:variant>
        <vt:i4>1</vt:i4>
      </vt:variant>
      <vt:variant>
        <vt:lpstr>スライド タイトル</vt:lpstr>
      </vt:variant>
      <vt:variant>
        <vt:i4>33</vt:i4>
      </vt:variant>
    </vt:vector>
  </HeadingPairs>
  <TitlesOfParts>
    <vt:vector size="45" baseType="lpstr">
      <vt:lpstr>Open Sans</vt:lpstr>
      <vt:lpstr>Angsana New</vt:lpstr>
      <vt:lpstr>Arial</vt:lpstr>
      <vt:lpstr>Calibri</vt:lpstr>
      <vt:lpstr>Cordia New</vt:lpstr>
      <vt:lpstr>Courier New</vt:lpstr>
      <vt:lpstr>IrisUPC</vt:lpstr>
      <vt:lpstr>Tahoma</vt:lpstr>
      <vt:lpstr>Times New Roman</vt:lpstr>
      <vt:lpstr>Trebuchet MS</vt:lpstr>
      <vt:lpstr>Wingdings 3</vt:lpstr>
      <vt:lpstr>Facet</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Nitikarn Nimsuk</dc:creator>
  <cp:lastModifiedBy>Nitikarn Nimsuk</cp:lastModifiedBy>
  <cp:revision>46</cp:revision>
  <dcterms:created xsi:type="dcterms:W3CDTF">2020-08-01T05:11:21Z</dcterms:created>
  <dcterms:modified xsi:type="dcterms:W3CDTF">2020-08-07T00:24:12Z</dcterms:modified>
</cp:coreProperties>
</file>