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5" r:id="rId16"/>
    <p:sldId id="270" r:id="rId17"/>
    <p:sldId id="271" r:id="rId18"/>
    <p:sldId id="272" r:id="rId19"/>
    <p:sldId id="273" r:id="rId20"/>
    <p:sldId id="274" r:id="rId21"/>
    <p:sldId id="280" r:id="rId22"/>
    <p:sldId id="276" r:id="rId23"/>
    <p:sldId id="277" r:id="rId24"/>
    <p:sldId id="278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88" r:id="rId35"/>
    <p:sldId id="289" r:id="rId36"/>
    <p:sldId id="290" r:id="rId37"/>
    <p:sldId id="300" r:id="rId38"/>
    <p:sldId id="343" r:id="rId39"/>
    <p:sldId id="344" r:id="rId40"/>
    <p:sldId id="345" r:id="rId41"/>
    <p:sldId id="346" r:id="rId42"/>
    <p:sldId id="347" r:id="rId43"/>
    <p:sldId id="348" r:id="rId4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134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EF40C-C47A-8F4C-A25E-A14EFDB2AC9C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90426-A31D-D444-BEEA-AF10495AB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C8D5-51B4-3F45-8185-2CA783A1CF36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0170-18D0-9142-84C9-FFCF32BE249E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268-C49E-9246-859B-B720A37C5799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F9F-7183-1240-9EE4-93E066B498A2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703D-3643-494D-8282-6963123A798F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3D8-113F-6D45-B597-3F16C2EB8254}" type="datetime1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0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36B6-6F27-0F49-9E9B-7E5F28911D3B}" type="datetime1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8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0146-AE4E-A94A-A12C-41701485DFA8}" type="datetime1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8BDC-64FF-8D42-9E22-3C9293B8D0B4}" type="datetime1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6135-F584-1140-A140-7C8DF4B3285B}" type="datetime1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9544-360D-7445-9C50-B84FEAED5062}" type="datetime1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1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F823C-4636-CB47-A754-DA716F571B44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9813" y="23019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3220-65A5-1E46-B176-53D5A1AEEC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E399-B531-A14B-9EEA-BA5FF5FE1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FAEA8-CA51-7645-BE62-8991790B0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TH" sz="3600" dirty="0"/>
              <a:t>Turtle Graphics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81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2243-CCB3-D14A-B6B7-2CC1CB5B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Setting the Pen Up or Down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62307-29EE-D842-AB04-4F1B8A92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CDDD9-972B-C646-B0C9-6F0D17E42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3886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turtle.penup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(25)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turtle.pendown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turtle.penup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(25)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turtle.pendown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9D45A1A-0B82-4A4C-9130-B0A590E5B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38592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77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53A3-F045-F642-98CD-9EAA69DE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Drawing Circles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44B2-E8A0-D94F-8A39-E0F8E61E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TH" dirty="0"/>
              <a:t>Use the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TH" i="1" dirty="0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TH" dirty="0"/>
              <a:t> statement to draw a circle with a specified radius.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E2E2D-A39A-0B46-B41C-C52F522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A56AC6-1B4B-DE45-8363-ADF9B97AE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41" y="2799520"/>
            <a:ext cx="3781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8CB262FB-3650-F248-B5EC-E8EF39D5D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641" y="3332920"/>
            <a:ext cx="342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02264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B134-E02C-0F48-96CD-FE37FFE5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Drawing Dots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851F-D1B2-3C48-94E7-AF3F298CB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TH" dirty="0"/>
              <a:t>Use the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turtle.dot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TH" dirty="0"/>
              <a:t> statement to draw a simple dot at the turtle's current location.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A499E-FAE5-764C-9B31-D7AC8459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47DB351-F5FE-2F4E-8C69-AF3736503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44" y="2985052"/>
            <a:ext cx="3429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turtle.dot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turtle.dot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turtle.dot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6DB8C51-DA9D-E54D-9690-F367036B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57" y="2908852"/>
            <a:ext cx="35623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75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5351-C03A-BB42-913E-B62DEA96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Changing the Pen Size and Drawing Color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6D1F-86EC-C94A-89A2-890610BF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turtle.pensize</a:t>
            </a:r>
            <a:r>
              <a:rPr lang="en-US" dirty="0"/>
              <a:t>(width) statement to change the width of the turtle's pen, in pixels.</a:t>
            </a:r>
          </a:p>
          <a:p>
            <a:r>
              <a:rPr lang="en-US" dirty="0"/>
              <a:t>Use the </a:t>
            </a:r>
            <a:r>
              <a:rPr lang="en-US" dirty="0" err="1"/>
              <a:t>turtle.pencolor</a:t>
            </a:r>
            <a:r>
              <a:rPr lang="en-US" dirty="0"/>
              <a:t>(color) statement to change the turtle's drawing color.</a:t>
            </a:r>
          </a:p>
          <a:p>
            <a:pPr lvl="1"/>
            <a:r>
              <a:rPr lang="en-US" dirty="0"/>
              <a:t>See Appendix D in your textbook for a complete list of colors.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BEFA0-ECC4-284A-9FCE-BBF5A387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6444223-C345-544A-ABFA-512CD218F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096" y="4227098"/>
            <a:ext cx="39624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turtle.pensize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turtle.pencolor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('red')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0299CE2-11BC-6E4A-9371-81519D9DE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54" y="4001294"/>
            <a:ext cx="20955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8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9054-5381-7848-9CE3-841D2CDF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Working with the Turtle's Window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BE85A-789F-064F-B161-CA9A5FBF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TH" sz="2400" dirty="0"/>
              <a:t>Use the </a:t>
            </a:r>
            <a:r>
              <a:rPr lang="en-US" altLang="en-T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turtle.bgcolor</a:t>
            </a:r>
            <a:r>
              <a:rPr lang="en-US" altLang="en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TH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TH" sz="2400" dirty="0"/>
              <a:t> statement to set the window's background color.</a:t>
            </a:r>
          </a:p>
          <a:p>
            <a:pPr lvl="1"/>
            <a:r>
              <a:rPr lang="en-US" altLang="en-TH" sz="2000" i="1" dirty="0"/>
              <a:t>See Appendix D in your textbook for a complete list of colors</a:t>
            </a:r>
            <a:r>
              <a:rPr lang="en-US" altLang="en-TH" sz="2000" dirty="0"/>
              <a:t>.</a:t>
            </a:r>
            <a:br>
              <a:rPr lang="en-US" altLang="en-TH" sz="2000" dirty="0"/>
            </a:br>
            <a:endParaRPr lang="en-US" altLang="en-TH" sz="2000" dirty="0"/>
          </a:p>
          <a:p>
            <a:r>
              <a:rPr lang="en-US" altLang="en-TH" sz="2400" dirty="0"/>
              <a:t>Use the </a:t>
            </a:r>
            <a:r>
              <a:rPr lang="en-US" altLang="en-T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turtle.setup</a:t>
            </a:r>
            <a:r>
              <a:rPr lang="en-US" altLang="en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TH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TH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TH" sz="2400" dirty="0"/>
              <a:t> statement to set the size of the turtle's window, in pixels.</a:t>
            </a:r>
          </a:p>
          <a:p>
            <a:pPr lvl="1"/>
            <a:r>
              <a:rPr lang="en-US" altLang="en-TH" sz="2000" dirty="0"/>
              <a:t>The </a:t>
            </a:r>
            <a:r>
              <a:rPr lang="en-US" altLang="en-TH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TH" sz="2000" i="1" dirty="0"/>
              <a:t> </a:t>
            </a:r>
            <a:r>
              <a:rPr lang="en-US" altLang="en-TH" sz="2000" dirty="0"/>
              <a:t>and </a:t>
            </a:r>
            <a:r>
              <a:rPr lang="en-US" altLang="en-TH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TH" sz="2000" i="1" dirty="0"/>
              <a:t> </a:t>
            </a:r>
            <a:r>
              <a:rPr lang="en-US" altLang="en-TH" sz="2000" dirty="0"/>
              <a:t>arguments are the width and height, in pixels. </a:t>
            </a:r>
          </a:p>
          <a:p>
            <a:pPr lvl="1"/>
            <a:r>
              <a:rPr lang="en-US" altLang="en-TH" sz="2000" dirty="0"/>
              <a:t>For example, the following interactive session creates a graphics window that is 640 pixels wide and 480 pixels high:</a:t>
            </a:r>
            <a:endParaRPr lang="en-US" altLang="en-TH" sz="6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B7D63-E64D-104B-B360-5CD055F2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3B248BF-24C2-2B43-B279-87688EBB1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5039139"/>
            <a:ext cx="403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turtle.setup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(640, 480)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83286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9CC8-2649-1E4A-AE27-F43A8C00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Resetting the Turtle's Window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5A9B-5D26-644B-90D7-84B05E7C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turtle.reset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statement:</a:t>
            </a:r>
          </a:p>
          <a:p>
            <a:pPr lvl="1">
              <a:defRPr/>
            </a:pPr>
            <a:r>
              <a:rPr lang="en-US" sz="1600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sz="1600" dirty="0"/>
              <a:t>Resets the drawing color to black.</a:t>
            </a:r>
          </a:p>
          <a:p>
            <a:pPr lvl="1">
              <a:defRPr/>
            </a:pPr>
            <a:r>
              <a:rPr lang="en-US" sz="1600" dirty="0"/>
              <a:t>Resets the turtle to its original position in the center of the screen. </a:t>
            </a:r>
          </a:p>
          <a:p>
            <a:pPr lvl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reset the graphics window’s background color.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turtle.clear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statement:</a:t>
            </a:r>
          </a:p>
          <a:p>
            <a:pPr lvl="1">
              <a:defRPr/>
            </a:pPr>
            <a:r>
              <a:rPr lang="en-US" sz="1600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change the turtle's position.</a:t>
            </a:r>
          </a:p>
          <a:p>
            <a:pPr lvl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change the drawing color.</a:t>
            </a:r>
          </a:p>
          <a:p>
            <a:pPr lvl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change the graphics window’s background color.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turtle.clearscreen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statement:</a:t>
            </a:r>
          </a:p>
          <a:p>
            <a:pPr lvl="1">
              <a:defRPr/>
            </a:pPr>
            <a:r>
              <a:rPr lang="en-US" sz="1600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sz="1600" dirty="0"/>
              <a:t>Resets the drawing color to black.</a:t>
            </a:r>
          </a:p>
          <a:p>
            <a:pPr lvl="1">
              <a:defRPr/>
            </a:pPr>
            <a:r>
              <a:rPr lang="en-US" sz="1600" dirty="0"/>
              <a:t>Resets the turtle to its original position in the center of the screen. </a:t>
            </a:r>
          </a:p>
          <a:p>
            <a:pPr lvl="1">
              <a:defRPr/>
            </a:pPr>
            <a:r>
              <a:rPr lang="en-US" sz="1600" dirty="0"/>
              <a:t>Resets the graphics window’s background color to white.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A8C55-D868-E048-94C5-F6E03203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F665-A60D-8D40-995F-8D7F1534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Working with Coordinates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7430-C068-E845-8157-899C0F5AE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TH" dirty="0"/>
              <a:t>The turtle uses Cartesian Coordinates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4E549-D631-674E-BF3F-E2E6AB23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54585-CCAB-994D-8283-B1E183E54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11003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32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3EF5-C3B8-F84F-8AC7-22804B66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Moving the Turtle to a Specific Location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74B5-03D6-F04B-8432-FCFEF498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TH" dirty="0"/>
              <a:t>Use the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TH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TH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TH" dirty="0"/>
              <a:t> statement to move the turtle to a specific location.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743E-2D4E-D241-917D-AFAE76C5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6C3E245-1159-814D-B155-4087ACE7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591" y="3273423"/>
            <a:ext cx="3581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(0, 100)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(−100, 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3B0F5-4C9A-B74E-A8F1-B3DC87AE2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329" y="2705098"/>
            <a:ext cx="3179762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8E33CF-0F5D-9442-A038-C24C4D8E3443}"/>
              </a:ext>
            </a:extLst>
          </p:cNvPr>
          <p:cNvSpPr txBox="1"/>
          <p:nvPr/>
        </p:nvSpPr>
        <p:spPr>
          <a:xfrm>
            <a:off x="1024904" y="5661023"/>
            <a:ext cx="775017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dirty="0"/>
              <a:t>statement displays the turtle's current </a:t>
            </a:r>
            <a:r>
              <a:rPr lang="en-US" sz="1600" i="1" dirty="0"/>
              <a:t>X</a:t>
            </a:r>
            <a:r>
              <a:rPr lang="en-US" sz="1600" dirty="0"/>
              <a:t>,</a:t>
            </a:r>
            <a:r>
              <a:rPr lang="en-US" sz="1600" i="1" dirty="0"/>
              <a:t>Y</a:t>
            </a:r>
            <a:r>
              <a:rPr lang="en-US" sz="1600" dirty="0"/>
              <a:t> coordinates.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turtle.xcor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/>
              <a:t>statement displays the turtle's current </a:t>
            </a:r>
            <a:r>
              <a:rPr lang="en-US" sz="1600" i="1" dirty="0"/>
              <a:t>X</a:t>
            </a:r>
            <a:r>
              <a:rPr lang="en-US" sz="1600" dirty="0"/>
              <a:t> coordinate and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turtle.ycor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/>
              <a:t>statement displays the turtle's current </a:t>
            </a:r>
            <a:r>
              <a:rPr lang="en-US" sz="1600" i="1" dirty="0"/>
              <a:t>Y</a:t>
            </a:r>
            <a:r>
              <a:rPr lang="en-US" sz="1600" dirty="0"/>
              <a:t> coordinate.</a:t>
            </a:r>
          </a:p>
        </p:txBody>
      </p:sp>
    </p:spTree>
    <p:extLst>
      <p:ext uri="{BB962C8B-B14F-4D97-AF65-F5344CB8AC3E}">
        <p14:creationId xmlns:p14="http://schemas.microsoft.com/office/powerpoint/2010/main" val="229685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8468-C184-1A43-A1EE-8D51A375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Animation Speed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7CE5-C5D9-3646-801C-C76732F3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TH" dirty="0"/>
              <a:t>Use the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turtle.speed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(speed)</a:t>
            </a:r>
            <a:r>
              <a:rPr lang="en-US" altLang="en-TH" dirty="0"/>
              <a:t> command to change the speed at which the turtle moves. </a:t>
            </a:r>
          </a:p>
          <a:p>
            <a:pPr lvl="1"/>
            <a:r>
              <a:rPr lang="en-US" altLang="en-TH" dirty="0"/>
              <a:t>The </a:t>
            </a:r>
            <a:r>
              <a:rPr lang="en-US" altLang="en-TH" i="1" dirty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en-US" altLang="en-TH" dirty="0"/>
              <a:t> argument is a number in the range of 0 through 10. </a:t>
            </a:r>
          </a:p>
          <a:p>
            <a:pPr lvl="1"/>
            <a:r>
              <a:rPr lang="en-US" altLang="en-TH" dirty="0"/>
              <a:t>If you specify 0, then the turtle will make all of its moves instantly (animation is disabled).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70408-A55C-044B-BAD6-0B98E85C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8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31E2-4D23-C447-B477-FDF8FAFA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Hiding and Displaying the Turtle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07F9-EA91-8041-99BC-AC37482E8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TH" dirty="0"/>
              <a:t>Use the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turtle.hideturtle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TH" dirty="0"/>
              <a:t> command to hide the turtle. </a:t>
            </a:r>
          </a:p>
          <a:p>
            <a:pPr lvl="1"/>
            <a:r>
              <a:rPr lang="en-US" altLang="en-TH" dirty="0"/>
              <a:t>This command does not change the way graphics are drawn, it simply hides the turtle icon.</a:t>
            </a:r>
            <a:br>
              <a:rPr lang="en-US" altLang="en-TH" dirty="0"/>
            </a:br>
            <a:endParaRPr lang="en-US" altLang="en-TH" dirty="0"/>
          </a:p>
          <a:p>
            <a:r>
              <a:rPr lang="en-US" altLang="en-TH" dirty="0"/>
              <a:t>Use the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turtle.showturtle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TH" dirty="0"/>
              <a:t> command to display the turtle.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4B67B-34B6-7C4C-99C5-D3A1B859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2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991A-85ED-9448-9B64-7816E0FB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Introduction to Turtle Graphics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D422-BBF1-3D4D-96AA-AA9E52FE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TH"/>
              <a:t>Python's turtle graphics system displays a small cursor known as a </a:t>
            </a:r>
            <a:r>
              <a:rPr lang="en-US" altLang="en-TH" i="1"/>
              <a:t>turtle</a:t>
            </a:r>
            <a:r>
              <a:rPr lang="en-US" altLang="en-TH"/>
              <a:t>.</a:t>
            </a:r>
            <a:br>
              <a:rPr lang="en-US" altLang="en-TH"/>
            </a:br>
            <a:br>
              <a:rPr lang="en-US" altLang="en-TH"/>
            </a:br>
            <a:br>
              <a:rPr lang="en-US" altLang="en-TH"/>
            </a:br>
            <a:br>
              <a:rPr lang="en-US" altLang="en-TH"/>
            </a:br>
            <a:br>
              <a:rPr lang="en-US" altLang="en-TH"/>
            </a:br>
            <a:endParaRPr lang="en-US" altLang="en-TH"/>
          </a:p>
          <a:p>
            <a:r>
              <a:rPr lang="en-US" altLang="en-TH"/>
              <a:t>You can use Python statements to move the turtle around the screen, drawing lines and shapes.</a:t>
            </a:r>
            <a:endParaRPr lang="en-US" alt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82BAA-C374-2B47-8574-336367FF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2DA1DD6-17E2-7442-AE2E-8C026C543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2743200"/>
            <a:ext cx="27908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478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4C6A-EFD1-8442-B991-F4AAEE66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Displaying Text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AA39-BAE9-8842-9C68-38E1DBB4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TH" dirty="0"/>
              <a:t>Use the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turtle.write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TH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TH" dirty="0"/>
              <a:t> statement to display text in the turtle's graphics window.</a:t>
            </a:r>
          </a:p>
          <a:p>
            <a:pPr lvl="1"/>
            <a:r>
              <a:rPr lang="en-US" altLang="en-TH" dirty="0"/>
              <a:t>The </a:t>
            </a:r>
            <a:r>
              <a:rPr lang="en-US" altLang="en-TH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TH" dirty="0"/>
              <a:t> argument is a string that you want to display. </a:t>
            </a:r>
          </a:p>
          <a:p>
            <a:pPr lvl="1"/>
            <a:r>
              <a:rPr lang="en-US" altLang="en-TH" dirty="0"/>
              <a:t>The lower-left corner of the first character will be positioned at the turtle’s </a:t>
            </a:r>
            <a:r>
              <a:rPr lang="en-US" altLang="en-TH" i="1" dirty="0"/>
              <a:t>X</a:t>
            </a:r>
            <a:r>
              <a:rPr lang="en-US" altLang="en-TH" dirty="0"/>
              <a:t> and </a:t>
            </a:r>
            <a:r>
              <a:rPr lang="en-US" altLang="en-TH" i="1" dirty="0"/>
              <a:t>Y</a:t>
            </a:r>
            <a:r>
              <a:rPr lang="en-US" altLang="en-TH" dirty="0"/>
              <a:t> coordinates.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C02C8-BDEB-5342-980E-69B10F1B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5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17A5-6191-FB49-95B5-074DC2D2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Displaying Text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DD60C-9A5E-1C49-A94C-9B5C39B0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8B3EB02-0DFF-9247-9970-40A0251DB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276600"/>
            <a:ext cx="28003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C4A05642-C2CB-2142-9549-D0749AC9C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33600"/>
            <a:ext cx="4495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turtle.write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('Hello World')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363038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6835-5D2B-0646-B053-E44B4993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Filling Shapes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C254-68CF-E242-AD20-B13D1ABA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TH" dirty="0"/>
              <a:t>To fill a shape with a color:</a:t>
            </a:r>
          </a:p>
          <a:p>
            <a:pPr lvl="1"/>
            <a:r>
              <a:rPr lang="en-US" altLang="en-TH" dirty="0"/>
              <a:t>Use the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turtle.begin_fill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TH" dirty="0"/>
              <a:t> command before drawing the shape</a:t>
            </a:r>
          </a:p>
          <a:p>
            <a:pPr lvl="1"/>
            <a:r>
              <a:rPr lang="en-US" altLang="en-TH" dirty="0"/>
              <a:t>Then use the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turtle.end_fill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TH" dirty="0"/>
              <a:t> command after the shape is drawn. </a:t>
            </a:r>
          </a:p>
          <a:p>
            <a:pPr lvl="1"/>
            <a:r>
              <a:rPr lang="en-US" altLang="en-TH" dirty="0"/>
              <a:t>When the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turtle.end_fill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TH" dirty="0"/>
              <a:t> command executes, the shape will be filled with the current fill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7DC5E-8039-4541-9DF5-EC8F71E4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91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0D30-D23B-4B4D-BCE3-1EE3D694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Filling Shapes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22435-4B8A-6242-AD79-D92534EF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EB2449A-97B4-174D-BE9B-260EC3A8D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66" y="2300290"/>
            <a:ext cx="3962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turtle.hideturtle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turtle.fillcolor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('red')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turtle.begin_fill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turtle.end_fill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F78DB0E-FE80-7B4C-B172-ABDEF6B2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66" y="1690690"/>
            <a:ext cx="32385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32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D4BF-DEE4-2641-86A9-C0311B4B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Keeping the Graphics Window Open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70FD-BBE7-0A4F-823B-C87218D3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TH" sz="2400" dirty="0"/>
              <a:t>When running a turtle graphics program outside IDLE, the graphics window closes immediately when the program is done.</a:t>
            </a:r>
            <a:br>
              <a:rPr lang="en-US" altLang="en-TH" sz="2400" dirty="0"/>
            </a:br>
            <a:endParaRPr lang="en-US" altLang="en-TH" sz="2400" dirty="0"/>
          </a:p>
          <a:p>
            <a:r>
              <a:rPr lang="en-US" altLang="en-TH" sz="2400" dirty="0"/>
              <a:t>To prevent this, add the </a:t>
            </a:r>
            <a:r>
              <a:rPr lang="en-US" altLang="en-T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turtle.done</a:t>
            </a:r>
            <a:r>
              <a:rPr lang="en-US" altLang="en-T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TH" sz="2400" dirty="0"/>
              <a:t> statement to the very end of your turtle graphics programs.</a:t>
            </a:r>
          </a:p>
          <a:p>
            <a:pPr lvl="1"/>
            <a:r>
              <a:rPr lang="en-US" altLang="en-TH" sz="2000" dirty="0"/>
              <a:t>This will cause the graphics window to remain open, so you can see its contents after the program finishes executing.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A65B7-8DA0-BF48-8287-7423DBE0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45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5FDD27F-257B-044B-8DE7-C7439709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436F482-1593-C247-B3D1-8DA615F5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cs typeface="Courier New" panose="02070309020205020404" pitchFamily="49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turtle.xcor()</a:t>
            </a:r>
            <a:r>
              <a:rPr lang="en-US" altLang="en-US" sz="2400">
                <a:cs typeface="Courier New" panose="02070309020205020404" pitchFamily="49" charset="0"/>
              </a:rPr>
              <a:t>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turtle.ycor()</a:t>
            </a:r>
            <a:r>
              <a:rPr lang="en-US" altLang="en-US" sz="2400">
                <a:cs typeface="Courier New" panose="02070309020205020404" pitchFamily="49" charset="0"/>
              </a:rPr>
              <a:t> functions return the turtle's </a:t>
            </a:r>
            <a:r>
              <a:rPr lang="en-US" altLang="en-US" sz="2400" i="1">
                <a:cs typeface="Courier New" panose="02070309020205020404" pitchFamily="49" charset="0"/>
              </a:rPr>
              <a:t>X</a:t>
            </a:r>
            <a:r>
              <a:rPr lang="en-US" altLang="en-US" sz="2400">
                <a:cs typeface="Courier New" panose="02070309020205020404" pitchFamily="49" charset="0"/>
              </a:rPr>
              <a:t> and </a:t>
            </a:r>
            <a:r>
              <a:rPr lang="en-US" altLang="en-US" sz="2400" i="1">
                <a:cs typeface="Courier New" panose="02070309020205020404" pitchFamily="49" charset="0"/>
              </a:rPr>
              <a:t>Y</a:t>
            </a:r>
            <a:r>
              <a:rPr lang="en-US" altLang="en-US" sz="2400">
                <a:cs typeface="Courier New" panose="02070309020205020404" pitchFamily="49" charset="0"/>
              </a:rPr>
              <a:t> coordinates</a:t>
            </a:r>
          </a:p>
          <a:p>
            <a:r>
              <a:rPr lang="en-US" altLang="en-US" sz="2400">
                <a:cs typeface="Courier New" panose="02070309020205020404" pitchFamily="49" charset="0"/>
              </a:rPr>
              <a:t>Examples of calling these functions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cs typeface="Courier New" panose="02070309020205020404" pitchFamily="49" charset="0"/>
              </a:rPr>
              <a:t> statement:</a:t>
            </a:r>
            <a:endParaRPr lang="he-IL" altLang="en-US" sz="2400">
              <a:cs typeface="Courier New" panose="02070309020205020404" pitchFamily="49" charset="0"/>
            </a:endParaRPr>
          </a:p>
        </p:txBody>
      </p:sp>
      <p:sp>
        <p:nvSpPr>
          <p:cNvPr id="31748" name="TextBox 1">
            <a:extLst>
              <a:ext uri="{FF2B5EF4-FFF2-40B4-BE49-F238E27FC236}">
                <a16:creationId xmlns:a16="http://schemas.microsoft.com/office/drawing/2014/main" id="{BC1C0148-261F-4446-8C4E-12BB6725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648201"/>
            <a:ext cx="670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 turtle.xcor() &gt; 100 and turtle.xcor() &lt; 200: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turtle.goto(0, 0)</a:t>
            </a:r>
          </a:p>
        </p:txBody>
      </p:sp>
      <p:sp>
        <p:nvSpPr>
          <p:cNvPr id="31749" name="TextBox 4">
            <a:extLst>
              <a:ext uri="{FF2B5EF4-FFF2-40B4-BE49-F238E27FC236}">
                <a16:creationId xmlns:a16="http://schemas.microsoft.com/office/drawing/2014/main" id="{200E3657-0917-9C4E-BA4C-50FCFAE42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40126"/>
            <a:ext cx="365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 turtle.ycor() &lt; 0: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turtle.goto(0, 0)</a:t>
            </a:r>
          </a:p>
        </p:txBody>
      </p:sp>
    </p:spTree>
    <p:extLst>
      <p:ext uri="{BB962C8B-B14F-4D97-AF65-F5344CB8AC3E}">
        <p14:creationId xmlns:p14="http://schemas.microsoft.com/office/powerpoint/2010/main" val="858390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AC329EA-F3FB-474C-906B-90DE2FA4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07D491A-A2C5-E947-9C10-E2661A7E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turtle.heading()</a:t>
            </a:r>
            <a:r>
              <a:rPr lang="en-US" altLang="en-US" sz="2400">
                <a:latin typeface="Calibri" panose="020F0502020204030204" pitchFamily="34" charset="0"/>
              </a:rPr>
              <a:t> function returns the turtle's heading. (By default, the heading is returned in degrees.)</a:t>
            </a:r>
          </a:p>
          <a:p>
            <a:r>
              <a:rPr lang="en-US" altLang="en-US" sz="2400">
                <a:latin typeface="Calibri" panose="020F0502020204030204" pitchFamily="34" charset="0"/>
              </a:rPr>
              <a:t>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</a:rPr>
              <a:t> statement:</a:t>
            </a:r>
            <a:endParaRPr lang="he-IL" altLang="en-US" sz="2400">
              <a:latin typeface="Calibri" panose="020F0502020204030204" pitchFamily="34" charset="0"/>
            </a:endParaRPr>
          </a:p>
        </p:txBody>
      </p:sp>
      <p:sp>
        <p:nvSpPr>
          <p:cNvPr id="32772" name="TextBox 1">
            <a:extLst>
              <a:ext uri="{FF2B5EF4-FFF2-40B4-BE49-F238E27FC236}">
                <a16:creationId xmlns:a16="http://schemas.microsoft.com/office/drawing/2014/main" id="{13B8C38B-F284-B245-9578-1AE23520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29001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if turtle.heading() &gt;= 90 and turtle.heading() &lt;= 270:</a:t>
            </a:r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</a:rPr>
              <a:t>    turtle.setheading(180)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77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7572349-AF4F-7A49-AED1-2CF926AC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67497285-8C4A-9A49-8CD7-622248BC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turtle.isdown()</a:t>
            </a:r>
            <a:r>
              <a:rPr lang="en-US" altLang="en-US" sz="2400">
                <a:latin typeface="Calibri" panose="020F0502020204030204" pitchFamily="34" charset="0"/>
              </a:rPr>
              <a:t> function returns </a:t>
            </a:r>
            <a:r>
              <a:rPr lang="en-US" altLang="en-US" sz="2400">
                <a:latin typeface="Courier New" panose="02070309020205020404" pitchFamily="49" charset="0"/>
              </a:rPr>
              <a:t>True</a:t>
            </a:r>
            <a:r>
              <a:rPr lang="en-US" altLang="en-US" sz="2400">
                <a:latin typeface="Calibri" panose="020F0502020204030204" pitchFamily="34" charset="0"/>
              </a:rPr>
              <a:t> if the pen is down, or </a:t>
            </a:r>
            <a:r>
              <a:rPr lang="en-US" altLang="en-US" sz="2400">
                <a:latin typeface="Courier New" panose="02070309020205020404" pitchFamily="49" charset="0"/>
              </a:rPr>
              <a:t>False</a:t>
            </a:r>
            <a:r>
              <a:rPr lang="en-US" altLang="en-US" sz="2400">
                <a:latin typeface="Calibri" panose="020F0502020204030204" pitchFamily="34" charset="0"/>
              </a:rPr>
              <a:t> otherwise.</a:t>
            </a:r>
          </a:p>
          <a:p>
            <a:r>
              <a:rPr lang="en-US" altLang="en-US" sz="2400">
                <a:latin typeface="Calibri" panose="020F0502020204030204" pitchFamily="34" charset="0"/>
              </a:rPr>
              <a:t>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</a:rPr>
              <a:t> statement:</a:t>
            </a:r>
            <a:endParaRPr lang="he-IL" altLang="en-US" sz="2400">
              <a:latin typeface="Calibri" panose="020F0502020204030204" pitchFamily="34" charset="0"/>
            </a:endParaRPr>
          </a:p>
        </p:txBody>
      </p:sp>
      <p:sp>
        <p:nvSpPr>
          <p:cNvPr id="33796" name="TextBox 1">
            <a:extLst>
              <a:ext uri="{FF2B5EF4-FFF2-40B4-BE49-F238E27FC236}">
                <a16:creationId xmlns:a16="http://schemas.microsoft.com/office/drawing/2014/main" id="{5F1CBAEB-4537-0047-B96E-69C78AB9A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29001"/>
            <a:ext cx="304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if turtle.isdown():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turtle.penup()</a:t>
            </a:r>
          </a:p>
        </p:txBody>
      </p:sp>
      <p:sp>
        <p:nvSpPr>
          <p:cNvPr id="33797" name="TextBox 4">
            <a:extLst>
              <a:ext uri="{FF2B5EF4-FFF2-40B4-BE49-F238E27FC236}">
                <a16:creationId xmlns:a16="http://schemas.microsoft.com/office/drawing/2014/main" id="{903C6654-64C2-8C45-8134-C4BDC827E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43401"/>
            <a:ext cx="373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if not(turtle.isdown()):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turtle.pendown()</a:t>
            </a:r>
          </a:p>
        </p:txBody>
      </p:sp>
    </p:spTree>
    <p:extLst>
      <p:ext uri="{BB962C8B-B14F-4D97-AF65-F5344CB8AC3E}">
        <p14:creationId xmlns:p14="http://schemas.microsoft.com/office/powerpoint/2010/main" val="1123420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DDA4673-C92F-BC4B-92EF-B077E8CC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DCEC2A0F-A48A-A64F-979D-3C9E94FDB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</a:rPr>
              <a:t>The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turtle.isvisible()</a:t>
            </a:r>
            <a:r>
              <a:rPr lang="en-US" altLang="en-US" sz="2400">
                <a:latin typeface="Calibri" panose="020F0502020204030204" pitchFamily="34" charset="0"/>
              </a:rPr>
              <a:t> function returns </a:t>
            </a:r>
            <a:r>
              <a:rPr lang="en-US" altLang="en-US" sz="2400">
                <a:latin typeface="Courier New" panose="02070309020205020404" pitchFamily="49" charset="0"/>
              </a:rPr>
              <a:t>True</a:t>
            </a:r>
            <a:r>
              <a:rPr lang="en-US" altLang="en-US" sz="2400">
                <a:latin typeface="Calibri" panose="020F0502020204030204" pitchFamily="34" charset="0"/>
              </a:rPr>
              <a:t> if the turtle is visible, or </a:t>
            </a:r>
            <a:r>
              <a:rPr lang="en-US" altLang="en-US" sz="2400">
                <a:latin typeface="Courier New" panose="02070309020205020404" pitchFamily="49" charset="0"/>
              </a:rPr>
              <a:t>False</a:t>
            </a:r>
            <a:r>
              <a:rPr lang="en-US" altLang="en-US" sz="2400">
                <a:latin typeface="Calibri" panose="020F0502020204030204" pitchFamily="34" charset="0"/>
              </a:rPr>
              <a:t> otherwise.</a:t>
            </a:r>
          </a:p>
          <a:p>
            <a:r>
              <a:rPr lang="en-US" altLang="en-US" sz="2400">
                <a:latin typeface="Calibri" panose="020F0502020204030204" pitchFamily="34" charset="0"/>
              </a:rPr>
              <a:t>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</a:rPr>
              <a:t> statement:</a:t>
            </a:r>
            <a:endParaRPr lang="he-IL" altLang="en-US" sz="2400">
              <a:latin typeface="Calibri" panose="020F0502020204030204" pitchFamily="34" charset="0"/>
            </a:endParaRPr>
          </a:p>
        </p:txBody>
      </p:sp>
      <p:sp>
        <p:nvSpPr>
          <p:cNvPr id="34820" name="TextBox 1">
            <a:extLst>
              <a:ext uri="{FF2B5EF4-FFF2-40B4-BE49-F238E27FC236}">
                <a16:creationId xmlns:a16="http://schemas.microsoft.com/office/drawing/2014/main" id="{0259DD19-9DD9-7F41-9A47-74E4C717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29001"/>
            <a:ext cx="6019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if turtle.isvisible():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turtle.hideturtle()</a:t>
            </a:r>
          </a:p>
        </p:txBody>
      </p:sp>
    </p:spTree>
    <p:extLst>
      <p:ext uri="{BB962C8B-B14F-4D97-AF65-F5344CB8AC3E}">
        <p14:creationId xmlns:p14="http://schemas.microsoft.com/office/powerpoint/2010/main" val="3520978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79E0956-EA6C-5A4C-9A46-999B9F9C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1BC5A1C8-F9D8-CC45-90D0-BD9175448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turtle.pencolor()</a:t>
            </a:r>
            <a:r>
              <a:rPr lang="en-US" altLang="en-US" sz="2400">
                <a:latin typeface="Calibri" panose="020F0502020204030204" pitchFamily="34" charset="0"/>
              </a:rPr>
              <a:t> without passing an argument, the function returns the pen's current color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</a:rPr>
            </a:br>
            <a:endParaRPr lang="en-US" altLang="en-US" sz="2400">
              <a:latin typeface="Calibri" panose="020F0502020204030204" pitchFamily="34" charset="0"/>
            </a:endParaRPr>
          </a:p>
          <a:p>
            <a:r>
              <a:rPr lang="en-US" altLang="en-US" sz="2400">
                <a:latin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</a:rPr>
              <a:t>turtle.fillcolor()</a:t>
            </a:r>
            <a:r>
              <a:rPr lang="en-US" altLang="en-US" sz="2400">
                <a:latin typeface="Calibri" panose="020F0502020204030204" pitchFamily="34" charset="0"/>
              </a:rPr>
              <a:t> without passing an argument, the function returns the current fill color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</a:endParaRPr>
          </a:p>
        </p:txBody>
      </p:sp>
      <p:sp>
        <p:nvSpPr>
          <p:cNvPr id="35844" name="TextBox 1">
            <a:extLst>
              <a:ext uri="{FF2B5EF4-FFF2-40B4-BE49-F238E27FC236}">
                <a16:creationId xmlns:a16="http://schemas.microsoft.com/office/drawing/2014/main" id="{05881B9C-7253-574C-9159-2F31968B6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1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if turtle.pencolor() == 'red':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turtle.pencolor('blue')</a:t>
            </a:r>
          </a:p>
        </p:txBody>
      </p:sp>
      <p:sp>
        <p:nvSpPr>
          <p:cNvPr id="35845" name="TextBox 1">
            <a:extLst>
              <a:ext uri="{FF2B5EF4-FFF2-40B4-BE49-F238E27FC236}">
                <a16:creationId xmlns:a16="http://schemas.microsoft.com/office/drawing/2014/main" id="{97498C15-A1D3-E24F-A54E-0415DF93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257801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if turtle.fillcolor() == 'blue':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turtle.fillcolor('white')</a:t>
            </a:r>
          </a:p>
        </p:txBody>
      </p:sp>
    </p:spTree>
    <p:extLst>
      <p:ext uri="{BB962C8B-B14F-4D97-AF65-F5344CB8AC3E}">
        <p14:creationId xmlns:p14="http://schemas.microsoft.com/office/powerpoint/2010/main" val="412490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0794-030D-D04C-A8B6-7E947E16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Introduction to Turtle Graphics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C697-6DAA-464F-AC54-14F81147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TH" dirty="0"/>
              <a:t>To use the turtle graphics system, you must import the turtle module with this statement:</a:t>
            </a:r>
            <a:br>
              <a:rPr lang="en-US" altLang="en-TH" dirty="0"/>
            </a:br>
            <a:br>
              <a:rPr lang="en-US" altLang="en-TH" dirty="0"/>
            </a:b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</a:t>
            </a:r>
            <a:br>
              <a:rPr lang="en-US" altLang="en-TH" dirty="0"/>
            </a:br>
            <a:br>
              <a:rPr lang="en-US" altLang="en-TH" dirty="0"/>
            </a:br>
            <a:r>
              <a:rPr lang="en-US" altLang="en-TH" dirty="0"/>
              <a:t>This loads the turtle module into memory</a:t>
            </a:r>
          </a:p>
          <a:p>
            <a:pPr marL="0" indent="0">
              <a:buNone/>
            </a:pP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D51B0-FFA0-114A-81F9-5115F750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46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65D993E-00BF-0D45-A903-D9FA67B9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9A1119F-2BDC-804D-8AD6-45760AC5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turtle.bgcolor()</a:t>
            </a:r>
            <a:r>
              <a:rPr lang="en-US" altLang="en-US" sz="2400">
                <a:latin typeface="Calibri" panose="020F0502020204030204" pitchFamily="34" charset="0"/>
              </a:rPr>
              <a:t> without passing an argument, the function returns the current background color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</a:endParaRPr>
          </a:p>
        </p:txBody>
      </p:sp>
      <p:sp>
        <p:nvSpPr>
          <p:cNvPr id="36868" name="TextBox 1">
            <a:extLst>
              <a:ext uri="{FF2B5EF4-FFF2-40B4-BE49-F238E27FC236}">
                <a16:creationId xmlns:a16="http://schemas.microsoft.com/office/drawing/2014/main" id="{9AE716B3-7215-234C-B8F9-126E4828F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3162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if turtle.bgcolor() == 'white':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turtle.bgcolor('gray')</a:t>
            </a:r>
          </a:p>
        </p:txBody>
      </p:sp>
    </p:spTree>
    <p:extLst>
      <p:ext uri="{BB962C8B-B14F-4D97-AF65-F5344CB8AC3E}">
        <p14:creationId xmlns:p14="http://schemas.microsoft.com/office/powerpoint/2010/main" val="2043875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ADCFF827-09F2-3B4F-A0B9-36BA0CEE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F924A22B-A25B-484F-89E8-574B7F1C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turtle.pensize()</a:t>
            </a:r>
            <a:r>
              <a:rPr lang="en-US" altLang="en-US" sz="2400">
                <a:latin typeface="Calibri" panose="020F0502020204030204" pitchFamily="34" charset="0"/>
              </a:rPr>
              <a:t> without passing an argument, the function returns the pen's current size as a string.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</a:endParaRPr>
          </a:p>
        </p:txBody>
      </p:sp>
      <p:sp>
        <p:nvSpPr>
          <p:cNvPr id="37892" name="TextBox 1">
            <a:extLst>
              <a:ext uri="{FF2B5EF4-FFF2-40B4-BE49-F238E27FC236}">
                <a16:creationId xmlns:a16="http://schemas.microsoft.com/office/drawing/2014/main" id="{A136DD33-8038-324A-BAA3-67FA13538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00401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if turtle.pensize() &lt; 3: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turtle.pensize(3)</a:t>
            </a:r>
          </a:p>
        </p:txBody>
      </p:sp>
    </p:spTree>
    <p:extLst>
      <p:ext uri="{BB962C8B-B14F-4D97-AF65-F5344CB8AC3E}">
        <p14:creationId xmlns:p14="http://schemas.microsoft.com/office/powerpoint/2010/main" val="3286031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4B4E7D2-B20A-AD4B-8CD0-8947C25B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C87CDE4-7A0A-D249-A6B4-213E3597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</a:rPr>
              <a:t>When you call </a:t>
            </a:r>
            <a:r>
              <a:rPr lang="en-US" altLang="en-US" sz="24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turtle.speed()</a:t>
            </a:r>
            <a:r>
              <a:rPr lang="en-US" altLang="en-US" sz="2400">
                <a:latin typeface="Calibri" panose="020F0502020204030204" pitchFamily="34" charset="0"/>
              </a:rPr>
              <a:t> without passing an argument, the function returns the current animation speed. Example of calling the function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>
                <a:latin typeface="Calibri" panose="020F0502020204030204" pitchFamily="34" charset="0"/>
              </a:rPr>
              <a:t> statement:</a:t>
            </a:r>
            <a:br>
              <a:rPr lang="en-US" altLang="en-US" sz="2400">
                <a:latin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</a:endParaRPr>
          </a:p>
        </p:txBody>
      </p:sp>
      <p:sp>
        <p:nvSpPr>
          <p:cNvPr id="38916" name="TextBox 1">
            <a:extLst>
              <a:ext uri="{FF2B5EF4-FFF2-40B4-BE49-F238E27FC236}">
                <a16:creationId xmlns:a16="http://schemas.microsoft.com/office/drawing/2014/main" id="{2E4D9DD3-584E-6640-AA3E-6D9A0823D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00401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if turtle.speed() &gt; 0: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turtle.speed(0)</a:t>
            </a:r>
          </a:p>
        </p:txBody>
      </p:sp>
    </p:spTree>
    <p:extLst>
      <p:ext uri="{BB962C8B-B14F-4D97-AF65-F5344CB8AC3E}">
        <p14:creationId xmlns:p14="http://schemas.microsoft.com/office/powerpoint/2010/main" val="3250901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A2CEFD7E-EA49-8B45-9B7F-67FA0971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Determining the State of the Turtle</a:t>
            </a:r>
            <a:endParaRPr lang="he-IL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952999CA-C04A-7744-AB79-A21720F4D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</a:rPr>
              <a:t>See </a:t>
            </a:r>
            <a:r>
              <a:rPr lang="en-US" altLang="en-US" sz="2400" i="1">
                <a:solidFill>
                  <a:srgbClr val="0070C0"/>
                </a:solidFill>
                <a:latin typeface="Calibri" panose="020F0502020204030204" pitchFamily="34" charset="0"/>
              </a:rPr>
              <a:t>In the Spotlight: The Hit the Target Game</a:t>
            </a:r>
            <a:r>
              <a:rPr lang="en-US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>
                <a:latin typeface="Calibri" panose="020F0502020204030204" pitchFamily="34" charset="0"/>
              </a:rPr>
              <a:t>in your textbook for numerous examples of determining the state of the turtle.</a:t>
            </a:r>
            <a:br>
              <a:rPr lang="en-US" altLang="en-US" sz="2400">
                <a:latin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</a:rPr>
            </a:br>
            <a:br>
              <a:rPr lang="en-US" altLang="en-US" sz="2400">
                <a:latin typeface="Calibri" panose="020F0502020204030204" pitchFamily="34" charset="0"/>
              </a:rPr>
            </a:br>
            <a:endParaRPr lang="he-IL" altLang="en-US" sz="2400">
              <a:latin typeface="Calibri" panose="020F0502020204030204" pitchFamily="34" charset="0"/>
            </a:endParaRPr>
          </a:p>
        </p:txBody>
      </p:sp>
      <p:pic>
        <p:nvPicPr>
          <p:cNvPr id="39940" name="Picture 1">
            <a:extLst>
              <a:ext uri="{FF2B5EF4-FFF2-40B4-BE49-F238E27FC236}">
                <a16:creationId xmlns:a16="http://schemas.microsoft.com/office/drawing/2014/main" id="{51299009-5BE9-4543-AC40-7209CBA7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87" y="2898775"/>
            <a:ext cx="670560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678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0B37CB6-3DAE-AC40-8F90-22A0D1D4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27651" name="Content Placeholder 1">
            <a:extLst>
              <a:ext uri="{FF2B5EF4-FFF2-40B4-BE49-F238E27FC236}">
                <a16:creationId xmlns:a16="http://schemas.microsoft.com/office/drawing/2014/main" id="{5545B4B7-D9F6-8746-AF8B-8614615F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/>
              <a:t>You can use loops with the turtle to draw both simple shapes and elaborate designs. For example, the following for loop iterates four times to draw a square that is 100 pixels wide: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52" name="TextBox 2">
            <a:extLst>
              <a:ext uri="{FF2B5EF4-FFF2-40B4-BE49-F238E27FC236}">
                <a16:creationId xmlns:a16="http://schemas.microsoft.com/office/drawing/2014/main" id="{CE3DC4FB-FD57-8546-8FB1-650654A6F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62401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 x in range(4):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turtle.right(90)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E595CFE2-2F08-904A-8512-DAECC3AA2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86163"/>
            <a:ext cx="1676400" cy="1676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502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E948B34-D909-8F40-A5B9-F24E25EB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28675" name="Content Placeholder 1">
            <a:extLst>
              <a:ext uri="{FF2B5EF4-FFF2-40B4-BE49-F238E27FC236}">
                <a16:creationId xmlns:a16="http://schemas.microsoft.com/office/drawing/2014/main" id="{EC74702C-8E48-7144-A260-B79B88B7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1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This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iterates eight times to draw the octagon: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6" name="TextBox 2">
            <a:extLst>
              <a:ext uri="{FF2B5EF4-FFF2-40B4-BE49-F238E27FC236}">
                <a16:creationId xmlns:a16="http://schemas.microsoft.com/office/drawing/2014/main" id="{6021D344-B336-E249-BFA8-E1498AB94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62401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 x in range(8):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turtle.right(45)</a:t>
            </a:r>
          </a:p>
        </p:txBody>
      </p:sp>
      <p:sp>
        <p:nvSpPr>
          <p:cNvPr id="28677" name="Octagon 4">
            <a:extLst>
              <a:ext uri="{FF2B5EF4-FFF2-40B4-BE49-F238E27FC236}">
                <a16:creationId xmlns:a16="http://schemas.microsoft.com/office/drawing/2014/main" id="{84378D96-4BA2-1B46-BD3B-6E51FCA40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68700"/>
            <a:ext cx="1790700" cy="1709738"/>
          </a:xfrm>
          <a:prstGeom prst="octagon">
            <a:avLst>
              <a:gd name="adj" fmla="val 2928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665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91F2397-DEF9-A945-9A75-DD70FCE5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29699" name="Content Placeholder 1">
            <a:extLst>
              <a:ext uri="{FF2B5EF4-FFF2-40B4-BE49-F238E27FC236}">
                <a16:creationId xmlns:a16="http://schemas.microsoft.com/office/drawing/2014/main" id="{FC5DAC12-6014-7640-AB88-21CE9F2CC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1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/>
              <a:t>You can create interesting designs by repeatedly drawing a simple shape, with the turtle tilted at a slightly different angle each time it draws the shape.</a:t>
            </a:r>
            <a:endParaRPr lang="en-US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00" name="TextBox 2">
            <a:extLst>
              <a:ext uri="{FF2B5EF4-FFF2-40B4-BE49-F238E27FC236}">
                <a16:creationId xmlns:a16="http://schemas.microsoft.com/office/drawing/2014/main" id="{D1327EC0-90DB-8048-8891-D9E56C9A9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276600"/>
            <a:ext cx="6629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NUM_CIRCLES = 36    # Number of circles to draw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RADIUS = 100        # Radius of each circle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ANGLE = 10          # Angle to turn</a:t>
            </a:r>
          </a:p>
          <a:p>
            <a:pPr eaLnBrk="1" hangingPunct="1"/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 x in range(NUM_CIRCLES):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turtle.circle(RADIUS)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turtle.left(ANGLE)</a:t>
            </a:r>
          </a:p>
        </p:txBody>
      </p:sp>
      <p:pic>
        <p:nvPicPr>
          <p:cNvPr id="29701" name="Picture 3">
            <a:extLst>
              <a:ext uri="{FF2B5EF4-FFF2-40B4-BE49-F238E27FC236}">
                <a16:creationId xmlns:a16="http://schemas.microsoft.com/office/drawing/2014/main" id="{67875C75-C90B-C74F-B7F3-9B923850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68775"/>
            <a:ext cx="24384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425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A94C623-F553-384F-B9FE-2078B12A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30723" name="Content Placeholder 1">
            <a:extLst>
              <a:ext uri="{FF2B5EF4-FFF2-40B4-BE49-F238E27FC236}">
                <a16:creationId xmlns:a16="http://schemas.microsoft.com/office/drawing/2014/main" id="{561A65C5-1CF7-7F4C-BD3F-F36FD080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1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This code draws a sequence of 36 straight lines to make a "starburst" design.</a:t>
            </a:r>
            <a:endParaRPr lang="en-US" alt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4" name="TextBox 2">
            <a:extLst>
              <a:ext uri="{FF2B5EF4-FFF2-40B4-BE49-F238E27FC236}">
                <a16:creationId xmlns:a16="http://schemas.microsoft.com/office/drawing/2014/main" id="{A25EDBC1-7805-0F40-88F2-B6D5EE07F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19401"/>
            <a:ext cx="6629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START_X = -200      # Starting X coordinate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START_Y = 0         # Starting Y coordinate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NUM_LINES = 36      # Number of lines to draw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LINE_LENGTH = 400   # Length of each line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ANGLE = 170         # Angle to turn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turtle.hideturtle()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turtle.penup()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turtle.goto(START_X, START_Y)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turtle.pendown()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for x in range(NUM_LINES):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turtle.forward(LINE_LENGTH)</a:t>
            </a: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turtle.left(ANGLE)</a:t>
            </a:r>
          </a:p>
        </p:txBody>
      </p:sp>
      <p:pic>
        <p:nvPicPr>
          <p:cNvPr id="30725" name="Picture 4">
            <a:extLst>
              <a:ext uri="{FF2B5EF4-FFF2-40B4-BE49-F238E27FC236}">
                <a16:creationId xmlns:a16="http://schemas.microsoft.com/office/drawing/2014/main" id="{2D1854E6-9D7F-1A4D-8E7F-B302C0FAB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602039"/>
            <a:ext cx="3009900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164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360EB041-CB34-7748-AA78-19429C0B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Turtle Graphics: Modularizing Code with Functions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2090654F-DE27-784C-8EEF-AB0054A1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Commonly needed turtle graphics operations can be stored in functions and then called whenever needed. </a:t>
            </a:r>
          </a:p>
          <a:p>
            <a:pPr>
              <a:buFontTx/>
              <a:buChar char="•"/>
            </a:pPr>
            <a:r>
              <a:rPr lang="en-US" altLang="en-US" sz="2400"/>
              <a:t>For example, the following function draws a square. The parameters specify the location, width, and color.</a:t>
            </a:r>
          </a:p>
        </p:txBody>
      </p:sp>
      <p:sp>
        <p:nvSpPr>
          <p:cNvPr id="58372" name="TextBox 1">
            <a:extLst>
              <a:ext uri="{FF2B5EF4-FFF2-40B4-BE49-F238E27FC236}">
                <a16:creationId xmlns:a16="http://schemas.microsoft.com/office/drawing/2014/main" id="{76C4F6D3-2E57-4343-92F3-B3ABA68E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98914"/>
            <a:ext cx="65532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 square(x, y, width, color):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turtle.penup()            # Raise the pen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turtle.goto(x, y)         # Move to (X,Y)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turtle.fillcolor(color)   # Set the fill color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turtle.pendown()          # Lower the pen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turtle.begin_fill()       # Start filling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for count in range(4):    # Draw a square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turtle.forward(width)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turtle.left(90)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turtle.end_fill()         # End filling</a:t>
            </a:r>
          </a:p>
        </p:txBody>
      </p:sp>
    </p:spTree>
    <p:extLst>
      <p:ext uri="{BB962C8B-B14F-4D97-AF65-F5344CB8AC3E}">
        <p14:creationId xmlns:p14="http://schemas.microsoft.com/office/powerpoint/2010/main" val="60235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8015808B-4132-D847-994A-3A5C26E3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Turtle Graphics: Modularizing Code with Functions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D6CA59EE-0032-244B-A369-8E0C4F8D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following code calls the previously shown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altLang="en-US" sz="2400"/>
              <a:t> function to draw three squares:</a:t>
            </a:r>
          </a:p>
        </p:txBody>
      </p:sp>
      <p:sp>
        <p:nvSpPr>
          <p:cNvPr id="59396" name="TextBox 1">
            <a:extLst>
              <a:ext uri="{FF2B5EF4-FFF2-40B4-BE49-F238E27FC236}">
                <a16:creationId xmlns:a16="http://schemas.microsoft.com/office/drawing/2014/main" id="{86CCAC4F-6EE9-2149-96EE-90501FDC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4114801"/>
            <a:ext cx="441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square(100, 0, 50, 'red')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square(-150, -100, 200, 'blue')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square(-200, 150, 75, 'green')</a:t>
            </a:r>
          </a:p>
        </p:txBody>
      </p:sp>
      <p:pic>
        <p:nvPicPr>
          <p:cNvPr id="59397" name="Picture 4">
            <a:extLst>
              <a:ext uri="{FF2B5EF4-FFF2-40B4-BE49-F238E27FC236}">
                <a16:creationId xmlns:a16="http://schemas.microsoft.com/office/drawing/2014/main" id="{C15A1128-4D8E-8842-8A88-EDA97F098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427414"/>
            <a:ext cx="2763838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94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FCC8-5742-DA4B-A7C1-A088FD3C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Turtle Forward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2A45-C829-944D-9EF6-2783B53D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TH" dirty="0"/>
              <a:t>Use the </a:t>
            </a:r>
            <a:r>
              <a:rPr lang="en-US" altLang="en-TH" dirty="0" err="1"/>
              <a:t>turtle.forward</a:t>
            </a:r>
            <a:r>
              <a:rPr lang="en-US" altLang="en-TH" dirty="0"/>
              <a:t>(n) statement to move the turtle forward n pixels.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18F11-80A3-9A4B-8CD4-63E7B17C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B06F1D6-59BF-754B-95F9-9BEF48D2D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294" y="2776330"/>
            <a:ext cx="34099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F489096A-4CDF-054A-821E-77995276E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294" y="3065255"/>
            <a:ext cx="388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376953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2A81CBEF-EEB9-6B43-83C6-531A0F78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Turtle Graphics: Modularizing Code with Functions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72F1D732-956D-D24A-85B2-007AA43E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following function draws a circle. The parameters specify the location, radius, and color.</a:t>
            </a:r>
          </a:p>
        </p:txBody>
      </p:sp>
      <p:sp>
        <p:nvSpPr>
          <p:cNvPr id="60420" name="TextBox 1">
            <a:extLst>
              <a:ext uri="{FF2B5EF4-FFF2-40B4-BE49-F238E27FC236}">
                <a16:creationId xmlns:a16="http://schemas.microsoft.com/office/drawing/2014/main" id="{2D8A5FB6-4E66-DD43-BE1C-DEC39DB4C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71801"/>
            <a:ext cx="6553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 circle(x, y, radius, color):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turtle.penup()             # Raise the pen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turtle.goto(x, y - radius) # Position the turtle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turtle.fillcolor(color)    # Set the fill color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turtle.pendown()           # Lower the pen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turtle.begin_fill()        # Start filling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turtle.circle(radius)      # Draw a circle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turtle.end_fill()          # End filling</a:t>
            </a:r>
          </a:p>
        </p:txBody>
      </p:sp>
    </p:spTree>
    <p:extLst>
      <p:ext uri="{BB962C8B-B14F-4D97-AF65-F5344CB8AC3E}">
        <p14:creationId xmlns:p14="http://schemas.microsoft.com/office/powerpoint/2010/main" val="1138888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5FF398F8-83E3-F84E-BE14-268B0C92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Turtle Graphics: Modularizing Code with Functions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6F61FFCF-A2D1-C541-8303-41C1F74B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following code calls the previously shown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sz="2400"/>
              <a:t> function to draw three circles:</a:t>
            </a:r>
          </a:p>
        </p:txBody>
      </p:sp>
      <p:sp>
        <p:nvSpPr>
          <p:cNvPr id="61444" name="TextBox 1">
            <a:extLst>
              <a:ext uri="{FF2B5EF4-FFF2-40B4-BE49-F238E27FC236}">
                <a16:creationId xmlns:a16="http://schemas.microsoft.com/office/drawing/2014/main" id="{FDDD98CC-056C-1F44-8078-AD33EA20C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3575050"/>
            <a:ext cx="4419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circle(0, 0, 100, 'red')</a:t>
            </a:r>
          </a:p>
          <a:p>
            <a:pPr eaLnBrk="1" hangingPunct="1"/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circle(-150, -75, 50, 'blue')</a:t>
            </a:r>
          </a:p>
          <a:p>
            <a:pPr eaLnBrk="1" hangingPunct="1"/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circle(-200, 150, 75, 'green')</a:t>
            </a:r>
          </a:p>
        </p:txBody>
      </p:sp>
      <p:pic>
        <p:nvPicPr>
          <p:cNvPr id="61445" name="Picture 5">
            <a:extLst>
              <a:ext uri="{FF2B5EF4-FFF2-40B4-BE49-F238E27FC236}">
                <a16:creationId xmlns:a16="http://schemas.microsoft.com/office/drawing/2014/main" id="{8F7256BA-5C00-A945-BFF6-78D818E4A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895600"/>
            <a:ext cx="24638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783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3D4702BD-8442-3C43-9B37-205138BD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Turtle Graphics: Modularizing Code with Functions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6C161D52-A7C4-E04A-BCFB-42F7A830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following function draws a line. The parameters specify the starting and ending locations, and color.</a:t>
            </a:r>
          </a:p>
        </p:txBody>
      </p:sp>
      <p:sp>
        <p:nvSpPr>
          <p:cNvPr id="62468" name="TextBox 1">
            <a:extLst>
              <a:ext uri="{FF2B5EF4-FFF2-40B4-BE49-F238E27FC236}">
                <a16:creationId xmlns:a16="http://schemas.microsoft.com/office/drawing/2014/main" id="{C87EBCBC-459C-2D4C-BECC-EBEEEF444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7772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 line(startX, startY, endX, endY, color):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turtle.penup()              # Raise the pen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turtle.goto(startX, startY) # Move to the starting point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turtle.pendown()            # Lower the pen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turtle.pencolor(color)      # Set the pen color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turtle.goto(endX, endY)     # Draw a square</a:t>
            </a:r>
          </a:p>
        </p:txBody>
      </p:sp>
    </p:spTree>
    <p:extLst>
      <p:ext uri="{BB962C8B-B14F-4D97-AF65-F5344CB8AC3E}">
        <p14:creationId xmlns:p14="http://schemas.microsoft.com/office/powerpoint/2010/main" val="1934436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5302859C-D804-6240-83C0-CA2B8F89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Turtle Graphics: Modularizing Code with Functions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88AB94E7-50BA-9D46-A6FB-E245932A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following code calls the previously shown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sz="2400"/>
              <a:t> function to draw a triangle:</a:t>
            </a:r>
          </a:p>
        </p:txBody>
      </p:sp>
      <p:sp>
        <p:nvSpPr>
          <p:cNvPr id="63492" name="TextBox 1">
            <a:extLst>
              <a:ext uri="{FF2B5EF4-FFF2-40B4-BE49-F238E27FC236}">
                <a16:creationId xmlns:a16="http://schemas.microsoft.com/office/drawing/2014/main" id="{DFC6FFD2-4F65-744F-9B99-3698E09BF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67000"/>
            <a:ext cx="8534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TOP_X =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TOP_Y = 100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BASE_LEFT_X = -100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BASE_LEFT_Y = -100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BASE_RIGHT_X = 100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BASE_RIGHT_Y = -100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line(TOP_X, TOP_Y, BASE_LEFT_X, BASE_LEFT_Y, 'red')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line(TOP_X, TOP_Y, BASE_RIGHT_X, BASE_RIGHT_Y, 'blue')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line(BASE_LEFT_X, BASE_LEFT_Y, BASE_RIGHT_X, BASE_RIGHT_Y, 'green')</a:t>
            </a:r>
          </a:p>
          <a:p>
            <a:pPr eaLnBrk="1" hangingPunct="1"/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3493" name="Picture 6">
            <a:extLst>
              <a:ext uri="{FF2B5EF4-FFF2-40B4-BE49-F238E27FC236}">
                <a16:creationId xmlns:a16="http://schemas.microsoft.com/office/drawing/2014/main" id="{1E08E2A9-D97B-3F4C-ACD6-250579A6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286000"/>
            <a:ext cx="1528763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63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7CC4-25A7-D946-8746-D3641C1F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Turning the Turtle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0344-1451-0143-94A4-474BD2D7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TH" dirty="0"/>
              <a:t>The turtle's initial heading is 0 degrees (east)</a:t>
            </a:r>
            <a:br>
              <a:rPr lang="en-US" altLang="en-TH" dirty="0"/>
            </a:br>
            <a:endParaRPr lang="en-US" altLang="en-TH" dirty="0"/>
          </a:p>
          <a:p>
            <a:r>
              <a:rPr lang="en-US" altLang="en-TH" dirty="0"/>
              <a:t>Use the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turtle.right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TH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TH" dirty="0"/>
              <a:t> statement to turn the turtle right by </a:t>
            </a:r>
            <a:r>
              <a:rPr lang="en-US" altLang="en-TH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TH" dirty="0"/>
              <a:t> degrees.</a:t>
            </a:r>
            <a:br>
              <a:rPr lang="en-US" altLang="en-TH" dirty="0"/>
            </a:br>
            <a:endParaRPr lang="en-US" altLang="en-TH" dirty="0"/>
          </a:p>
          <a:p>
            <a:r>
              <a:rPr lang="en-US" altLang="en-TH" dirty="0"/>
              <a:t>Use the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turtle.left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TH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TH" dirty="0"/>
              <a:t> statement to turn the turtle left by </a:t>
            </a:r>
            <a:r>
              <a:rPr lang="en-US" altLang="en-TH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TH" dirty="0"/>
              <a:t> degrees.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65612-D69A-234D-AEBC-B11EABA2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4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2538-678A-F048-BC44-B9F32367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Turning the Turtle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10969-334E-EA49-B213-CE8917A6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86FB9-A7A8-674D-B951-555741146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3886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turtle.left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(90)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00C4C-F139-714B-899A-362C91D93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29146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23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A949-6CB9-AC4F-852F-D1C8D72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Turning the Turtle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A2906-9802-3F48-857E-1C448B3D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E3334C0-2AF4-B747-B285-3E97B9ACF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3886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TH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TH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TH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turtle.right(45)</a:t>
            </a:r>
          </a:p>
          <a:p>
            <a:pPr eaLnBrk="1" hangingPunct="1"/>
            <a:r>
              <a:rPr lang="en-US" altLang="en-TH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TH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01E857E-7671-7E45-9342-BA9449A33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00275"/>
            <a:ext cx="39147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60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975E-27F7-094C-8130-99168BE6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Setting the Turtle's Heading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9D78-5BC5-5D4E-8417-BEDC422F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TH" dirty="0"/>
              <a:t>Use the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turtle.setheading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TH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TH" dirty="0"/>
              <a:t> statement to set the turtle's heading to a specific angle.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412B7-6B12-7D41-B1A2-5F9262D7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9C708-023B-E949-B9FF-6799D04B5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507" y="3240226"/>
            <a:ext cx="3886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turtle.setheading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(90)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turtle.setheading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(180)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turtle.setheading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(270)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T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/>
            <a:r>
              <a:rPr lang="en-US" altLang="en-TH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2CDAD-C34C-B04A-A7C8-937679D85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345" y="2898913"/>
            <a:ext cx="35528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19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DA10-C61D-DC43-B0CE-DDA28CD9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H" dirty="0"/>
              <a:t>Setting the Pen Up or Down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2F001-C86D-5844-A60A-B98B2A8B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turtle's pen is down, the turtle draws a line as it moves. By default, the pen is down.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the turtle's pen is up, the turtle does not draw as it moves.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the </a:t>
            </a:r>
            <a:r>
              <a:rPr lang="en-US" dirty="0" err="1"/>
              <a:t>turtle.penup</a:t>
            </a:r>
            <a:r>
              <a:rPr lang="en-US" dirty="0"/>
              <a:t>() statement to raise the pen.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the </a:t>
            </a:r>
            <a:r>
              <a:rPr lang="en-US" dirty="0" err="1"/>
              <a:t>turtle.pendown</a:t>
            </a:r>
            <a:r>
              <a:rPr lang="en-US" dirty="0"/>
              <a:t>() statement to lower the pen.</a:t>
            </a:r>
          </a:p>
          <a:p>
            <a:endParaRPr lang="en-US" dirty="0"/>
          </a:p>
          <a:p>
            <a:pPr marL="0" indent="0">
              <a:buNone/>
            </a:pP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E59DF-5889-094D-BCCE-32630B5C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2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N101-2563" id="{7C5BC0E4-4852-9D47-9579-7DF170D351F7}" vid="{687DD9AF-AE57-FC4E-ABF9-CBFD660BB7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2800</Words>
  <Application>Microsoft Macintosh PowerPoint</Application>
  <PresentationFormat>A4 Paper (210x297 mm)</PresentationFormat>
  <Paragraphs>304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Office Theme</vt:lpstr>
      <vt:lpstr>CN101</vt:lpstr>
      <vt:lpstr>Introduction to Turtle Graphics</vt:lpstr>
      <vt:lpstr>Introduction to Turtle Graphics</vt:lpstr>
      <vt:lpstr>Moving the Turtle Forward</vt:lpstr>
      <vt:lpstr>Turning the Turtle</vt:lpstr>
      <vt:lpstr>Turning the Turtle</vt:lpstr>
      <vt:lpstr>Turning the Turtle</vt:lpstr>
      <vt:lpstr>Setting the Turtle's Heading</vt:lpstr>
      <vt:lpstr>Setting the Pen Up or Down</vt:lpstr>
      <vt:lpstr>Setting the Pen Up or Down</vt:lpstr>
      <vt:lpstr>Drawing Circles</vt:lpstr>
      <vt:lpstr>Drawing Dots</vt:lpstr>
      <vt:lpstr>Changing the Pen Size and Drawing Color</vt:lpstr>
      <vt:lpstr>Working with the Turtle's Window</vt:lpstr>
      <vt:lpstr>Resetting the Turtle's Window</vt:lpstr>
      <vt:lpstr>Working with Coordinates</vt:lpstr>
      <vt:lpstr>Moving the Turtle to a Specific Location</vt:lpstr>
      <vt:lpstr>Animation Speed</vt:lpstr>
      <vt:lpstr>Hiding and Displaying the Turtle</vt:lpstr>
      <vt:lpstr>Displaying Text</vt:lpstr>
      <vt:lpstr>Displaying Text</vt:lpstr>
      <vt:lpstr>Filling Shapes</vt:lpstr>
      <vt:lpstr>Filling Shapes</vt:lpstr>
      <vt:lpstr>Keeping the Graphics Window Open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Determining the State of the Turtle</vt:lpstr>
      <vt:lpstr>Turtle Graphics: Using Loops to Draw Designs</vt:lpstr>
      <vt:lpstr>Turtle Graphics: Using Loops to Draw Designs</vt:lpstr>
      <vt:lpstr>Turtle Graphics: Using Loops to Draw Designs</vt:lpstr>
      <vt:lpstr>Turtle Graphics: Using Loops to Draw Designs</vt:lpstr>
      <vt:lpstr>Turtle Graphics: Modularizing Code with Functions</vt:lpstr>
      <vt:lpstr>Turtle Graphics: Modularizing Code with Functions</vt:lpstr>
      <vt:lpstr>Turtle Graphics: Modularizing Code with Functions</vt:lpstr>
      <vt:lpstr>Turtle Graphics: Modularizing Code with Functions</vt:lpstr>
      <vt:lpstr>Turtle Graphics: Modularizing Code with Functions</vt:lpstr>
      <vt:lpstr>Turtle Graphics: Modularizing Code with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CN101</dc:title>
  <dc:creator>Wachira  Promsaka na sakolnakorn</dc:creator>
  <cp:lastModifiedBy>Wachira  Promsaka na sakolnakorn</cp:lastModifiedBy>
  <cp:revision>25</cp:revision>
  <dcterms:created xsi:type="dcterms:W3CDTF">2020-07-23T04:01:04Z</dcterms:created>
  <dcterms:modified xsi:type="dcterms:W3CDTF">2020-07-23T05:24:18Z</dcterms:modified>
</cp:coreProperties>
</file>