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4" r:id="rId2"/>
    <p:sldId id="577" r:id="rId3"/>
    <p:sldId id="279" r:id="rId4"/>
    <p:sldId id="576" r:id="rId5"/>
    <p:sldId id="573" r:id="rId6"/>
    <p:sldId id="570" r:id="rId7"/>
    <p:sldId id="571" r:id="rId8"/>
    <p:sldId id="572" r:id="rId9"/>
    <p:sldId id="574" r:id="rId10"/>
    <p:sldId id="283" r:id="rId11"/>
    <p:sldId id="281" r:id="rId12"/>
    <p:sldId id="257" r:id="rId13"/>
    <p:sldId id="282" r:id="rId14"/>
    <p:sldId id="278" r:id="rId15"/>
    <p:sldId id="575" r:id="rId1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83"/>
    <a:srgbClr val="156082"/>
    <a:srgbClr val="FFFFFF"/>
    <a:srgbClr val="FFB81C"/>
    <a:srgbClr val="007749"/>
    <a:srgbClr val="E03C31"/>
    <a:srgbClr val="7A7259"/>
    <a:srgbClr val="002395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44" autoAdjust="0"/>
  </p:normalViewPr>
  <p:slideViewPr>
    <p:cSldViewPr snapToGrid="0">
      <p:cViewPr varScale="1">
        <p:scale>
          <a:sx n="91" d="100"/>
          <a:sy n="91" d="100"/>
        </p:scale>
        <p:origin x="12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AC418-6F73-4E3A-BE70-C046059DD75D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7720B6-5692-4685-AC1B-AB174E88288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634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8AD17-77A8-F527-E7DF-AAC253FDDE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1043A-25C1-DAEA-8F42-E91EA0ABFF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F40A8-F67D-B78E-72D8-361194EC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3AC1D-9675-A55C-1A77-6E631126C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2D09-5162-50AD-D03B-972409CA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3722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96D15-B45A-BC60-01D2-D1FD65906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354"/>
            <a:ext cx="10400096" cy="5178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04517-B4E1-9B8B-71B0-74E88E4FD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7438"/>
            <a:ext cx="10515600" cy="494952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0967C-B6CF-32DE-7EBD-D20432FC9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00DA8-2D23-9C7C-0AFB-4BAD06566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1D105-5B3B-585C-8E94-A0341144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90528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94044-F3FE-606F-2004-3373B80F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29D3-BB3F-4D9D-B43D-CD0F40A9C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967B5-5487-ABEF-FC6A-C8197FFA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60853-E8C8-C8C9-52B8-E2BBFCC6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54EAC-C8CA-E515-239F-33FD4F45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01324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2F70-6385-330D-9A69-A7AF60BCB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354"/>
            <a:ext cx="10400096" cy="5178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4158-3B8D-5229-2B86-C1A5C6A06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7438"/>
            <a:ext cx="5181600" cy="4949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C39783-57C6-E91B-7E3C-CD97A9712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7438"/>
            <a:ext cx="5181600" cy="4949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48293-D728-874D-8F1B-DACA3A9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526FE1-248D-A059-96F7-1B9A72FD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EF62-0756-781E-8386-64F4B265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28721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30444-3BE2-8F83-ACDB-70DA5957E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696" y="298354"/>
            <a:ext cx="10515600" cy="51781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DD2C0-AC77-F82B-ED88-71F8B3AD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CC34B-6E86-F645-4F78-E97560D12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8CD25-075A-5346-617F-FB77B6543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73460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874027-BCE8-8F35-B1A7-6CEA96D5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17ED5B-139A-7828-1629-85B6EE3FC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C37B4-95A4-E992-F622-CC3BBE62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4816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21B3-E5B1-A5E9-8EDB-D6B361900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F53A-FDF6-7600-BA54-4976BE6B5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2E4C6C-D308-985A-590B-4FC8D2C77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D56BC-B1AF-E3E1-8136-CAC0583E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449EE-A77C-7568-8883-0EC60BFC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C6E38A-74B5-0A6E-9BA3-291588AE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896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9443-14DD-D9D2-5973-6748800DA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F8F9B-D844-A74A-8671-84E07CB9D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07D0E-90FD-7F36-99FB-2E465D374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12517-F9B5-F908-9EC7-58EE928CD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2DEEE-7BB1-75AF-FD0D-2824DA78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38D58-1EEA-6D70-EBA6-898BB8BCA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39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E3998-D552-C0FD-B7E0-0FDD888C4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99532"/>
            <a:ext cx="10515600" cy="497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D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135547-1E96-7F6F-7AE4-6381E32445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907"/>
          <a:stretch/>
        </p:blipFill>
        <p:spPr>
          <a:xfrm>
            <a:off x="10549654" y="213172"/>
            <a:ext cx="1463795" cy="1206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AFD425-D734-6F74-218F-9A91633D6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354"/>
            <a:ext cx="10400096" cy="517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3C559-4569-3925-86F5-2D0845767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28B36-BC24-4D0A-A0F4-9B3FFF62473B}" type="datetimeFigureOut">
              <a:rPr lang="en-DE" smtClean="0"/>
              <a:t>24/10/2025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876E-A441-96F2-F402-60484081B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59032-4AF8-90C0-730A-2F33CD2AB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80562-5D85-4505-9D17-2FD612E779D2}" type="slidenum">
              <a:rPr lang="en-DE" smtClean="0"/>
              <a:t>‹#›</a:t>
            </a:fld>
            <a:endParaRPr lang="en-DE"/>
          </a:p>
        </p:txBody>
      </p:sp>
      <p:cxnSp>
        <p:nvCxnSpPr>
          <p:cNvPr id="8" name="Gerader Verbinder 2">
            <a:extLst>
              <a:ext uri="{FF2B5EF4-FFF2-40B4-BE49-F238E27FC236}">
                <a16:creationId xmlns:a16="http://schemas.microsoft.com/office/drawing/2014/main" id="{465B5089-2FA1-6A74-F2C9-13361BC3AEE4}"/>
              </a:ext>
            </a:extLst>
          </p:cNvPr>
          <p:cNvCxnSpPr>
            <a:cxnSpLocks/>
          </p:cNvCxnSpPr>
          <p:nvPr userDrawn="1"/>
        </p:nvCxnSpPr>
        <p:spPr>
          <a:xfrm>
            <a:off x="344129" y="942392"/>
            <a:ext cx="97357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790260E6-CA76-6DF3-2839-59D2E0A1DA0D}"/>
              </a:ext>
            </a:extLst>
          </p:cNvPr>
          <p:cNvCxnSpPr>
            <a:cxnSpLocks/>
          </p:cNvCxnSpPr>
          <p:nvPr userDrawn="1"/>
        </p:nvCxnSpPr>
        <p:spPr>
          <a:xfrm>
            <a:off x="344129" y="1020144"/>
            <a:ext cx="10019071" cy="0"/>
          </a:xfrm>
          <a:prstGeom prst="line">
            <a:avLst/>
          </a:prstGeom>
          <a:ln w="38100">
            <a:solidFill>
              <a:srgbClr val="7A72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8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Corbel" panose="020B0503020204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Consolas" panose="020B0609020204030204" pitchFamily="49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llisonhorst/stats-illustrations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sv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12" Type="http://schemas.openxmlformats.org/officeDocument/2006/relationships/image" Target="../media/image22.png"/><Relationship Id="rId17" Type="http://schemas.openxmlformats.org/officeDocument/2006/relationships/image" Target="../media/image27.sv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5" Type="http://schemas.openxmlformats.org/officeDocument/2006/relationships/image" Target="../media/image2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3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hyperlink" Target="https://cran.rstudi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an.r-project.org/bin/windows/Rtool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7064CC3-5597-1587-89D7-BCCD83699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9004" y="1122363"/>
            <a:ext cx="5988996" cy="2387600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E3283"/>
                </a:solidFill>
              </a:rPr>
              <a:t>Tutorial</a:t>
            </a:r>
            <a:endParaRPr lang="en-DE" dirty="0">
              <a:solidFill>
                <a:srgbClr val="1E3283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D6432AA-7ADA-C404-C880-9AC77B84D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79003" y="3602038"/>
            <a:ext cx="5988996" cy="1655762"/>
          </a:xfrm>
        </p:spPr>
        <p:txBody>
          <a:bodyPr/>
          <a:lstStyle/>
          <a:p>
            <a:pPr algn="l"/>
            <a:r>
              <a:rPr lang="en-US" dirty="0">
                <a:solidFill>
                  <a:srgbClr val="1E3283"/>
                </a:solidFill>
              </a:rPr>
              <a:t>An R package for exploring human prehistory with the ROCEEH Out of Africa Database</a:t>
            </a:r>
            <a:endParaRPr lang="en-DE" dirty="0">
              <a:solidFill>
                <a:srgbClr val="1E328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F1B513-DB79-F21D-70E3-B8B76A1EA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9" y="1498549"/>
            <a:ext cx="3343621" cy="386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08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3CC4-5EE6-F99F-276B-787D47CD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33A8C7-1D94-0C6A-EB2E-BD6680079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40" y="1069579"/>
            <a:ext cx="9760119" cy="54900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F7B155-E9B1-7D52-F637-20E0F12BC866}"/>
              </a:ext>
            </a:extLst>
          </p:cNvPr>
          <p:cNvSpPr txBox="1"/>
          <p:nvPr/>
        </p:nvSpPr>
        <p:spPr>
          <a:xfrm>
            <a:off x="0" y="655964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Alison Horst</a:t>
            </a:r>
            <a:r>
              <a:rPr lang="en-US" dirty="0"/>
              <a:t>, CC BY 4.0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3277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432A2-0D5A-79F2-271C-E6B209EFE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levels of Detail</a:t>
            </a:r>
            <a:endParaRPr lang="en-DE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D3569DC8-2B15-185E-B18C-FF073675218C}"/>
              </a:ext>
            </a:extLst>
          </p:cNvPr>
          <p:cNvSpPr/>
          <p:nvPr/>
        </p:nvSpPr>
        <p:spPr>
          <a:xfrm flipV="1">
            <a:off x="2352612" y="1610118"/>
            <a:ext cx="4990623" cy="4302262"/>
          </a:xfrm>
          <a:prstGeom prst="triangle">
            <a:avLst/>
          </a:prstGeom>
          <a:gradFill flip="none" rotWithShape="1">
            <a:gsLst>
              <a:gs pos="0">
                <a:srgbClr val="B3C3ED"/>
              </a:gs>
              <a:gs pos="50000">
                <a:srgbClr val="D2DCF5"/>
              </a:gs>
              <a:gs pos="10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3" name="Graphic 22" descr="Earth globe: Africa and Europe with solid fill">
            <a:extLst>
              <a:ext uri="{FF2B5EF4-FFF2-40B4-BE49-F238E27FC236}">
                <a16:creationId xmlns:a16="http://schemas.microsoft.com/office/drawing/2014/main" id="{91D5DB29-A04B-B128-32F6-F5DB65626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62397" y="1498060"/>
            <a:ext cx="1371054" cy="1371054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587A493B-EAF2-FCA1-FC1F-B6AC66DB0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4649" y="1745853"/>
            <a:ext cx="265573" cy="265573"/>
          </a:xfrm>
          <a:prstGeom prst="rect">
            <a:avLst/>
          </a:prstGeom>
        </p:spPr>
      </p:pic>
      <p:pic>
        <p:nvPicPr>
          <p:cNvPr id="25" name="Graphic 24" descr="Layers Design with solid fill">
            <a:extLst>
              <a:ext uri="{FF2B5EF4-FFF2-40B4-BE49-F238E27FC236}">
                <a16:creationId xmlns:a16="http://schemas.microsoft.com/office/drawing/2014/main" id="{6EBF5430-83B5-DEE5-50F8-116D51688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3779" y="3031693"/>
            <a:ext cx="1028290" cy="1028290"/>
          </a:xfrm>
          <a:prstGeom prst="rect">
            <a:avLst/>
          </a:prstGeom>
        </p:spPr>
      </p:pic>
      <p:pic>
        <p:nvPicPr>
          <p:cNvPr id="26" name="Graphic 25" descr="Hourglass Finished with solid fill">
            <a:extLst>
              <a:ext uri="{FF2B5EF4-FFF2-40B4-BE49-F238E27FC236}">
                <a16:creationId xmlns:a16="http://schemas.microsoft.com/office/drawing/2014/main" id="{88262AC1-C761-7E8C-A526-182C836BFA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9470" y="4473105"/>
            <a:ext cx="856909" cy="85690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183822-A474-F9B6-F729-D53A29885876}"/>
              </a:ext>
            </a:extLst>
          </p:cNvPr>
          <p:cNvCxnSpPr>
            <a:cxnSpLocks/>
          </p:cNvCxnSpPr>
          <p:nvPr/>
        </p:nvCxnSpPr>
        <p:spPr>
          <a:xfrm flipH="1">
            <a:off x="274059" y="2923527"/>
            <a:ext cx="6311987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FE9E5B-A98C-4FEE-2C5E-292452894E2C}"/>
              </a:ext>
            </a:extLst>
          </p:cNvPr>
          <p:cNvCxnSpPr>
            <a:cxnSpLocks/>
          </p:cNvCxnSpPr>
          <p:nvPr/>
        </p:nvCxnSpPr>
        <p:spPr>
          <a:xfrm flipH="1">
            <a:off x="274059" y="4208295"/>
            <a:ext cx="5565310" cy="0"/>
          </a:xfrm>
          <a:prstGeom prst="line">
            <a:avLst/>
          </a:prstGeom>
          <a:ln w="38100">
            <a:solidFill>
              <a:srgbClr val="1E3283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0F9010B-3FCA-ECC2-F22F-BADE0C6F5E28}"/>
              </a:ext>
            </a:extLst>
          </p:cNvPr>
          <p:cNvSpPr txBox="1"/>
          <p:nvPr/>
        </p:nvSpPr>
        <p:spPr>
          <a:xfrm>
            <a:off x="1001756" y="1945186"/>
            <a:ext cx="1306941" cy="4768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Locality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FBC8B3-ADA4-F3A8-C02C-E9C9AD9D7E7B}"/>
              </a:ext>
            </a:extLst>
          </p:cNvPr>
          <p:cNvSpPr txBox="1"/>
          <p:nvPr/>
        </p:nvSpPr>
        <p:spPr>
          <a:xfrm>
            <a:off x="693113" y="3306675"/>
            <a:ext cx="1924226" cy="4768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Assemblage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DEFA6-D40C-00FD-5C41-C820B9F78EA2}"/>
              </a:ext>
            </a:extLst>
          </p:cNvPr>
          <p:cNvSpPr txBox="1"/>
          <p:nvPr/>
        </p:nvSpPr>
        <p:spPr>
          <a:xfrm>
            <a:off x="1219934" y="4663159"/>
            <a:ext cx="870584" cy="4768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latin typeface="Lato" panose="020F0502020204030203" pitchFamily="34" charset="0"/>
              </a:rPr>
              <a:t>Date</a:t>
            </a:r>
          </a:p>
        </p:txBody>
      </p:sp>
      <p:pic>
        <p:nvPicPr>
          <p:cNvPr id="32" name="Graphic 31" descr="Skull with solid fill">
            <a:extLst>
              <a:ext uri="{FF2B5EF4-FFF2-40B4-BE49-F238E27FC236}">
                <a16:creationId xmlns:a16="http://schemas.microsoft.com/office/drawing/2014/main" id="{41C5491D-5FA6-EA1A-58E8-16DB15F8AD8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1149331">
            <a:off x="5275786" y="2988509"/>
            <a:ext cx="531145" cy="531145"/>
          </a:xfrm>
          <a:prstGeom prst="rect">
            <a:avLst/>
          </a:prstGeom>
        </p:spPr>
      </p:pic>
      <p:pic>
        <p:nvPicPr>
          <p:cNvPr id="33" name="Graphic 32" descr="Prehistoric Tool with solid fill">
            <a:extLst>
              <a:ext uri="{FF2B5EF4-FFF2-40B4-BE49-F238E27FC236}">
                <a16:creationId xmlns:a16="http://schemas.microsoft.com/office/drawing/2014/main" id="{AFCDF16A-B3D3-A84F-896E-740497DBE1A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16428" y="3031693"/>
            <a:ext cx="531145" cy="531145"/>
          </a:xfrm>
          <a:prstGeom prst="rect">
            <a:avLst/>
          </a:prstGeom>
        </p:spPr>
      </p:pic>
      <p:pic>
        <p:nvPicPr>
          <p:cNvPr id="34" name="Graphic 33" descr="Leaf with solid fill">
            <a:extLst>
              <a:ext uri="{FF2B5EF4-FFF2-40B4-BE49-F238E27FC236}">
                <a16:creationId xmlns:a16="http://schemas.microsoft.com/office/drawing/2014/main" id="{9DBCD60D-913A-BFB6-6E19-57A98AA39F4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220221" y="3619643"/>
            <a:ext cx="531145" cy="531145"/>
          </a:xfrm>
          <a:prstGeom prst="rect">
            <a:avLst/>
          </a:prstGeom>
        </p:spPr>
      </p:pic>
      <p:pic>
        <p:nvPicPr>
          <p:cNvPr id="35" name="Graphic 34" descr="Bear with solid fill">
            <a:extLst>
              <a:ext uri="{FF2B5EF4-FFF2-40B4-BE49-F238E27FC236}">
                <a16:creationId xmlns:a16="http://schemas.microsoft.com/office/drawing/2014/main" id="{5C997C50-CDC6-775D-1C6A-451980A650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20848492">
            <a:off x="3980282" y="3620405"/>
            <a:ext cx="531145" cy="531145"/>
          </a:xfrm>
          <a:prstGeom prst="rect">
            <a:avLst/>
          </a:prstGeom>
        </p:spPr>
      </p:pic>
      <p:pic>
        <p:nvPicPr>
          <p:cNvPr id="36" name="Graphic 35" descr="Marker with solid fill">
            <a:extLst>
              <a:ext uri="{FF2B5EF4-FFF2-40B4-BE49-F238E27FC236}">
                <a16:creationId xmlns:a16="http://schemas.microsoft.com/office/drawing/2014/main" id="{6DE4F1C0-4976-40D9-D391-3570EE240B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57904" y="2307483"/>
            <a:ext cx="265573" cy="265573"/>
          </a:xfrm>
          <a:prstGeom prst="rect">
            <a:avLst/>
          </a:prstGeom>
        </p:spPr>
      </p:pic>
      <p:pic>
        <p:nvPicPr>
          <p:cNvPr id="37" name="Graphic 36" descr="Marker with solid fill">
            <a:extLst>
              <a:ext uri="{FF2B5EF4-FFF2-40B4-BE49-F238E27FC236}">
                <a16:creationId xmlns:a16="http://schemas.microsoft.com/office/drawing/2014/main" id="{A2800857-FF66-59C5-A6A4-01E02098D3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0585" y="2013157"/>
            <a:ext cx="265573" cy="26557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BD17D41-0E80-902E-E31D-DCD60D0B1560}"/>
              </a:ext>
            </a:extLst>
          </p:cNvPr>
          <p:cNvSpPr txBox="1"/>
          <p:nvPr/>
        </p:nvSpPr>
        <p:spPr>
          <a:xfrm>
            <a:off x="7425416" y="1504209"/>
            <a:ext cx="331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road_get_localities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endParaRPr lang="en-DE" sz="2000" dirty="0"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CB302E-05F6-6416-E9D9-0E23F28F1324}"/>
              </a:ext>
            </a:extLst>
          </p:cNvPr>
          <p:cNvSpPr txBox="1"/>
          <p:nvPr/>
        </p:nvSpPr>
        <p:spPr>
          <a:xfrm>
            <a:off x="7425416" y="5458346"/>
            <a:ext cx="3318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road_get_dates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endParaRPr lang="en-DE" sz="2000" dirty="0">
              <a:latin typeface="Consolas" panose="020B0609020204030204" pitchFamily="49" charset="0"/>
            </a:endParaRPr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AD2966E1-C918-1D29-F6FF-C5BC78EC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5416" y="2096283"/>
            <a:ext cx="455765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road_get_assemblages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road_get_human_remains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road_get_paleofauna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road_get_paleobotany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road_get_lithic_typology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road_get_lithic_raw_material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road_get_organic_tools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road_get_symbolic_artifacts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road_get_feature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kumimoji="0" lang="en-US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o</a:t>
            </a:r>
            <a:r>
              <a:rPr kumimoji="0" lang="en-DE" altLang="en-DE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ad_get_miscellaneous_finds</a:t>
            </a:r>
            <a:r>
              <a:rPr kumimoji="0" lang="en-DE" altLang="en-DE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59835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E21841-BD35-E3E3-647B-953CE6E300BA}"/>
              </a:ext>
            </a:extLst>
          </p:cNvPr>
          <p:cNvSpPr/>
          <p:nvPr/>
        </p:nvSpPr>
        <p:spPr>
          <a:xfrm>
            <a:off x="838200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Locality</a:t>
            </a:r>
          </a:p>
          <a:p>
            <a:pPr algn="ctr"/>
            <a:r>
              <a:rPr lang="en-US" sz="1400" dirty="0" err="1">
                <a:solidFill>
                  <a:schemeClr val="tx1"/>
                </a:solidFill>
              </a:rPr>
              <a:t>road_get_localities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sz="1400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1EAFA6-DD6B-CE52-6E8B-457441BF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LOD-related inheritance</a:t>
            </a:r>
            <a:endParaRPr lang="en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498D44-E53F-234A-DC76-62ED316CDDD5}"/>
              </a:ext>
            </a:extLst>
          </p:cNvPr>
          <p:cNvSpPr/>
          <p:nvPr/>
        </p:nvSpPr>
        <p:spPr>
          <a:xfrm>
            <a:off x="4747846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Assemblage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road_get_assemblages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37D16A-9607-E281-EFC3-7CFF10866EEF}"/>
              </a:ext>
            </a:extLst>
          </p:cNvPr>
          <p:cNvSpPr/>
          <p:nvPr/>
        </p:nvSpPr>
        <p:spPr>
          <a:xfrm>
            <a:off x="8657492" y="1957756"/>
            <a:ext cx="2696308" cy="10785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sz="1400" dirty="0" err="1">
                <a:solidFill>
                  <a:schemeClr val="tx1"/>
                </a:solidFill>
              </a:rPr>
              <a:t>road_get_dates</a:t>
            </a:r>
            <a:r>
              <a:rPr lang="en-US" sz="1400" dirty="0">
                <a:solidFill>
                  <a:schemeClr val="tx1"/>
                </a:solidFill>
              </a:rPr>
              <a:t>()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F9A8537-B46A-3AF6-2403-336FF371C1A2}"/>
              </a:ext>
            </a:extLst>
          </p:cNvPr>
          <p:cNvSpPr/>
          <p:nvPr/>
        </p:nvSpPr>
        <p:spPr>
          <a:xfrm>
            <a:off x="838199" y="1301265"/>
            <a:ext cx="10515599" cy="559803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Inheritance of arguments and outputs across Levels Of Detail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8B607-C80D-AA3A-91EB-5E7577918A29}"/>
              </a:ext>
            </a:extLst>
          </p:cNvPr>
          <p:cNvSpPr txBox="1"/>
          <p:nvPr/>
        </p:nvSpPr>
        <p:spPr>
          <a:xfrm>
            <a:off x="838199" y="3188680"/>
            <a:ext cx="2696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636E46-5301-2777-122E-C298A4949983}"/>
              </a:ext>
            </a:extLst>
          </p:cNvPr>
          <p:cNvSpPr txBox="1"/>
          <p:nvPr/>
        </p:nvSpPr>
        <p:spPr>
          <a:xfrm>
            <a:off x="4747844" y="3188680"/>
            <a:ext cx="2696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2BDC3-952A-11CC-0DCE-1EC8E2485BF3}"/>
              </a:ext>
            </a:extLst>
          </p:cNvPr>
          <p:cNvSpPr txBox="1"/>
          <p:nvPr/>
        </p:nvSpPr>
        <p:spPr>
          <a:xfrm>
            <a:off x="8657489" y="3188680"/>
            <a:ext cx="2696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 locality </a:t>
            </a:r>
            <a:r>
              <a:rPr lang="en-DE" dirty="0"/>
              <a:t>≙</a:t>
            </a:r>
            <a:r>
              <a:rPr lang="en-US" dirty="0"/>
              <a:t> n rows</a:t>
            </a:r>
          </a:p>
          <a:p>
            <a:pPr algn="ctr"/>
            <a:r>
              <a:rPr lang="en-US" dirty="0"/>
              <a:t>1 assemblage </a:t>
            </a:r>
            <a:r>
              <a:rPr lang="en-DE" dirty="0"/>
              <a:t>≙</a:t>
            </a:r>
            <a:r>
              <a:rPr lang="en-US" dirty="0"/>
              <a:t> m rows</a:t>
            </a:r>
          </a:p>
          <a:p>
            <a:pPr algn="ctr"/>
            <a:r>
              <a:rPr lang="en-US" dirty="0"/>
              <a:t>1 date </a:t>
            </a:r>
            <a:r>
              <a:rPr lang="en-DE" dirty="0"/>
              <a:t>≙</a:t>
            </a:r>
            <a:r>
              <a:rPr lang="en-US" dirty="0"/>
              <a:t> 1 row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0477D25-D512-9088-4791-204C342F67B2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534508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43C4F6-4776-61FB-69E6-08810C1524F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444154" y="2497018"/>
            <a:ext cx="12133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0B67EF9-AA6D-7AFB-D0AD-47C8C91A9CDE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4114914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96308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C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D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A286117-76BB-7F2A-C93B-1C04A061123D}"/>
              </a:ext>
            </a:extLst>
          </p:cNvPr>
          <p:cNvGraphicFramePr>
            <a:graphicFrameLocks noGrp="1"/>
          </p:cNvGraphicFramePr>
          <p:nvPr/>
        </p:nvGraphicFramePr>
        <p:xfrm>
          <a:off x="4747844" y="4112010"/>
          <a:ext cx="2696308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8154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348154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3CA72F-513F-B7BB-0AF9-6EFC0DF06F13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1A2EC4-4D6D-11CC-7300-8539ED776011}"/>
              </a:ext>
            </a:extLst>
          </p:cNvPr>
          <p:cNvCxnSpPr>
            <a:cxnSpLocks/>
          </p:cNvCxnSpPr>
          <p:nvPr/>
        </p:nvCxnSpPr>
        <p:spPr>
          <a:xfrm>
            <a:off x="3534507" y="4677511"/>
            <a:ext cx="121333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272C2FC-0456-8129-1E8D-FBEAB63A8451}"/>
              </a:ext>
            </a:extLst>
          </p:cNvPr>
          <p:cNvGraphicFramePr>
            <a:graphicFrameLocks noGrp="1"/>
          </p:cNvGraphicFramePr>
          <p:nvPr/>
        </p:nvGraphicFramePr>
        <p:xfrm>
          <a:off x="8149001" y="4112010"/>
          <a:ext cx="3713283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7761">
                  <a:extLst>
                    <a:ext uri="{9D8B030D-6E8A-4147-A177-3AD203B41FA5}">
                      <a16:colId xmlns:a16="http://schemas.microsoft.com/office/drawing/2014/main" val="2902035751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600009124"/>
                    </a:ext>
                  </a:extLst>
                </a:gridCol>
                <a:gridCol w="1237761">
                  <a:extLst>
                    <a:ext uri="{9D8B030D-6E8A-4147-A177-3AD203B41FA5}">
                      <a16:colId xmlns:a16="http://schemas.microsoft.com/office/drawing/2014/main" val="2287462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Loc.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Ass.</a:t>
                      </a:r>
                      <a:endParaRPr lang="en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Date</a:t>
                      </a:r>
                      <a:endParaRPr lang="en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76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20-25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8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19-39 ka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8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25-35 ka</a:t>
                      </a:r>
                      <a:endParaRPr lang="en-DE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532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Locality B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60-75 ka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495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153232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4CEA3D-B387-7BCE-0195-C33E6C732067}"/>
              </a:ext>
            </a:extLst>
          </p:cNvPr>
          <p:cNvCxnSpPr>
            <a:cxnSpLocks/>
          </p:cNvCxnSpPr>
          <p:nvPr/>
        </p:nvCxnSpPr>
        <p:spPr>
          <a:xfrm>
            <a:off x="7444154" y="4677511"/>
            <a:ext cx="7048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52282DE-9ABD-22C6-A12A-AE6D6FC5D8D4}"/>
              </a:ext>
            </a:extLst>
          </p:cNvPr>
          <p:cNvCxnSpPr>
            <a:cxnSpLocks/>
          </p:cNvCxnSpPr>
          <p:nvPr/>
        </p:nvCxnSpPr>
        <p:spPr>
          <a:xfrm>
            <a:off x="7444152" y="4677511"/>
            <a:ext cx="704847" cy="375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Layers Design with solid fill">
            <a:extLst>
              <a:ext uri="{FF2B5EF4-FFF2-40B4-BE49-F238E27FC236}">
                <a16:creationId xmlns:a16="http://schemas.microsoft.com/office/drawing/2014/main" id="{18C2FA6A-D70E-51E3-74F0-B7A93C4E7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65367" y="2149591"/>
            <a:ext cx="432000" cy="432000"/>
          </a:xfrm>
          <a:prstGeom prst="rect">
            <a:avLst/>
          </a:prstGeom>
        </p:spPr>
      </p:pic>
      <p:pic>
        <p:nvPicPr>
          <p:cNvPr id="24" name="Graphic 23" descr="Marker with solid fill">
            <a:extLst>
              <a:ext uri="{FF2B5EF4-FFF2-40B4-BE49-F238E27FC236}">
                <a16:creationId xmlns:a16="http://schemas.microsoft.com/office/drawing/2014/main" id="{D8D2C744-AAE7-49B5-BC62-12A64D7C7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96014" y="2149591"/>
            <a:ext cx="432000" cy="432000"/>
          </a:xfrm>
          <a:prstGeom prst="rect">
            <a:avLst/>
          </a:prstGeom>
        </p:spPr>
      </p:pic>
      <p:pic>
        <p:nvPicPr>
          <p:cNvPr id="27" name="Graphic 26" descr="Hourglass Finished with solid fill">
            <a:extLst>
              <a:ext uri="{FF2B5EF4-FFF2-40B4-BE49-F238E27FC236}">
                <a16:creationId xmlns:a16="http://schemas.microsoft.com/office/drawing/2014/main" id="{5C187621-6205-F54A-43AB-70758DBA5F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386133" y="2190344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04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F0EA-2875-821C-1F58-D151AD683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B6E0-B043-9ED3-9CB1-62899BC51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# Single </a:t>
            </a:r>
            <a:r>
              <a:rPr lang="de-DE" sz="2000" dirty="0" err="1"/>
              <a:t>argument</a:t>
            </a:r>
            <a:endParaRPr lang="de-DE" sz="2000" dirty="0"/>
          </a:p>
          <a:p>
            <a:r>
              <a:rPr lang="de-DE" sz="2000" dirty="0" err="1"/>
              <a:t>road_get_localities</a:t>
            </a:r>
            <a:r>
              <a:rPr lang="de-DE" sz="2000" dirty="0"/>
              <a:t>(</a:t>
            </a:r>
            <a:r>
              <a:rPr lang="de-DE" sz="2000" dirty="0" err="1"/>
              <a:t>cultural_periods</a:t>
            </a:r>
            <a:r>
              <a:rPr lang="de-DE" sz="2000" dirty="0"/>
              <a:t>='MSA')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# Multiple </a:t>
            </a:r>
            <a:r>
              <a:rPr lang="de-DE" sz="2000" dirty="0" err="1"/>
              <a:t>arguments</a:t>
            </a:r>
            <a:endParaRPr lang="de-DE" sz="2000" dirty="0"/>
          </a:p>
          <a:p>
            <a:r>
              <a:rPr lang="de-DE" sz="2000" dirty="0" err="1"/>
              <a:t>road_get_localities</a:t>
            </a:r>
            <a:r>
              <a:rPr lang="de-DE" sz="2000" dirty="0"/>
              <a:t>(</a:t>
            </a:r>
            <a:r>
              <a:rPr lang="de-DE" sz="2000" dirty="0" err="1"/>
              <a:t>cultural_periods</a:t>
            </a:r>
            <a:r>
              <a:rPr lang="de-DE" sz="2000" dirty="0"/>
              <a:t>='MSA', countries='South </a:t>
            </a:r>
            <a:r>
              <a:rPr lang="de-DE" sz="2000" dirty="0" err="1"/>
              <a:t>Africa</a:t>
            </a:r>
            <a:r>
              <a:rPr lang="de-DE" sz="2000" dirty="0"/>
              <a:t>')</a:t>
            </a:r>
          </a:p>
          <a:p>
            <a:endParaRPr lang="de-DE" sz="2000" dirty="0"/>
          </a:p>
          <a:p>
            <a:endParaRPr lang="de-DE" sz="2000" dirty="0"/>
          </a:p>
          <a:p>
            <a:r>
              <a:rPr lang="de-DE" sz="2000" dirty="0"/>
              <a:t># Lists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arguments</a:t>
            </a:r>
            <a:endParaRPr lang="de-DE" sz="2000" dirty="0"/>
          </a:p>
          <a:p>
            <a:r>
              <a:rPr lang="de-DE" sz="2000" dirty="0" err="1"/>
              <a:t>road_get_localities</a:t>
            </a:r>
            <a:r>
              <a:rPr lang="de-DE" sz="2000" dirty="0"/>
              <a:t>(</a:t>
            </a:r>
            <a:r>
              <a:rPr lang="de-DE" sz="2000" dirty="0" err="1"/>
              <a:t>cultural</a:t>
            </a:r>
            <a:r>
              <a:rPr lang="de-DE" sz="2000" err="1"/>
              <a:t>_</a:t>
            </a:r>
            <a:r>
              <a:rPr lang="de-DE" sz="2000"/>
              <a:t>periods=</a:t>
            </a:r>
            <a:r>
              <a:rPr lang="de-DE" sz="2000" dirty="0"/>
              <a:t>c('MSA','LSA'), </a:t>
            </a:r>
          </a:p>
          <a:p>
            <a:r>
              <a:rPr lang="de-DE" sz="2000" dirty="0"/>
              <a:t>                    countries=c('South </a:t>
            </a:r>
            <a:r>
              <a:rPr lang="de-DE" sz="2000" dirty="0" err="1"/>
              <a:t>Africa</a:t>
            </a:r>
            <a:r>
              <a:rPr lang="de-DE" sz="2000" dirty="0"/>
              <a:t>','Namibia'))</a:t>
            </a:r>
            <a:endParaRPr lang="en-DE" sz="2000" dirty="0"/>
          </a:p>
        </p:txBody>
      </p:sp>
    </p:spTree>
    <p:extLst>
      <p:ext uri="{BB962C8B-B14F-4D97-AF65-F5344CB8AC3E}">
        <p14:creationId xmlns:p14="http://schemas.microsoft.com/office/powerpoint/2010/main" val="523589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D5568-1E94-4523-9352-0D6282188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</a:t>
            </a:r>
            <a:r>
              <a:rPr lang="en-US" dirty="0" err="1"/>
              <a:t>Arguements</a:t>
            </a:r>
            <a:endParaRPr lang="en-DE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800A32F-A122-F7CD-E720-EBD6C22C5E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275240"/>
              </p:ext>
            </p:extLst>
          </p:nvPr>
        </p:nvGraphicFramePr>
        <p:xfrm>
          <a:off x="1643062" y="1289650"/>
          <a:ext cx="8905875" cy="503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8905749" imgH="5038623" progId="Excel.Sheet.12">
                  <p:embed/>
                </p:oleObj>
              </mc:Choice>
              <mc:Fallback>
                <p:oleObj name="Worksheet" r:id="rId2" imgW="8905749" imgH="5038623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43062" y="1289650"/>
                        <a:ext cx="8905875" cy="5038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37465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8AEF-753D-DE52-CE01-5AB84CA75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joins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60957-5E5B-2B4A-7E76-C2DA6BF9C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272" y="3144727"/>
            <a:ext cx="8715455" cy="231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979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D65F0-5DB0-EDA1-157E-683E2C2C5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6CCE4-79C9-C6A5-6356-B192221B7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>
                <a:latin typeface="+mj-lt"/>
              </a:rPr>
              <a:t>Install R: </a:t>
            </a:r>
            <a:r>
              <a:rPr lang="en-US" dirty="0">
                <a:latin typeface="+mj-lt"/>
                <a:hlinkClick r:id="rId2"/>
              </a:rPr>
              <a:t>https://cran.rstudio.com/</a:t>
            </a:r>
            <a:endParaRPr lang="en-US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de-DE" dirty="0" err="1">
                <a:latin typeface="+mj-lt"/>
              </a:rPr>
              <a:t>Install</a:t>
            </a:r>
            <a:r>
              <a:rPr lang="de-DE" dirty="0">
                <a:latin typeface="+mj-lt"/>
              </a:rPr>
              <a:t> </a:t>
            </a:r>
            <a:r>
              <a:rPr lang="de-DE" dirty="0" err="1">
                <a:latin typeface="+mj-lt"/>
              </a:rPr>
              <a:t>Rstudio</a:t>
            </a:r>
            <a:r>
              <a:rPr lang="de-DE" dirty="0">
                <a:latin typeface="+mj-lt"/>
              </a:rPr>
              <a:t>: </a:t>
            </a:r>
            <a:r>
              <a:rPr lang="de-DE" dirty="0">
                <a:latin typeface="+mj-lt"/>
                <a:hlinkClick r:id="rId3"/>
              </a:rPr>
              <a:t>https://posit.co/download/rstudio-desktop/</a:t>
            </a:r>
            <a:endParaRPr lang="de-DE" dirty="0">
              <a:latin typeface="+mj-lt"/>
            </a:endParaRPr>
          </a:p>
          <a:p>
            <a:pPr marL="514350" indent="-514350">
              <a:buAutoNum type="arabicPeriod"/>
            </a:pPr>
            <a:r>
              <a:rPr lang="de-DE" dirty="0" err="1">
                <a:latin typeface="+mj-lt"/>
              </a:rPr>
              <a:t>Rtools</a:t>
            </a:r>
            <a:r>
              <a:rPr lang="de-DE" dirty="0">
                <a:latin typeface="+mj-lt"/>
              </a:rPr>
              <a:t>: </a:t>
            </a:r>
            <a:r>
              <a:rPr lang="de-DE" dirty="0">
                <a:latin typeface="+mj-lt"/>
                <a:hlinkClick r:id="rId4"/>
              </a:rPr>
              <a:t>https://cran.r-project.org/bin/windows/Rtools/</a:t>
            </a:r>
            <a:r>
              <a:rPr lang="en-US" dirty="0">
                <a:latin typeface="+mj-lt"/>
              </a:rPr>
              <a:t> for Windows</a:t>
            </a:r>
            <a:endParaRPr lang="de-DE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75462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2DBE-C115-B746-33B0-32C4A6E5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781B-F850-4E63-9D86-FEE1455A3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000" dirty="0"/>
              <a:t># </a:t>
            </a:r>
            <a:r>
              <a:rPr lang="de-DE" sz="2000" dirty="0" err="1"/>
              <a:t>Github</a:t>
            </a:r>
            <a:r>
              <a:rPr lang="de-DE" sz="2000" dirty="0"/>
              <a:t> </a:t>
            </a:r>
            <a:r>
              <a:rPr lang="de-DE" sz="2000" dirty="0" err="1"/>
              <a:t>installation</a:t>
            </a:r>
            <a:endParaRPr lang="de-DE" sz="2000" dirty="0"/>
          </a:p>
          <a:p>
            <a:r>
              <a:rPr lang="de-DE" sz="2000" dirty="0" err="1"/>
              <a:t>install.packages</a:t>
            </a:r>
            <a:r>
              <a:rPr lang="de-DE" sz="2000" dirty="0"/>
              <a:t>("</a:t>
            </a:r>
            <a:r>
              <a:rPr lang="de-DE" sz="2000" dirty="0" err="1"/>
              <a:t>devtools</a:t>
            </a:r>
            <a:r>
              <a:rPr lang="de-DE" sz="2000" dirty="0"/>
              <a:t>")</a:t>
            </a:r>
          </a:p>
          <a:p>
            <a:r>
              <a:rPr lang="de-DE" sz="2000" dirty="0" err="1"/>
              <a:t>devtools</a:t>
            </a:r>
            <a:r>
              <a:rPr lang="de-DE" sz="2000" dirty="0"/>
              <a:t>::</a:t>
            </a:r>
            <a:r>
              <a:rPr lang="de-DE" sz="2000" dirty="0" err="1"/>
              <a:t>install_github</a:t>
            </a:r>
            <a:r>
              <a:rPr lang="de-DE" sz="2000" dirty="0"/>
              <a:t>("</a:t>
            </a:r>
            <a:r>
              <a:rPr lang="de-DE" sz="2000" dirty="0" err="1"/>
              <a:t>sommergeo</a:t>
            </a:r>
            <a:r>
              <a:rPr lang="de-DE" sz="2000" dirty="0"/>
              <a:t>/</a:t>
            </a:r>
            <a:r>
              <a:rPr lang="de-DE" sz="2000" dirty="0" err="1"/>
              <a:t>roadDB</a:t>
            </a:r>
            <a:r>
              <a:rPr lang="de-DE" sz="2000" dirty="0"/>
              <a:t>")</a:t>
            </a:r>
          </a:p>
          <a:p>
            <a:endParaRPr lang="en-US" sz="2000" dirty="0"/>
          </a:p>
          <a:p>
            <a:r>
              <a:rPr lang="en-US" sz="2000" dirty="0"/>
              <a:t># Load the library</a:t>
            </a:r>
          </a:p>
          <a:p>
            <a:r>
              <a:rPr lang="en-US" sz="2000" dirty="0"/>
              <a:t>library(</a:t>
            </a:r>
            <a:r>
              <a:rPr lang="en-US" sz="2000" dirty="0" err="1"/>
              <a:t>roadDB</a:t>
            </a:r>
            <a:r>
              <a:rPr lang="en-US" sz="2000" dirty="0"/>
              <a:t>)</a:t>
            </a:r>
          </a:p>
          <a:p>
            <a:endParaRPr lang="en-US" sz="2000" dirty="0"/>
          </a:p>
          <a:p>
            <a:r>
              <a:rPr lang="en-US" sz="2000" dirty="0"/>
              <a:t># Your first query</a:t>
            </a:r>
          </a:p>
          <a:p>
            <a:r>
              <a:rPr lang="en-US" sz="2000" dirty="0" err="1"/>
              <a:t>my_query</a:t>
            </a:r>
            <a:r>
              <a:rPr lang="en-US" sz="2000" dirty="0"/>
              <a:t> &lt;- </a:t>
            </a:r>
            <a:r>
              <a:rPr lang="en-US" sz="2000" dirty="0" err="1"/>
              <a:t>road_get_localities</a:t>
            </a:r>
            <a:r>
              <a:rPr lang="en-US" sz="2000" dirty="0"/>
              <a:t>(</a:t>
            </a:r>
            <a:r>
              <a:rPr lang="en-US" sz="2000" dirty="0" err="1"/>
              <a:t>cultural_periods</a:t>
            </a:r>
            <a:r>
              <a:rPr lang="en-US" sz="2000" dirty="0"/>
              <a:t>=“Middle Paleolithic”)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017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3CBC-2D07-8760-D95E-76BD5184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begin…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29F01-0F35-1B0E-184E-A0F7984B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200" dirty="0"/>
              <a:t># </a:t>
            </a:r>
            <a:r>
              <a:rPr lang="de-DE" sz="2200" dirty="0" err="1"/>
              <a:t>Install</a:t>
            </a:r>
            <a:r>
              <a:rPr lang="de-DE" sz="2200" dirty="0"/>
              <a:t> </a:t>
            </a:r>
            <a:r>
              <a:rPr lang="de-DE" sz="2200" dirty="0" err="1"/>
              <a:t>packages</a:t>
            </a:r>
            <a:r>
              <a:rPr lang="de-DE" sz="2200" dirty="0"/>
              <a:t> (</a:t>
            </a:r>
            <a:r>
              <a:rPr lang="de-DE" sz="2200" dirty="0" err="1"/>
              <a:t>needs</a:t>
            </a:r>
            <a:r>
              <a:rPr lang="de-DE" sz="2200" dirty="0"/>
              <a:t> </a:t>
            </a:r>
            <a:r>
              <a:rPr lang="de-DE" sz="2200" dirty="0" err="1"/>
              <a:t>to</a:t>
            </a:r>
            <a:r>
              <a:rPr lang="de-DE" sz="2200" dirty="0"/>
              <a:t> </a:t>
            </a:r>
            <a:r>
              <a:rPr lang="de-DE" sz="2200" dirty="0" err="1"/>
              <a:t>be</a:t>
            </a:r>
            <a:r>
              <a:rPr lang="de-DE" sz="2200" dirty="0"/>
              <a:t> </a:t>
            </a:r>
            <a:r>
              <a:rPr lang="de-DE" sz="2200" dirty="0" err="1"/>
              <a:t>done</a:t>
            </a:r>
            <a:r>
              <a:rPr lang="de-DE" sz="2200" dirty="0"/>
              <a:t> </a:t>
            </a:r>
            <a:r>
              <a:rPr lang="de-DE" sz="2200" dirty="0" err="1"/>
              <a:t>only</a:t>
            </a:r>
            <a:r>
              <a:rPr lang="de-DE" sz="2200" dirty="0"/>
              <a:t> </a:t>
            </a:r>
            <a:r>
              <a:rPr lang="de-DE" sz="2200" dirty="0" err="1"/>
              <a:t>once</a:t>
            </a:r>
            <a:r>
              <a:rPr lang="de-DE" sz="2200" dirty="0"/>
              <a:t>)</a:t>
            </a:r>
          </a:p>
          <a:p>
            <a:r>
              <a:rPr lang="de-DE" sz="2200" dirty="0" err="1"/>
              <a:t>install.packages</a:t>
            </a:r>
            <a:r>
              <a:rPr lang="de-DE" sz="2200" dirty="0"/>
              <a:t>("</a:t>
            </a:r>
            <a:r>
              <a:rPr lang="de-DE" sz="2200" dirty="0" err="1"/>
              <a:t>tidyverse</a:t>
            </a:r>
            <a:r>
              <a:rPr lang="de-DE" sz="2200" dirty="0"/>
              <a:t>")</a:t>
            </a:r>
          </a:p>
          <a:p>
            <a:r>
              <a:rPr lang="de-DE" sz="2200" dirty="0" err="1"/>
              <a:t>install.packages</a:t>
            </a:r>
            <a:r>
              <a:rPr lang="de-DE" sz="2200" dirty="0"/>
              <a:t>("sf")</a:t>
            </a:r>
          </a:p>
          <a:p>
            <a:r>
              <a:rPr lang="de-DE" sz="2200" dirty="0" err="1"/>
              <a:t>install.packages</a:t>
            </a:r>
            <a:r>
              <a:rPr lang="de-DE" sz="2200" dirty="0"/>
              <a:t>("</a:t>
            </a:r>
            <a:r>
              <a:rPr lang="de-DE" sz="2200" dirty="0" err="1"/>
              <a:t>tmap</a:t>
            </a:r>
            <a:r>
              <a:rPr lang="de-DE" sz="2200" dirty="0"/>
              <a:t>")</a:t>
            </a:r>
          </a:p>
          <a:p>
            <a:r>
              <a:rPr lang="de-DE" sz="2200" dirty="0" err="1"/>
              <a:t>install.packages</a:t>
            </a:r>
            <a:r>
              <a:rPr lang="de-DE" sz="2200" dirty="0"/>
              <a:t>("</a:t>
            </a:r>
            <a:r>
              <a:rPr lang="de-DE" sz="2200" dirty="0" err="1"/>
              <a:t>rcarbon</a:t>
            </a:r>
            <a:r>
              <a:rPr lang="de-DE" sz="2200" dirty="0"/>
              <a:t>")</a:t>
            </a:r>
          </a:p>
          <a:p>
            <a:endParaRPr lang="en-US" sz="2200" dirty="0"/>
          </a:p>
          <a:p>
            <a:r>
              <a:rPr lang="en-US" sz="2200" dirty="0"/>
              <a:t># Load libraries (every time you run this tutorial)</a:t>
            </a:r>
          </a:p>
          <a:p>
            <a:r>
              <a:rPr lang="en-US" sz="2200" dirty="0"/>
              <a:t>library(</a:t>
            </a:r>
            <a:r>
              <a:rPr lang="en-US" sz="2200" dirty="0" err="1"/>
              <a:t>tidyverse</a:t>
            </a:r>
            <a:r>
              <a:rPr lang="en-US" sz="2200" dirty="0"/>
              <a:t>)</a:t>
            </a:r>
          </a:p>
          <a:p>
            <a:r>
              <a:rPr lang="en-US" sz="2200" dirty="0"/>
              <a:t>library(sf)</a:t>
            </a:r>
          </a:p>
          <a:p>
            <a:r>
              <a:rPr lang="en-US" sz="2200" dirty="0"/>
              <a:t>library(</a:t>
            </a:r>
            <a:r>
              <a:rPr lang="en-US" sz="2200" dirty="0" err="1"/>
              <a:t>tmap</a:t>
            </a:r>
            <a:r>
              <a:rPr lang="en-US" sz="2200" dirty="0"/>
              <a:t>)</a:t>
            </a:r>
          </a:p>
          <a:p>
            <a:r>
              <a:rPr lang="en-US" sz="2200" dirty="0"/>
              <a:t>library(</a:t>
            </a:r>
            <a:r>
              <a:rPr lang="en-US" sz="2200" dirty="0" err="1"/>
              <a:t>rcarbon</a:t>
            </a:r>
            <a:r>
              <a:rPr lang="en-US" sz="2200" dirty="0"/>
              <a:t>)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712616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30306-F7B7-D60B-82DC-AE3563D6C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ROCEEH Out of Africa Database</a:t>
            </a:r>
            <a:endParaRPr lang="en-D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34DC3-8CF6-CEC8-8B6D-5E8B999B6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825" y="1170051"/>
            <a:ext cx="5612349" cy="5612349"/>
          </a:xfrm>
        </p:spPr>
      </p:pic>
    </p:spTree>
    <p:extLst>
      <p:ext uri="{BB962C8B-B14F-4D97-AF65-F5344CB8AC3E}">
        <p14:creationId xmlns:p14="http://schemas.microsoft.com/office/powerpoint/2010/main" val="1588270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9376-D6BC-5DBE-E63B-ABB8581BE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– Access without login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C1B3-0AAC-5ED8-1EF2-C5D6E6CF7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Rechteck 22">
            <a:extLst>
              <a:ext uri="{FF2B5EF4-FFF2-40B4-BE49-F238E27FC236}">
                <a16:creationId xmlns:a16="http://schemas.microsoft.com/office/drawing/2014/main" id="{4DC65957-167A-111F-AF7C-9530AE50AA93}"/>
              </a:ext>
            </a:extLst>
          </p:cNvPr>
          <p:cNvSpPr/>
          <p:nvPr/>
        </p:nvSpPr>
        <p:spPr>
          <a:xfrm>
            <a:off x="925378" y="5860590"/>
            <a:ext cx="1103528" cy="52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Queried 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6 Feb. 2023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E5882-CB7D-8B50-C277-3EB853DCF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656875"/>
            <a:ext cx="4258733" cy="42587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3AE24F-2208-CA27-2C73-C08805E82B96}"/>
              </a:ext>
            </a:extLst>
          </p:cNvPr>
          <p:cNvSpPr txBox="1"/>
          <p:nvPr/>
        </p:nvSpPr>
        <p:spPr>
          <a:xfrm>
            <a:off x="344129" y="5837856"/>
            <a:ext cx="407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ROAD Simple Search: </a:t>
            </a:r>
            <a:r>
              <a:rPr lang="en-US" dirty="0"/>
              <a:t>Get an overview over sites, timeframes and broad find categories</a:t>
            </a:r>
            <a:endParaRPr lang="en-DE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236E6AD-DA78-C84D-2968-B168760D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52" t="1643" r="-85" b="1394"/>
          <a:stretch/>
        </p:blipFill>
        <p:spPr bwMode="auto">
          <a:xfrm>
            <a:off x="4660373" y="1656874"/>
            <a:ext cx="2959627" cy="405562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72710F-CEE6-E782-E1F6-4FE21D100ED1}"/>
              </a:ext>
            </a:extLst>
          </p:cNvPr>
          <p:cNvSpPr txBox="1"/>
          <p:nvPr/>
        </p:nvSpPr>
        <p:spPr>
          <a:xfrm>
            <a:off x="4419600" y="5837856"/>
            <a:ext cx="364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Summary Data Sheets: </a:t>
            </a:r>
            <a:r>
              <a:rPr lang="en-US" dirty="0"/>
              <a:t>All information about a site in a handy, structured PDF format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7A0EA8-6ED2-CDA0-AB02-AADD80380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630" y="1656874"/>
            <a:ext cx="3786241" cy="37862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55D2371-D4AE-82BE-8504-8A521717403B}"/>
              </a:ext>
            </a:extLst>
          </p:cNvPr>
          <p:cNvSpPr txBox="1"/>
          <p:nvPr/>
        </p:nvSpPr>
        <p:spPr>
          <a:xfrm>
            <a:off x="8061630" y="5837856"/>
            <a:ext cx="36420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Ask ROAD:</a:t>
            </a:r>
            <a:r>
              <a:rPr lang="en-US" dirty="0"/>
              <a:t> Guides you through 5 steps to the data query you need. Many download options.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43884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C143-218B-42AE-4639-380B1875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– Access with login</a:t>
            </a:r>
            <a:endParaRPr lang="en-DE" dirty="0"/>
          </a:p>
        </p:txBody>
      </p:sp>
      <p:sp>
        <p:nvSpPr>
          <p:cNvPr id="4" name="Rechteck 22">
            <a:extLst>
              <a:ext uri="{FF2B5EF4-FFF2-40B4-BE49-F238E27FC236}">
                <a16:creationId xmlns:a16="http://schemas.microsoft.com/office/drawing/2014/main" id="{F8D4AF27-6001-F975-88D0-90A63349946E}"/>
              </a:ext>
            </a:extLst>
          </p:cNvPr>
          <p:cNvSpPr/>
          <p:nvPr/>
        </p:nvSpPr>
        <p:spPr>
          <a:xfrm>
            <a:off x="925378" y="5860590"/>
            <a:ext cx="1103528" cy="52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Queried 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6 Feb. 2023</a:t>
            </a:r>
          </a:p>
        </p:txBody>
      </p:sp>
      <p:cxnSp>
        <p:nvCxnSpPr>
          <p:cNvPr id="5" name="Gerader Verbinder 3">
            <a:extLst>
              <a:ext uri="{FF2B5EF4-FFF2-40B4-BE49-F238E27FC236}">
                <a16:creationId xmlns:a16="http://schemas.microsoft.com/office/drawing/2014/main" id="{A18D3074-BE8C-22E6-7FBD-15FFCB0DF200}"/>
              </a:ext>
            </a:extLst>
          </p:cNvPr>
          <p:cNvCxnSpPr>
            <a:cxnSpLocks/>
          </p:cNvCxnSpPr>
          <p:nvPr/>
        </p:nvCxnSpPr>
        <p:spPr>
          <a:xfrm>
            <a:off x="344129" y="1020144"/>
            <a:ext cx="10019071" cy="0"/>
          </a:xfrm>
          <a:prstGeom prst="line">
            <a:avLst/>
          </a:prstGeom>
          <a:ln w="38100">
            <a:solidFill>
              <a:srgbClr val="8A770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05A04E-931E-54EE-6270-36F771230810}"/>
              </a:ext>
            </a:extLst>
          </p:cNvPr>
          <p:cNvSpPr txBox="1"/>
          <p:nvPr/>
        </p:nvSpPr>
        <p:spPr>
          <a:xfrm>
            <a:off x="344129" y="5837856"/>
            <a:ext cx="559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ROAD Query Tool: </a:t>
            </a:r>
            <a:r>
              <a:rPr lang="en-US" dirty="0"/>
              <a:t>Write SQL queries to make customized and complex requests.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A763BA-9937-AE85-E842-67F53F70F8F7}"/>
              </a:ext>
            </a:extLst>
          </p:cNvPr>
          <p:cNvSpPr txBox="1"/>
          <p:nvPr/>
        </p:nvSpPr>
        <p:spPr>
          <a:xfrm>
            <a:off x="6282267" y="5840041"/>
            <a:ext cx="53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ROAD </a:t>
            </a:r>
            <a:r>
              <a:rPr lang="en-US" b="1" dirty="0" err="1"/>
              <a:t>WebGIS</a:t>
            </a:r>
            <a:r>
              <a:rPr lang="en-US" b="1" dirty="0"/>
              <a:t>:</a:t>
            </a:r>
            <a:r>
              <a:rPr lang="en-US" dirty="0"/>
              <a:t> Visualize query results on background maps.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D44C8-AE53-5C13-EDF6-F10C5820F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9" y="1240133"/>
            <a:ext cx="5938138" cy="44625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D83A1-0A77-E780-9D9C-C188898089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721" y="1240133"/>
            <a:ext cx="5167802" cy="409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14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6D6D5-674A-25BB-AACE-EE853BB1D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– Access from external platforms</a:t>
            </a:r>
            <a:endParaRPr lang="en-DE" dirty="0"/>
          </a:p>
        </p:txBody>
      </p:sp>
      <p:sp>
        <p:nvSpPr>
          <p:cNvPr id="4" name="Rechteck 22">
            <a:extLst>
              <a:ext uri="{FF2B5EF4-FFF2-40B4-BE49-F238E27FC236}">
                <a16:creationId xmlns:a16="http://schemas.microsoft.com/office/drawing/2014/main" id="{BFF953C0-EB6B-C20C-583D-7F1813D86BAE}"/>
              </a:ext>
            </a:extLst>
          </p:cNvPr>
          <p:cNvSpPr/>
          <p:nvPr/>
        </p:nvSpPr>
        <p:spPr>
          <a:xfrm>
            <a:off x="925378" y="5860590"/>
            <a:ext cx="1103528" cy="52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Queried on </a:t>
            </a:r>
          </a:p>
          <a:p>
            <a:r>
              <a:rPr lang="en-US" sz="1400" dirty="0">
                <a:solidFill>
                  <a:schemeClr val="bg1"/>
                </a:solidFill>
              </a:rPr>
              <a:t>6 Feb. 2023</a:t>
            </a:r>
          </a:p>
        </p:txBody>
      </p:sp>
      <p:cxnSp>
        <p:nvCxnSpPr>
          <p:cNvPr id="5" name="Gerader Verbinder 1">
            <a:extLst>
              <a:ext uri="{FF2B5EF4-FFF2-40B4-BE49-F238E27FC236}">
                <a16:creationId xmlns:a16="http://schemas.microsoft.com/office/drawing/2014/main" id="{3C77D592-DB89-8E03-572F-1831427CC525}"/>
              </a:ext>
            </a:extLst>
          </p:cNvPr>
          <p:cNvCxnSpPr>
            <a:cxnSpLocks/>
          </p:cNvCxnSpPr>
          <p:nvPr/>
        </p:nvCxnSpPr>
        <p:spPr>
          <a:xfrm>
            <a:off x="344129" y="942392"/>
            <a:ext cx="973570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A47E53-9D62-0E73-982A-33EFA075820E}"/>
              </a:ext>
            </a:extLst>
          </p:cNvPr>
          <p:cNvSpPr txBox="1"/>
          <p:nvPr/>
        </p:nvSpPr>
        <p:spPr>
          <a:xfrm>
            <a:off x="344129" y="5837856"/>
            <a:ext cx="5591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ROAD Query Tool: </a:t>
            </a:r>
            <a:r>
              <a:rPr lang="en-US" dirty="0"/>
              <a:t>Write SQL queries to make customized and complex requests.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40C093-9BE5-9D0F-1673-DD72ABEA1B05}"/>
              </a:ext>
            </a:extLst>
          </p:cNvPr>
          <p:cNvSpPr txBox="1"/>
          <p:nvPr/>
        </p:nvSpPr>
        <p:spPr>
          <a:xfrm>
            <a:off x="284282" y="6506921"/>
            <a:ext cx="550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https://portal.ariadne-infrastructure.eu/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F102CD-F2E8-2EEE-95B2-3ACE59FFEC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142"/>
          <a:stretch/>
        </p:blipFill>
        <p:spPr>
          <a:xfrm>
            <a:off x="344129" y="1076405"/>
            <a:ext cx="5410069" cy="53619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DC0AA7-278E-ECF2-BE7F-B258189FA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954" y="1258339"/>
            <a:ext cx="4808829" cy="514544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5D43B-F1F7-CEEF-3195-613C9BD8A0A3}"/>
              </a:ext>
            </a:extLst>
          </p:cNvPr>
          <p:cNvSpPr txBox="1"/>
          <p:nvPr/>
        </p:nvSpPr>
        <p:spPr>
          <a:xfrm>
            <a:off x="6404954" y="6488668"/>
            <a:ext cx="41118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 maps in Wikipedia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27838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B2455-DD09-B743-E0D2-309095F5E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– Access through R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5C4E9-04D0-D179-6619-F40DC223C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https://sommergeo.com/roadDB/tutorial.html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56B1A2-D049-1E15-5BAE-9D4245FEF6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684" y="2150375"/>
            <a:ext cx="2214632" cy="25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07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6714</TotalTime>
  <Words>630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Consolas</vt:lpstr>
      <vt:lpstr>Corbel</vt:lpstr>
      <vt:lpstr>Lato</vt:lpstr>
      <vt:lpstr>Office Theme</vt:lpstr>
      <vt:lpstr>Worksheet</vt:lpstr>
      <vt:lpstr>Tutorial</vt:lpstr>
      <vt:lpstr>Before we begin…</vt:lpstr>
      <vt:lpstr>Before we begin…</vt:lpstr>
      <vt:lpstr>Before we begin…</vt:lpstr>
      <vt:lpstr>The ROCEEH Out of Africa Database</vt:lpstr>
      <vt:lpstr>ROAD – Access without login</vt:lpstr>
      <vt:lpstr>Road – Access with login</vt:lpstr>
      <vt:lpstr>ROAD – Access from external platforms</vt:lpstr>
      <vt:lpstr>ROAD – Access through R</vt:lpstr>
      <vt:lpstr>PowerPoint Presentation</vt:lpstr>
      <vt:lpstr>Three levels of Detail</vt:lpstr>
      <vt:lpstr>LOD-related inheritance</vt:lpstr>
      <vt:lpstr>Arguments</vt:lpstr>
      <vt:lpstr>Functions &amp; Arguements</vt:lpstr>
      <vt:lpstr>Table joins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Sommer</dc:creator>
  <cp:lastModifiedBy>Christian Sommer</cp:lastModifiedBy>
  <cp:revision>339</cp:revision>
  <dcterms:created xsi:type="dcterms:W3CDTF">2024-07-18T09:22:33Z</dcterms:created>
  <dcterms:modified xsi:type="dcterms:W3CDTF">2025-10-24T09:19:21Z</dcterms:modified>
</cp:coreProperties>
</file>