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67" r:id="rId5"/>
    <p:sldId id="257" r:id="rId6"/>
    <p:sldId id="258" r:id="rId7"/>
    <p:sldId id="259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1E3283"/>
    <a:srgbClr val="7A7259"/>
    <a:srgbClr val="B3C3ED"/>
    <a:srgbClr val="D2DCF5"/>
    <a:srgbClr val="C2CFF1"/>
    <a:srgbClr val="E2E9F8"/>
    <a:srgbClr val="F2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585D-BAFA-FF79-CFD8-B7CD47B5C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56F8-E1E8-4EE3-0AC1-5FAC049D9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7192-FE1D-33BE-14F1-A620D36B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0E3D-38AD-CD41-8149-92DC48C8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F4A58-70CC-D11C-0261-56E7386F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0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CBB0-9320-4181-1F22-5F47126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91DA2-5DE8-4422-0543-924A1DED9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844C-3A31-2B5F-0915-3E4F5E6E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DCCC-A4F2-8163-868D-A212431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D450-C26B-38CA-23BC-7AEA14B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564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94E80-CCB2-41C8-6351-D59ABDF48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3B89C-6FE5-C2EC-4F63-87C9FC9CD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B37B-C8F7-2127-A0DA-A6365D5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FB54-7C29-6142-8AA8-0F3A9295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555B-6FA4-26F1-A63A-5CD7839A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59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9498-90B2-F7EF-C087-9233DDFA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0148-49A5-6D78-4A4B-2C37C235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37CF-8704-90F8-D1C3-EB288849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0E7B-36CC-6C2F-A1D6-727A2963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1E48-6917-F0DB-A39E-B326347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8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B06F-0956-12D0-D75C-874D1937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4D4D-1EC1-8BE6-E870-0C69D296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139B-B93C-EAFD-7F06-3D4135AA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E7A1-9593-B52E-6465-87B9A7E5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893E-EB19-2600-B269-09B2A0F7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248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DC5C-9F16-E169-D027-C6805C25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F402-43D0-6517-6CFF-2D6B9BA4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CD44-FDEF-4CDC-D816-4BAD4380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FCE4-F836-61E9-BA23-E0145DC6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2A92-F0F7-324F-FF1B-6E0C7D5A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8BC26-89FB-9339-9A28-B04D1B0E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99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AE8-B09B-9165-622F-6872AA37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DBECC-8068-535D-FB5E-3CC974E9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F5A25-916A-B2F8-29C7-67CA4700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6CB2-6036-8620-D037-673FCC799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6024B-12FF-6D62-51A2-D616A7A1C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DFAA1-A45D-AD49-C630-A5E1EF44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9A5B-CD3C-C710-C13E-E869646C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95C0D-599D-FAA6-7125-78CC61EF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01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9C12-D3EC-193B-0A27-6E26BD35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97D5C-6B80-21B3-0A81-E926B8F1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F8142-7C64-9C84-41A8-660F0350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12DEA-B053-08C1-8130-BADF7527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46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B4929-25A8-F1B0-036F-CDD96BFC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4268-2F2D-6C6C-B0FF-5F90377A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B50F5-012C-25E4-1AD4-91AA1296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71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774A-E3E0-AE68-9E5D-DCDD407A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7ED5-5908-0556-299F-D7A06287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4A2DA-1FBB-B847-84F2-D907F76D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E9F7-748A-CF41-CF2F-240CB8AC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1FCF-CD35-4399-E4B0-6929FDF3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BC4DD-AD27-6A95-9D92-F9502223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3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BDD5-258E-34E9-0C3B-B6D4F03F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DADC8-B44C-8281-258C-08758D02A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4BBDF-6255-BBAE-CB76-D656327FE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40BBF-4390-A259-C51C-F45B72FE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2317-74BF-C903-5F98-F8CE58B3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B2A28-3FAA-95DB-F849-3BDF6BF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975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D218F-3071-57CA-2FB2-83A26AB7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C130-D380-4028-1437-E7EF89F1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2AF1-17FB-EDE1-60F1-4EEE5DED4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14209-DDC5-4466-AD2B-718302D4640B}" type="datetimeFigureOut">
              <a:rPr lang="en-DE" smtClean="0"/>
              <a:t>02/05/2025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9653-49C4-1417-6291-DBB42D897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9449-F35D-6FE1-8DF4-FD538919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26C24-E1B8-470E-8ECE-199277C336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81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2041-210X.1440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andfonline.com/doi/abs/10.1080/0067270X.2024.2307790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as.2023.105885" TargetMode="External"/><Relationship Id="rId7" Type="http://schemas.openxmlformats.org/officeDocument/2006/relationships/hyperlink" Target="https://doi.org/10.1016/j.jhevol.2023.10335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hyperlink" Target="https://doi.org/10.1007/s10963-022-09170-2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F715E-A7D1-AA9A-8470-EF3D6256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C573F-6427-E995-6E3B-F595B7D8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query ROAD comfortably through R functions</a:t>
            </a:r>
          </a:p>
          <a:p>
            <a:pPr lvl="1"/>
            <a:r>
              <a:rPr lang="en-US" dirty="0"/>
              <a:t>R scripting conventions ease access</a:t>
            </a:r>
          </a:p>
          <a:p>
            <a:pPr lvl="1"/>
            <a:r>
              <a:rPr lang="en-US" dirty="0"/>
              <a:t>Users do not need to know ROAD’s data structure</a:t>
            </a:r>
          </a:p>
          <a:p>
            <a:pPr lvl="1"/>
            <a:r>
              <a:rPr lang="en-US" dirty="0"/>
              <a:t>Users do not need to know SQL</a:t>
            </a:r>
          </a:p>
          <a:p>
            <a:pPr lvl="1"/>
            <a:r>
              <a:rPr lang="en-US" dirty="0"/>
              <a:t>Functions translate user’s arguments into queries</a:t>
            </a:r>
          </a:p>
          <a:p>
            <a:pPr lvl="1"/>
            <a:r>
              <a:rPr lang="en-US" dirty="0"/>
              <a:t>Output delivered in R’s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Users can further process the </a:t>
            </a:r>
            <a:r>
              <a:rPr lang="en-US" dirty="0" err="1"/>
              <a:t>dataframes</a:t>
            </a:r>
            <a:r>
              <a:rPr lang="en-US" dirty="0"/>
              <a:t> with their preferred frameworks, packages, functions</a:t>
            </a:r>
          </a:p>
        </p:txBody>
      </p:sp>
    </p:spTree>
    <p:extLst>
      <p:ext uri="{BB962C8B-B14F-4D97-AF65-F5344CB8AC3E}">
        <p14:creationId xmlns:p14="http://schemas.microsoft.com/office/powerpoint/2010/main" val="7646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C71F2F-129F-7804-A476-B72A202A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road_get_localities</a:t>
            </a:r>
            <a:r>
              <a:rPr lang="en-US" dirty="0"/>
              <a:t>()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B134FA-60BA-B52C-D29C-B29FD7C6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F3AAE-C79F-2D3D-D0B3-DC148D63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2300844"/>
            <a:ext cx="766869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8DDD-9DA3-8810-BED6-4575B1C1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spatial analysis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288D-6F5C-2093-DC5B-89915623F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Requires:</a:t>
            </a:r>
          </a:p>
          <a:p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(point geodata)</a:t>
            </a:r>
          </a:p>
          <a:p>
            <a:pPr marL="0" indent="0">
              <a:buNone/>
            </a:pPr>
            <a:r>
              <a:rPr lang="en-US" dirty="0"/>
              <a:t>Products:</a:t>
            </a:r>
          </a:p>
          <a:p>
            <a:r>
              <a:rPr lang="en-US" dirty="0"/>
              <a:t>Visualization of maps</a:t>
            </a:r>
          </a:p>
          <a:p>
            <a:r>
              <a:rPr lang="en-US" dirty="0"/>
              <a:t>further processing of kernel density estimates, network analysis, etc.</a:t>
            </a:r>
          </a:p>
          <a:p>
            <a:r>
              <a:rPr lang="en-US" dirty="0"/>
              <a:t>Integration with auxiliary data like climate models, environment, etc. for statistical analysis, ecological niche modelling, etc.</a:t>
            </a:r>
          </a:p>
          <a:p>
            <a:pPr marL="0" indent="0">
              <a:buNone/>
            </a:pPr>
            <a:r>
              <a:rPr lang="en-US" dirty="0"/>
              <a:t>Important packages: </a:t>
            </a:r>
          </a:p>
          <a:p>
            <a:r>
              <a:rPr lang="en-US" dirty="0">
                <a:latin typeface="Consolas" panose="020B0609020204030204" pitchFamily="49" charset="0"/>
              </a:rPr>
              <a:t>sf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sp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pastclim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tidysdm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CA3A6C-8A86-ABBA-8F97-4CB3CCB01C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79" y="3328143"/>
            <a:ext cx="4703720" cy="28160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5E881-4A02-C80C-C85A-302A2605A04F}"/>
              </a:ext>
            </a:extLst>
          </p:cNvPr>
          <p:cNvSpPr txBox="1"/>
          <p:nvPr/>
        </p:nvSpPr>
        <p:spPr>
          <a:xfrm>
            <a:off x="7208880" y="6144186"/>
            <a:ext cx="47037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Leonardi</a:t>
            </a:r>
            <a:r>
              <a:rPr lang="de-DE" sz="1000" dirty="0"/>
              <a:t>, M., Colucci, M., Pozzi, A. V., </a:t>
            </a:r>
            <a:r>
              <a:rPr lang="de-DE" sz="1000" dirty="0" err="1"/>
              <a:t>Scerri</a:t>
            </a:r>
            <a:r>
              <a:rPr lang="de-DE" sz="1000" dirty="0"/>
              <a:t>, E. M. L., &amp; </a:t>
            </a:r>
            <a:r>
              <a:rPr lang="de-DE" sz="1000" dirty="0" err="1"/>
              <a:t>Manica</a:t>
            </a:r>
            <a:r>
              <a:rPr lang="de-DE" sz="1000" dirty="0"/>
              <a:t>, A. (2024). </a:t>
            </a:r>
            <a:r>
              <a:rPr lang="de-DE" sz="1000" i="1" dirty="0" err="1"/>
              <a:t>tidysdm</a:t>
            </a:r>
            <a:r>
              <a:rPr lang="de-DE" sz="1000" dirty="0"/>
              <a:t>: </a:t>
            </a:r>
            <a:r>
              <a:rPr lang="de-DE" sz="1000" dirty="0" err="1"/>
              <a:t>Leveraging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flexibility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i="1" dirty="0" err="1"/>
              <a:t>tidymodels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species</a:t>
            </a:r>
            <a:r>
              <a:rPr lang="de-DE" sz="1000" dirty="0"/>
              <a:t> </a:t>
            </a:r>
            <a:r>
              <a:rPr lang="de-DE" sz="1000" dirty="0" err="1"/>
              <a:t>distribution</a:t>
            </a:r>
            <a:r>
              <a:rPr lang="de-DE" sz="1000" dirty="0"/>
              <a:t> </a:t>
            </a:r>
            <a:r>
              <a:rPr lang="de-DE" sz="1000" dirty="0" err="1"/>
              <a:t>modelling</a:t>
            </a:r>
            <a:r>
              <a:rPr lang="de-DE" sz="1000" dirty="0"/>
              <a:t> in R. </a:t>
            </a:r>
            <a:r>
              <a:rPr lang="de-DE" sz="1000" i="1" dirty="0"/>
              <a:t>Methods in Ecology and Evolution</a:t>
            </a:r>
            <a:r>
              <a:rPr lang="de-DE" sz="1000" dirty="0"/>
              <a:t>, 15, 1789–1795. </a:t>
            </a:r>
            <a:r>
              <a:rPr lang="de-DE" sz="1000" dirty="0">
                <a:hlinkClick r:id="rId3"/>
              </a:rPr>
              <a:t>https://doi.org/10.1111/2041-210X.14406</a:t>
            </a:r>
            <a:r>
              <a:rPr lang="de-DE" sz="10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85EF7-473B-0B4A-2AE6-840B91469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77" y="84064"/>
            <a:ext cx="4703720" cy="2577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C4670D-6BF1-55AA-1048-47F2CAC909E3}"/>
              </a:ext>
            </a:extLst>
          </p:cNvPr>
          <p:cNvSpPr txBox="1"/>
          <p:nvPr/>
        </p:nvSpPr>
        <p:spPr>
          <a:xfrm>
            <a:off x="7208876" y="2551837"/>
            <a:ext cx="49831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effectLst/>
              </a:rPr>
              <a:t>Timbrell</a:t>
            </a:r>
            <a:r>
              <a:rPr lang="en-US" sz="1000" dirty="0">
                <a:effectLst/>
              </a:rPr>
              <a:t>, L. (2024). Ecology and demography of early Homo sapiens: A synthesis of archaeological and climatic data from eastern Africa. </a:t>
            </a:r>
            <a:r>
              <a:rPr lang="en-US" sz="1000" i="1" dirty="0">
                <a:effectLst/>
              </a:rPr>
              <a:t>Azania: Archaeological Research in Africa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59</a:t>
            </a:r>
            <a:r>
              <a:rPr lang="en-US" sz="1000" dirty="0">
                <a:effectLst/>
              </a:rPr>
              <a:t>(1), 76–110. </a:t>
            </a:r>
            <a:r>
              <a:rPr lang="en-US" sz="1000" dirty="0">
                <a:effectLst/>
                <a:hlinkClick r:id="rId5"/>
              </a:rPr>
              <a:t>https://www.tandfonline.com/doi/abs/10.1080/0067270X.2024.2307790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622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CBC5-2401-2A6D-7D6B-7EDA416A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temporal analysis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94720-CFD9-297B-B0F4-7D45194612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Requires: </a:t>
            </a:r>
          </a:p>
          <a:p>
            <a:r>
              <a:rPr lang="en-US" dirty="0">
                <a:latin typeface="Consolas" panose="020B0609020204030204" pitchFamily="49" charset="0"/>
              </a:rPr>
              <a:t>age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age_stdev_min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age_stdev_max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dating_method</a:t>
            </a:r>
            <a:r>
              <a:rPr lang="en-US" dirty="0"/>
              <a:t>, y, to perform dedicated age modelling (e.g. radiocarbon calibration)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geolayer</a:t>
            </a:r>
            <a:r>
              <a:rPr lang="en-US" dirty="0"/>
              <a:t> for </a:t>
            </a:r>
            <a:r>
              <a:rPr lang="en-US" dirty="0" err="1"/>
              <a:t>bayesian</a:t>
            </a:r>
            <a:r>
              <a:rPr lang="en-US" dirty="0"/>
              <a:t> modelling</a:t>
            </a:r>
          </a:p>
          <a:p>
            <a:r>
              <a:rPr lang="en-US" dirty="0"/>
              <a:t>Important packages: </a:t>
            </a:r>
            <a:r>
              <a:rPr lang="en-US" dirty="0" err="1">
                <a:latin typeface="Consolas" panose="020B0609020204030204" pitchFamily="49" charset="0"/>
              </a:rPr>
              <a:t>rcarbon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archSeries</a:t>
            </a:r>
            <a:endParaRPr lang="en-DE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1F58A-A55B-359B-2DF0-07182115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8" y="167202"/>
            <a:ext cx="4555120" cy="2096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84147-0B9D-02BC-D4E2-7F949BE9E360}"/>
              </a:ext>
            </a:extLst>
          </p:cNvPr>
          <p:cNvSpPr txBox="1"/>
          <p:nvPr/>
        </p:nvSpPr>
        <p:spPr>
          <a:xfrm>
            <a:off x="7450667" y="2263457"/>
            <a:ext cx="4555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Kelly, R. L., Mackie, M. E., &amp; Kandel, A. W. (2023). Rapid increase in production of symbolic artifacts after 45,000 years ago is not a consequence of </a:t>
            </a:r>
            <a:r>
              <a:rPr lang="en-US" sz="1000" dirty="0" err="1">
                <a:effectLst/>
              </a:rPr>
              <a:t>taphonomic</a:t>
            </a:r>
            <a:r>
              <a:rPr lang="en-US" sz="1000" dirty="0">
                <a:effectLst/>
              </a:rPr>
              <a:t> bias. </a:t>
            </a:r>
            <a:r>
              <a:rPr lang="en-US" sz="1000" i="1" dirty="0">
                <a:effectLst/>
              </a:rPr>
              <a:t>Journal of Archaeological Science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160</a:t>
            </a:r>
            <a:r>
              <a:rPr lang="en-US" sz="1000" dirty="0">
                <a:effectLst/>
              </a:rPr>
              <a:t>, 105885. </a:t>
            </a:r>
            <a:r>
              <a:rPr lang="en-US" sz="1000" dirty="0">
                <a:effectLst/>
                <a:hlinkClick r:id="rId3"/>
              </a:rPr>
              <a:t>https://doi.org/10.1016/j.jas.2023.105885</a:t>
            </a:r>
            <a:endParaRPr lang="en-US" sz="1000" dirty="0">
              <a:effectLst/>
            </a:endParaRPr>
          </a:p>
        </p:txBody>
      </p:sp>
      <p:pic>
        <p:nvPicPr>
          <p:cNvPr id="1026" name="Picture 2" descr="Fig. 10">
            <a:extLst>
              <a:ext uri="{FF2B5EF4-FFF2-40B4-BE49-F238E27FC236}">
                <a16:creationId xmlns:a16="http://schemas.microsoft.com/office/drawing/2014/main" id="{110DBFE5-1C95-964D-911F-48F2AFA2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53" y="2971343"/>
            <a:ext cx="2595034" cy="30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0261A-BDD8-EFED-27B6-1579C03A1326}"/>
              </a:ext>
            </a:extLst>
          </p:cNvPr>
          <p:cNvSpPr txBox="1"/>
          <p:nvPr/>
        </p:nvSpPr>
        <p:spPr>
          <a:xfrm>
            <a:off x="9410753" y="5934670"/>
            <a:ext cx="2781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effectLst/>
              </a:rPr>
              <a:t>Dapschauskas</a:t>
            </a:r>
            <a:r>
              <a:rPr lang="en-US" sz="900" dirty="0">
                <a:effectLst/>
              </a:rPr>
              <a:t>, R., </a:t>
            </a:r>
            <a:r>
              <a:rPr lang="en-US" sz="900" dirty="0" err="1">
                <a:effectLst/>
              </a:rPr>
              <a:t>Göden</a:t>
            </a:r>
            <a:r>
              <a:rPr lang="en-US" sz="900" dirty="0">
                <a:effectLst/>
              </a:rPr>
              <a:t>, M. B., Sommer, C., &amp; Kandel, A. W. (2022). The Emergence of Habitual Ochre Use in Africa and its Significance for The Development of Ritual Behavior During The Middle Stone Age. </a:t>
            </a:r>
            <a:r>
              <a:rPr lang="en-US" sz="900" i="1" dirty="0">
                <a:effectLst/>
              </a:rPr>
              <a:t>Journal of World Prehistory</a:t>
            </a:r>
            <a:r>
              <a:rPr lang="en-US" sz="900" dirty="0">
                <a:effectLst/>
              </a:rPr>
              <a:t>, </a:t>
            </a:r>
            <a:r>
              <a:rPr lang="en-US" sz="900" i="1" dirty="0">
                <a:effectLst/>
              </a:rPr>
              <a:t>35</a:t>
            </a:r>
            <a:r>
              <a:rPr lang="en-US" sz="900" dirty="0">
                <a:effectLst/>
              </a:rPr>
              <a:t>(3), 233–319. </a:t>
            </a:r>
            <a:r>
              <a:rPr lang="en-US" sz="900" dirty="0">
                <a:effectLst/>
                <a:hlinkClick r:id="rId5"/>
              </a:rPr>
              <a:t>https://doi.org/10.1007/s10963-022-09170-2</a:t>
            </a:r>
            <a:endParaRPr lang="en-US" sz="900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F8A6D9-0F48-26D2-DFC8-31B7F8A69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89" y="3402634"/>
            <a:ext cx="3415048" cy="2525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BD844E-2932-9A28-4447-7C42DCDDA139}"/>
              </a:ext>
            </a:extLst>
          </p:cNvPr>
          <p:cNvSpPr txBox="1"/>
          <p:nvPr/>
        </p:nvSpPr>
        <p:spPr>
          <a:xfrm>
            <a:off x="5921787" y="5957957"/>
            <a:ext cx="34150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Scerri, E. M. L., &amp; Will, M. (2023). The revolution that still isn’t: The origins of behavioral complexity in Homo sapiens. </a:t>
            </a:r>
            <a:r>
              <a:rPr lang="en-US" sz="1000" i="1" dirty="0">
                <a:effectLst/>
              </a:rPr>
              <a:t>Journal of Human Evolution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179</a:t>
            </a:r>
            <a:r>
              <a:rPr lang="en-US" sz="1000" dirty="0">
                <a:effectLst/>
              </a:rPr>
              <a:t>, 103358. </a:t>
            </a:r>
            <a:r>
              <a:rPr lang="en-US" sz="1000" dirty="0">
                <a:effectLst/>
                <a:hlinkClick r:id="rId7"/>
              </a:rPr>
              <a:t>https://doi.org/10.1016/j.jhevol.2023.103358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757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61CCA20-B52D-8DA1-3622-C7AB3363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81" y="6943770"/>
            <a:ext cx="9011908" cy="1209844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C23220F-7A18-B523-4793-4FC184C967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4122255" y="588961"/>
            <a:ext cx="6765095" cy="5831979"/>
          </a:xfrm>
          <a:prstGeom prst="triangle">
            <a:avLst/>
          </a:prstGeom>
          <a:gradFill flip="none" rotWithShape="1">
            <a:gsLst>
              <a:gs pos="0">
                <a:srgbClr val="B3C3ED"/>
              </a:gs>
              <a:gs pos="50000">
                <a:srgbClr val="D2DCF5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5" name="Graphic 14" descr="Earth globe: Africa and Europe with solid fill">
            <a:extLst>
              <a:ext uri="{FF2B5EF4-FFF2-40B4-BE49-F238E27FC236}">
                <a16:creationId xmlns:a16="http://schemas.microsoft.com/office/drawing/2014/main" id="{2175CF05-CB85-EAAD-7528-11BCDF41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5530" y="437060"/>
            <a:ext cx="1858547" cy="1858547"/>
          </a:xfrm>
          <a:prstGeom prst="rect">
            <a:avLst/>
          </a:prstGeom>
        </p:spPr>
      </p:pic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8CA7285C-4CEE-0D29-CE8D-BCC21CA9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9475" y="772958"/>
            <a:ext cx="360000" cy="360000"/>
          </a:xfrm>
          <a:prstGeom prst="rect">
            <a:avLst/>
          </a:prstGeom>
        </p:spPr>
      </p:pic>
      <p:pic>
        <p:nvPicPr>
          <p:cNvPr id="17" name="Graphic 16" descr="Layers Design with solid fill">
            <a:extLst>
              <a:ext uri="{FF2B5EF4-FFF2-40B4-BE49-F238E27FC236}">
                <a16:creationId xmlns:a16="http://schemas.microsoft.com/office/drawing/2014/main" id="{4BE4F183-C9E4-9476-DB2C-72ED0F41F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7848" y="2515993"/>
            <a:ext cx="1393910" cy="1393910"/>
          </a:xfrm>
          <a:prstGeom prst="rect">
            <a:avLst/>
          </a:prstGeom>
        </p:spPr>
      </p:pic>
      <p:pic>
        <p:nvPicPr>
          <p:cNvPr id="18" name="Graphic 17" descr="Hourglass Finished with solid fill">
            <a:extLst>
              <a:ext uri="{FF2B5EF4-FFF2-40B4-BE49-F238E27FC236}">
                <a16:creationId xmlns:a16="http://schemas.microsoft.com/office/drawing/2014/main" id="{9896010B-3508-0274-AFB3-63FD5A027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4007" y="4469916"/>
            <a:ext cx="1161592" cy="116159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F6931C-7608-4D16-5F99-1AC43AE6D81F}"/>
              </a:ext>
            </a:extLst>
          </p:cNvPr>
          <p:cNvCxnSpPr>
            <a:cxnSpLocks/>
          </p:cNvCxnSpPr>
          <p:nvPr/>
        </p:nvCxnSpPr>
        <p:spPr>
          <a:xfrm flipH="1">
            <a:off x="1304649" y="2369368"/>
            <a:ext cx="8556284" cy="0"/>
          </a:xfrm>
          <a:prstGeom prst="line">
            <a:avLst/>
          </a:prstGeom>
          <a:ln w="38100">
            <a:solidFill>
              <a:srgbClr val="1E328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824D2A-3B64-4161-071F-AC520865B7E1}"/>
              </a:ext>
            </a:extLst>
          </p:cNvPr>
          <p:cNvCxnSpPr>
            <a:cxnSpLocks/>
          </p:cNvCxnSpPr>
          <p:nvPr/>
        </p:nvCxnSpPr>
        <p:spPr>
          <a:xfrm flipH="1">
            <a:off x="1304649" y="4110949"/>
            <a:ext cx="7544118" cy="0"/>
          </a:xfrm>
          <a:prstGeom prst="line">
            <a:avLst/>
          </a:prstGeom>
          <a:ln w="38100">
            <a:solidFill>
              <a:srgbClr val="1E328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3BFA2F-2E81-8BBE-1883-C90878AD0C43}"/>
              </a:ext>
            </a:extLst>
          </p:cNvPr>
          <p:cNvSpPr txBox="1"/>
          <p:nvPr/>
        </p:nvSpPr>
        <p:spPr>
          <a:xfrm>
            <a:off x="2291087" y="1043167"/>
            <a:ext cx="17716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Locality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0CB53C-17BC-8AAB-89AF-C190CBF0902D}"/>
              </a:ext>
            </a:extLst>
          </p:cNvPr>
          <p:cNvSpPr txBox="1"/>
          <p:nvPr/>
        </p:nvSpPr>
        <p:spPr>
          <a:xfrm>
            <a:off x="1872703" y="2888749"/>
            <a:ext cx="26084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Assemblage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46798-F73A-F6F7-83CB-66724E34315B}"/>
              </a:ext>
            </a:extLst>
          </p:cNvPr>
          <p:cNvSpPr txBox="1"/>
          <p:nvPr/>
        </p:nvSpPr>
        <p:spPr>
          <a:xfrm>
            <a:off x="2586841" y="4727546"/>
            <a:ext cx="11801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Date</a:t>
            </a:r>
          </a:p>
        </p:txBody>
      </p:sp>
      <p:pic>
        <p:nvPicPr>
          <p:cNvPr id="37" name="Graphic 36" descr="Skull with solid fill">
            <a:extLst>
              <a:ext uri="{FF2B5EF4-FFF2-40B4-BE49-F238E27FC236}">
                <a16:creationId xmlns:a16="http://schemas.microsoft.com/office/drawing/2014/main" id="{4FA2FCBA-078C-03DB-A984-ADDE7EB8D6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149331">
            <a:off x="8084797" y="2457455"/>
            <a:ext cx="720000" cy="720000"/>
          </a:xfrm>
          <a:prstGeom prst="rect">
            <a:avLst/>
          </a:prstGeom>
        </p:spPr>
      </p:pic>
      <p:pic>
        <p:nvPicPr>
          <p:cNvPr id="39" name="Graphic 38" descr="Prehistoric Tool with solid fill">
            <a:extLst>
              <a:ext uri="{FF2B5EF4-FFF2-40B4-BE49-F238E27FC236}">
                <a16:creationId xmlns:a16="http://schemas.microsoft.com/office/drawing/2014/main" id="{1A31CE2F-2094-520C-066F-63559FBAB1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42104" y="2515993"/>
            <a:ext cx="720000" cy="720000"/>
          </a:xfrm>
          <a:prstGeom prst="rect">
            <a:avLst/>
          </a:prstGeom>
        </p:spPr>
      </p:pic>
      <p:pic>
        <p:nvPicPr>
          <p:cNvPr id="41" name="Graphic 40" descr="Leaf with solid fill">
            <a:extLst>
              <a:ext uri="{FF2B5EF4-FFF2-40B4-BE49-F238E27FC236}">
                <a16:creationId xmlns:a16="http://schemas.microsoft.com/office/drawing/2014/main" id="{CD18F2A8-E7FE-0065-93C6-36FE453881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09475" y="3312996"/>
            <a:ext cx="720000" cy="720000"/>
          </a:xfrm>
          <a:prstGeom prst="rect">
            <a:avLst/>
          </a:prstGeom>
        </p:spPr>
      </p:pic>
      <p:pic>
        <p:nvPicPr>
          <p:cNvPr id="43" name="Graphic 42" descr="Bear with solid fill">
            <a:extLst>
              <a:ext uri="{FF2B5EF4-FFF2-40B4-BE49-F238E27FC236}">
                <a16:creationId xmlns:a16="http://schemas.microsoft.com/office/drawing/2014/main" id="{37582AD7-CB81-2F22-95BF-04627FD019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848492">
            <a:off x="6328662" y="3314029"/>
            <a:ext cx="720000" cy="720000"/>
          </a:xfrm>
          <a:prstGeom prst="rect">
            <a:avLst/>
          </a:prstGeom>
        </p:spPr>
      </p:pic>
      <p:pic>
        <p:nvPicPr>
          <p:cNvPr id="44" name="Graphic 43" descr="Marker with solid fill">
            <a:extLst>
              <a:ext uri="{FF2B5EF4-FFF2-40B4-BE49-F238E27FC236}">
                <a16:creationId xmlns:a16="http://schemas.microsoft.com/office/drawing/2014/main" id="{7F9F2111-D592-C3CA-EE75-527CC9427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2775" y="1534282"/>
            <a:ext cx="360000" cy="360000"/>
          </a:xfrm>
          <a:prstGeom prst="rect">
            <a:avLst/>
          </a:prstGeom>
        </p:spPr>
      </p:pic>
      <p:pic>
        <p:nvPicPr>
          <p:cNvPr id="45" name="Graphic 44" descr="Marker with solid fill">
            <a:extLst>
              <a:ext uri="{FF2B5EF4-FFF2-40B4-BE49-F238E27FC236}">
                <a16:creationId xmlns:a16="http://schemas.microsoft.com/office/drawing/2014/main" id="{3670368E-0AA5-11F9-D297-2F1C2FDD9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8186" y="113530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0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E21841-BD35-E3E3-647B-953CE6E300BA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EAFA6-DD6B-CE52-6E8B-457441BF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inheritance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98D44-E53F-234A-DC76-62ED316CDDD5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7D16A-9607-E281-EFC3-7CFF10866EEF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F9A8537-B46A-3AF6-2403-336FF371C1A2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arguments and outputs across Levels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8B607-C80D-AA3A-91EB-5E7577918A29}"/>
              </a:ext>
            </a:extLst>
          </p:cNvPr>
          <p:cNvSpPr txBox="1"/>
          <p:nvPr/>
        </p:nvSpPr>
        <p:spPr>
          <a:xfrm>
            <a:off x="838199" y="3188680"/>
            <a:ext cx="269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36E46-5301-2777-122E-C298A4949983}"/>
              </a:ext>
            </a:extLst>
          </p:cNvPr>
          <p:cNvSpPr txBox="1"/>
          <p:nvPr/>
        </p:nvSpPr>
        <p:spPr>
          <a:xfrm>
            <a:off x="4747844" y="3188680"/>
            <a:ext cx="269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n rows</a:t>
            </a:r>
          </a:p>
          <a:p>
            <a:pPr algn="ctr"/>
            <a:r>
              <a:rPr lang="en-US" dirty="0"/>
              <a:t>1 assemblage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2BDC3-952A-11CC-0DCE-1EC8E2485BF3}"/>
              </a:ext>
            </a:extLst>
          </p:cNvPr>
          <p:cNvSpPr txBox="1"/>
          <p:nvPr/>
        </p:nvSpPr>
        <p:spPr>
          <a:xfrm>
            <a:off x="8657489" y="3188680"/>
            <a:ext cx="2696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n rows</a:t>
            </a:r>
          </a:p>
          <a:p>
            <a:pPr algn="ctr"/>
            <a:r>
              <a:rPr lang="en-US" dirty="0"/>
              <a:t>1 assemblage </a:t>
            </a:r>
            <a:r>
              <a:rPr lang="en-DE" dirty="0"/>
              <a:t>≙</a:t>
            </a:r>
            <a:r>
              <a:rPr lang="en-US" dirty="0"/>
              <a:t> m rows</a:t>
            </a:r>
          </a:p>
          <a:p>
            <a:pPr algn="ctr"/>
            <a:r>
              <a:rPr lang="en-US" dirty="0"/>
              <a:t>1 date </a:t>
            </a:r>
            <a:r>
              <a:rPr lang="en-DE" dirty="0"/>
              <a:t>≙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row</a:t>
            </a:r>
            <a:endParaRPr lang="en-D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77D25-D512-9088-4791-204C342F67B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3C4F6-4776-61FB-69E6-08810C1524F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0B67EF9-AA6D-7AFB-D0AD-47C8C91A9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93763"/>
              </p:ext>
            </p:extLst>
          </p:nvPr>
        </p:nvGraphicFramePr>
        <p:xfrm>
          <a:off x="838199" y="4114914"/>
          <a:ext cx="26963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6308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C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A286117-76BB-7F2A-C93B-1C04A0611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07572"/>
              </p:ext>
            </p:extLst>
          </p:nvPr>
        </p:nvGraphicFramePr>
        <p:xfrm>
          <a:off x="4747844" y="4112010"/>
          <a:ext cx="26963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54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  <a:gridCol w="1348154">
                  <a:extLst>
                    <a:ext uri="{9D8B030D-6E8A-4147-A177-3AD203B41FA5}">
                      <a16:colId xmlns:a16="http://schemas.microsoft.com/office/drawing/2014/main" val="260000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Ass.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CA72F-513F-B7BB-0AF9-6EFC0DF06F13}"/>
              </a:ext>
            </a:extLst>
          </p:cNvPr>
          <p:cNvCxnSpPr>
            <a:cxnSpLocks/>
          </p:cNvCxnSpPr>
          <p:nvPr/>
        </p:nvCxnSpPr>
        <p:spPr>
          <a:xfrm>
            <a:off x="3534507" y="4677511"/>
            <a:ext cx="1213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1A2EC4-4D6D-11CC-7300-8539ED776011}"/>
              </a:ext>
            </a:extLst>
          </p:cNvPr>
          <p:cNvCxnSpPr>
            <a:cxnSpLocks/>
          </p:cNvCxnSpPr>
          <p:nvPr/>
        </p:nvCxnSpPr>
        <p:spPr>
          <a:xfrm>
            <a:off x="3534507" y="4677511"/>
            <a:ext cx="1213337" cy="37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272C2FC-0456-8129-1E8D-FBEAB63A8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46356"/>
              </p:ext>
            </p:extLst>
          </p:nvPr>
        </p:nvGraphicFramePr>
        <p:xfrm>
          <a:off x="8149001" y="4112010"/>
          <a:ext cx="37132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761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  <a:gridCol w="1237761">
                  <a:extLst>
                    <a:ext uri="{9D8B030D-6E8A-4147-A177-3AD203B41FA5}">
                      <a16:colId xmlns:a16="http://schemas.microsoft.com/office/drawing/2014/main" val="2600009124"/>
                    </a:ext>
                  </a:extLst>
                </a:gridCol>
                <a:gridCol w="1237761">
                  <a:extLst>
                    <a:ext uri="{9D8B030D-6E8A-4147-A177-3AD203B41FA5}">
                      <a16:colId xmlns:a16="http://schemas.microsoft.com/office/drawing/2014/main" val="228746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20-25 ka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19-39 ka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25-35 ka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60-75 ka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4CEA3D-B387-7BCE-0195-C33E6C732067}"/>
              </a:ext>
            </a:extLst>
          </p:cNvPr>
          <p:cNvCxnSpPr>
            <a:cxnSpLocks/>
          </p:cNvCxnSpPr>
          <p:nvPr/>
        </p:nvCxnSpPr>
        <p:spPr>
          <a:xfrm>
            <a:off x="7444154" y="4677511"/>
            <a:ext cx="70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2282DE-9ABD-22C6-A12A-AE6D6FC5D8D4}"/>
              </a:ext>
            </a:extLst>
          </p:cNvPr>
          <p:cNvCxnSpPr>
            <a:cxnSpLocks/>
          </p:cNvCxnSpPr>
          <p:nvPr/>
        </p:nvCxnSpPr>
        <p:spPr>
          <a:xfrm>
            <a:off x="7444152" y="4677511"/>
            <a:ext cx="704847" cy="37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Layers Design with solid fill">
            <a:extLst>
              <a:ext uri="{FF2B5EF4-FFF2-40B4-BE49-F238E27FC236}">
                <a16:creationId xmlns:a16="http://schemas.microsoft.com/office/drawing/2014/main" id="{18C2FA6A-D70E-51E3-74F0-B7A93C4E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4" name="Graphic 23" descr="Marker with solid fill">
            <a:extLst>
              <a:ext uri="{FF2B5EF4-FFF2-40B4-BE49-F238E27FC236}">
                <a16:creationId xmlns:a16="http://schemas.microsoft.com/office/drawing/2014/main" id="{D8D2C744-AAE7-49B5-BC62-12A64D7C7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7" name="Graphic 26" descr="Hourglass Finished with solid fill">
            <a:extLst>
              <a:ext uri="{FF2B5EF4-FFF2-40B4-BE49-F238E27FC236}">
                <a16:creationId xmlns:a16="http://schemas.microsoft.com/office/drawing/2014/main" id="{5C187621-6205-F54A-43AB-70758DBA5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4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E146E-7BAE-1678-07F6-F2A0637BA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A322-1278-66BD-44A1-546430E4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outputs</a:t>
            </a:r>
            <a:endParaRPr lang="en-DE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FFE1F5-72F3-52E8-1818-531F9CEF83CD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outputs with increasing Level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313BA-807C-928A-4277-FF1FE29A8420}"/>
              </a:ext>
            </a:extLst>
          </p:cNvPr>
          <p:cNvSpPr txBox="1"/>
          <p:nvPr/>
        </p:nvSpPr>
        <p:spPr>
          <a:xfrm>
            <a:off x="838200" y="3429000"/>
            <a:ext cx="26963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locality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country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continent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subcontinent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locality_type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>
                <a:solidFill>
                  <a:schemeClr val="accent6"/>
                </a:solidFill>
              </a:rPr>
              <a:t>x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6"/>
                </a:solidFill>
              </a:rPr>
              <a:t>y</a:t>
            </a:r>
            <a:r>
              <a:rPr lang="en-US" sz="1500" dirty="0"/>
              <a:t>;</a:t>
            </a:r>
            <a:endParaRPr lang="en-DE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2A2CF-1027-8C3F-1195-7EC4CF0DAEAC}"/>
              </a:ext>
            </a:extLst>
          </p:cNvPr>
          <p:cNvSpPr txBox="1"/>
          <p:nvPr/>
        </p:nvSpPr>
        <p:spPr>
          <a:xfrm>
            <a:off x="4747845" y="3429000"/>
            <a:ext cx="26963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All from locality plus</a:t>
            </a:r>
          </a:p>
          <a:p>
            <a:r>
              <a:rPr lang="en-US" sz="1500" dirty="0" err="1">
                <a:solidFill>
                  <a:schemeClr val="accent1"/>
                </a:solidFill>
              </a:rPr>
              <a:t>assemblage_name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assemblage_id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technology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typology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raw_material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function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miscelaneous_finds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organic_tools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symbolic_artifacts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feature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animal_remains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paleofauna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plant_remains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human_remains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synthesized_age_min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synthesized_age_max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5"/>
                </a:solidFill>
              </a:rPr>
              <a:t>geolayer</a:t>
            </a:r>
            <a:r>
              <a:rPr lang="en-US" sz="1500" dirty="0">
                <a:solidFill>
                  <a:schemeClr val="accent5"/>
                </a:solidFill>
              </a:rPr>
              <a:t>, </a:t>
            </a:r>
            <a:r>
              <a:rPr lang="en-US" sz="1500" dirty="0" err="1">
                <a:solidFill>
                  <a:schemeClr val="accent5"/>
                </a:solidFill>
              </a:rPr>
              <a:t>archaeoleayer</a:t>
            </a:r>
            <a:r>
              <a:rPr lang="en-US" sz="1500" dirty="0">
                <a:solidFill>
                  <a:schemeClr val="accent5"/>
                </a:solidFill>
              </a:rPr>
              <a:t>;</a:t>
            </a:r>
            <a:endParaRPr lang="en-DE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127FC-71F0-46B2-1297-62F07F2D9823}"/>
              </a:ext>
            </a:extLst>
          </p:cNvPr>
          <p:cNvSpPr txBox="1"/>
          <p:nvPr/>
        </p:nvSpPr>
        <p:spPr>
          <a:xfrm>
            <a:off x="8657490" y="3429000"/>
            <a:ext cx="2696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sz="1500" dirty="0">
                <a:solidFill>
                  <a:schemeClr val="accent6"/>
                </a:solidFill>
              </a:rPr>
              <a:t>age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age_stdev_plus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age_stdev_minus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dating_method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material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lab_number</a:t>
            </a:r>
            <a:r>
              <a:rPr lang="en-US" sz="1500" dirty="0">
                <a:solidFill>
                  <a:schemeClr val="accent1"/>
                </a:solidFill>
              </a:rPr>
              <a:t>, lab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6"/>
                </a:solidFill>
              </a:rPr>
              <a:t>y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geolayer</a:t>
            </a:r>
            <a:r>
              <a:rPr lang="en-US" sz="1500" dirty="0">
                <a:solidFill>
                  <a:schemeClr val="accent1"/>
                </a:solidFill>
              </a:rPr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archaeolayer</a:t>
            </a:r>
            <a:r>
              <a:rPr lang="en-US" sz="1500" dirty="0"/>
              <a:t>;</a:t>
            </a:r>
          </a:p>
          <a:p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77C82-9715-EC46-7088-1789BE4D957A}"/>
              </a:ext>
            </a:extLst>
          </p:cNvPr>
          <p:cNvSpPr txBox="1"/>
          <p:nvPr/>
        </p:nvSpPr>
        <p:spPr>
          <a:xfrm>
            <a:off x="0" y="5688449"/>
            <a:ext cx="142936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Color key: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Character string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Numeric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Boolean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3C33BA-D3D5-1330-6B56-EF3816044774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7C140D-A8BF-1B91-F6B4-182C760F749F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245958-71B2-30EB-5CB6-138AC1491212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299C4-1F55-93C3-E792-A7DF7F528E9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7A024E-ECFE-A086-7D2F-644ECA0B623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Layers Design with solid fill">
            <a:extLst>
              <a:ext uri="{FF2B5EF4-FFF2-40B4-BE49-F238E27FC236}">
                <a16:creationId xmlns:a16="http://schemas.microsoft.com/office/drawing/2014/main" id="{93790E32-2DEB-4E17-1BF8-7D345255F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C8123CBC-3550-E2DB-4728-E8D00091D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6" name="Graphic 25" descr="Hourglass Finished with solid fill">
            <a:extLst>
              <a:ext uri="{FF2B5EF4-FFF2-40B4-BE49-F238E27FC236}">
                <a16:creationId xmlns:a16="http://schemas.microsoft.com/office/drawing/2014/main" id="{B70D7F0F-72E3-E442-F5A6-8362C556D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7A581-C4E7-D5E0-5D83-999057C96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57D1-4688-4F90-CF24-2EFE8B7C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arguments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60BACAC-6312-7E99-09DE-D68EAC174191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arguments across all Levels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00804-C828-E420-5EDC-46A30AB681B5}"/>
              </a:ext>
            </a:extLst>
          </p:cNvPr>
          <p:cNvSpPr txBox="1"/>
          <p:nvPr/>
        </p:nvSpPr>
        <p:spPr>
          <a:xfrm>
            <a:off x="838200" y="3429000"/>
            <a:ext cx="10515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Arguments:</a:t>
            </a:r>
          </a:p>
          <a:p>
            <a:r>
              <a:rPr lang="en-US" dirty="0">
                <a:solidFill>
                  <a:schemeClr val="accent5"/>
                </a:solidFill>
              </a:rPr>
              <a:t>locality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country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continent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subcontinent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locality_type</a:t>
            </a:r>
            <a:r>
              <a:rPr lang="en-US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assemblage_name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assemblage_id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culture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cultural_period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technology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typology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raw_material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function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miscalaneous_finds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organic_tools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symbolic_artifacts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feature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animal_remains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plant_remains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geolayer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age_min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age_max</a:t>
            </a:r>
            <a:r>
              <a:rPr lang="en-US" sz="1800" dirty="0"/>
              <a:t>;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D9342-1505-8E1F-14A3-4BA121E7250E}"/>
              </a:ext>
            </a:extLst>
          </p:cNvPr>
          <p:cNvSpPr txBox="1"/>
          <p:nvPr/>
        </p:nvSpPr>
        <p:spPr>
          <a:xfrm>
            <a:off x="0" y="5688449"/>
            <a:ext cx="142936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Color key: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Character string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Numeric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Boolean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55825-769B-1D16-2DA1-90F7182C6CF9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CFCC0-4456-917A-95A1-4E2983AA057E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655F6B-20A2-DF34-2745-5E9E5844377C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433E44-58D6-A104-43BB-81EA911AF6E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98FF9C-0C06-6369-CBD9-1D196CF979C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Layers Design with solid fill">
            <a:extLst>
              <a:ext uri="{FF2B5EF4-FFF2-40B4-BE49-F238E27FC236}">
                <a16:creationId xmlns:a16="http://schemas.microsoft.com/office/drawing/2014/main" id="{3CD5F279-CD41-C119-6DB8-146CF32F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6" name="Graphic 25" descr="Marker with solid fill">
            <a:extLst>
              <a:ext uri="{FF2B5EF4-FFF2-40B4-BE49-F238E27FC236}">
                <a16:creationId xmlns:a16="http://schemas.microsoft.com/office/drawing/2014/main" id="{AE25D0F4-BDFE-30DF-DB34-9EBFD4753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7" name="Graphic 26" descr="Hourglass Finished with solid fill">
            <a:extLst>
              <a:ext uri="{FF2B5EF4-FFF2-40B4-BE49-F238E27FC236}">
                <a16:creationId xmlns:a16="http://schemas.microsoft.com/office/drawing/2014/main" id="{A41E36FC-654B-BE48-6980-242377998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6F29-9B2D-A2B0-AA3D-45BCF4D1D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6E4-D2B6-7016-9383-61279816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extending LOD Assemblage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3EBF2-3F02-9F78-34B8-05A900BB2830}"/>
              </a:ext>
            </a:extLst>
          </p:cNvPr>
          <p:cNvSpPr/>
          <p:nvPr/>
        </p:nvSpPr>
        <p:spPr>
          <a:xfrm>
            <a:off x="276727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remains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road_get_human_remains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5ACD63-3EF6-C5B6-231B-06177005C0CE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4EE58F-B471-5D25-E275-B8261BD8389B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644E08-AD6E-4ED4-3372-0BFA14660236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B5421-40B1-310A-7A1C-DD94D9A0B11B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9B9162-F0E9-E4FE-BE87-C7182E88F7D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Layers Design with solid fill">
            <a:extLst>
              <a:ext uri="{FF2B5EF4-FFF2-40B4-BE49-F238E27FC236}">
                <a16:creationId xmlns:a16="http://schemas.microsoft.com/office/drawing/2014/main" id="{9F67A278-5313-A341-A549-695DC84DC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33F6529C-8E23-3198-3447-17D0DF0F8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33" name="Graphic 32" descr="Hourglass Finished with solid fill">
            <a:extLst>
              <a:ext uri="{FF2B5EF4-FFF2-40B4-BE49-F238E27FC236}">
                <a16:creationId xmlns:a16="http://schemas.microsoft.com/office/drawing/2014/main" id="{AF266A6B-96AA-46F0-398C-8B45EE896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1301AB1-E5A3-EE19-B3BC-F990102F2A68}"/>
              </a:ext>
            </a:extLst>
          </p:cNvPr>
          <p:cNvSpPr/>
          <p:nvPr/>
        </p:nvSpPr>
        <p:spPr>
          <a:xfrm>
            <a:off x="3257473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Archaeology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road_get_archaeology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5B92A-49B8-73EC-55BA-7AE7BBD4F0BD}"/>
              </a:ext>
            </a:extLst>
          </p:cNvPr>
          <p:cNvSpPr/>
          <p:nvPr/>
        </p:nvSpPr>
        <p:spPr>
          <a:xfrm>
            <a:off x="9218965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Paleobotany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road_get_paleobotany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35E667-157C-674C-C4EB-E409799FE23D}"/>
              </a:ext>
            </a:extLst>
          </p:cNvPr>
          <p:cNvSpPr/>
          <p:nvPr/>
        </p:nvSpPr>
        <p:spPr>
          <a:xfrm>
            <a:off x="6238219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Paleofauna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road_get_paleofauna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5B6DB5-216B-4EF6-4EFF-D79CC0A6A8B5}"/>
              </a:ext>
            </a:extLst>
          </p:cNvPr>
          <p:cNvCxnSpPr>
            <a:stCxn id="27" idx="2"/>
            <a:endCxn id="14" idx="0"/>
          </p:cNvCxnSpPr>
          <p:nvPr/>
        </p:nvCxnSpPr>
        <p:spPr>
          <a:xfrm rot="5400000">
            <a:off x="3587238" y="1073924"/>
            <a:ext cx="546407" cy="44711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A8A226-3AA0-140E-8DB8-B49A124BE11A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5400000">
            <a:off x="5077611" y="2564297"/>
            <a:ext cx="546407" cy="1490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604B3BD-FB4B-A094-B5C8-98999BDD474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567983" y="2564296"/>
            <a:ext cx="546407" cy="1490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26D33EC-C1DF-8EDE-26D9-B12488D7DE0D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8058356" y="1073923"/>
            <a:ext cx="546407" cy="44711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3C51BD-3B4C-3B13-6F2B-7AA7247C084E}"/>
              </a:ext>
            </a:extLst>
          </p:cNvPr>
          <p:cNvSpPr txBox="1"/>
          <p:nvPr/>
        </p:nvSpPr>
        <p:spPr>
          <a:xfrm>
            <a:off x="276726" y="4744938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E18332-0987-38CD-C1A6-6DB1C2F08D98}"/>
              </a:ext>
            </a:extLst>
          </p:cNvPr>
          <p:cNvSpPr txBox="1"/>
          <p:nvPr/>
        </p:nvSpPr>
        <p:spPr>
          <a:xfrm>
            <a:off x="3257473" y="4744938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22B88D-990C-14EB-E604-47F5F089F6BE}"/>
              </a:ext>
            </a:extLst>
          </p:cNvPr>
          <p:cNvSpPr txBox="1"/>
          <p:nvPr/>
        </p:nvSpPr>
        <p:spPr>
          <a:xfrm>
            <a:off x="6238219" y="4744938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D709AE-D2C1-9072-3EDA-D7DC2716F808}"/>
              </a:ext>
            </a:extLst>
          </p:cNvPr>
          <p:cNvSpPr txBox="1"/>
          <p:nvPr/>
        </p:nvSpPr>
        <p:spPr>
          <a:xfrm>
            <a:off x="9218965" y="4744937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167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B3000-181E-9A7E-9C05-71C87554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2D8F7-5F89-B586-F054-6E0A51EBE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0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Breitbild</PresentationFormat>
  <Paragraphs>134</Paragraphs>
  <Slides>10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Lato</vt:lpstr>
      <vt:lpstr>Office Theme</vt:lpstr>
      <vt:lpstr>Aims</vt:lpstr>
      <vt:lpstr>Use case: spatial analysis</vt:lpstr>
      <vt:lpstr>Use case: temporal analysis</vt:lpstr>
      <vt:lpstr>PowerPoint-Präsentation</vt:lpstr>
      <vt:lpstr>LOD-related inheritance</vt:lpstr>
      <vt:lpstr>LOD-related outputs</vt:lpstr>
      <vt:lpstr>LOD-related arguments</vt:lpstr>
      <vt:lpstr>Functions extending LOD Assemblage</vt:lpstr>
      <vt:lpstr>Examples</vt:lpstr>
      <vt:lpstr>road_get_localities()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</dc:title>
  <dc:creator>Christian Sommer</dc:creator>
  <cp:lastModifiedBy>Zara Kanaeva</cp:lastModifiedBy>
  <cp:revision>140</cp:revision>
  <dcterms:created xsi:type="dcterms:W3CDTF">2024-12-02T11:18:14Z</dcterms:created>
  <dcterms:modified xsi:type="dcterms:W3CDTF">2025-02-05T15:23:47Z</dcterms:modified>
</cp:coreProperties>
</file>