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FCBE-D7DD-C5D7-079C-E8B29616A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D5BDA-A348-8F33-6A1D-352D33AE2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E77C-5D40-29A8-B42A-7534B8EB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81E2-B4C6-4FAE-8E03-8B1A3E01DAAD}" type="datetimeFigureOut">
              <a:rPr lang="en-DE" smtClean="0"/>
              <a:t>09/07/2025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4E0DE-4AF3-6DDF-B4B7-56393CC8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DBA48-B573-30F3-2E91-FE69C3ED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1DE8-FBBA-4184-BBA8-D7FF134B38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997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A3A3-478A-40BA-D1E3-3CCE1E33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0F659-4D10-243D-380A-3E55BEEFD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D431-C28F-779F-CD73-1EC29AAD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81E2-B4C6-4FAE-8E03-8B1A3E01DAAD}" type="datetimeFigureOut">
              <a:rPr lang="en-DE" smtClean="0"/>
              <a:t>09/07/2025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E9184-6C8A-FD19-1238-0EFA68DB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95345-76ED-C5E8-9D8C-34B2C768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1DE8-FBBA-4184-BBA8-D7FF134B38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577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2D783-1B95-46B1-4006-D4A567336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422E5-0951-7D1E-CF08-1911E2679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B369E-FCBA-C77A-73D8-0FED1B2F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81E2-B4C6-4FAE-8E03-8B1A3E01DAAD}" type="datetimeFigureOut">
              <a:rPr lang="en-DE" smtClean="0"/>
              <a:t>09/07/2025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7A7E4-E8A4-5F7D-9C5F-CC5BC842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805B2-AB36-B328-C8CD-CABBE584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1DE8-FBBA-4184-BBA8-D7FF134B38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982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8017-6B4F-7105-DB25-31BDF553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BAC8-8648-DB5D-CFF4-9A93EDBEF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40DD9-5160-C658-5B94-FCDE083F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81E2-B4C6-4FAE-8E03-8B1A3E01DAAD}" type="datetimeFigureOut">
              <a:rPr lang="en-DE" smtClean="0"/>
              <a:t>09/07/2025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4B77-E0C4-F6CE-B9F3-8B895F5E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F39A3-51A8-21FE-9C9C-1708C09D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1DE8-FBBA-4184-BBA8-D7FF134B38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897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0796-3DD0-3C74-EAFF-9606D0D6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70BB2-05C8-5026-4434-F353823E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E55A8-C98E-D7DD-B6B6-D0E617E4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81E2-B4C6-4FAE-8E03-8B1A3E01DAAD}" type="datetimeFigureOut">
              <a:rPr lang="en-DE" smtClean="0"/>
              <a:t>09/07/2025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BB5C5-29FA-C6BB-58D3-666F8470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A3AA1-3F85-0B0E-AD83-525F7F20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1DE8-FBBA-4184-BBA8-D7FF134B38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598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0C16-6EEF-1228-DBDB-80D74615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E0AB-F4A2-B2C8-95C9-C030DA2EF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35C4B-4787-F3DE-A955-49F566C39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9AED9-783E-EF10-21C0-FB18CE6F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81E2-B4C6-4FAE-8E03-8B1A3E01DAAD}" type="datetimeFigureOut">
              <a:rPr lang="en-DE" smtClean="0"/>
              <a:t>09/07/2025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2EFB4-3A65-3E6D-2F46-A4E8893B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258FE-E53F-1132-FA05-98C740FB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1DE8-FBBA-4184-BBA8-D7FF134B38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93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ACA9-454E-9916-9569-34C52926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B2528-8C3D-5FEA-C244-85732EE8D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D800D-81CC-F056-1183-F71E1273F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B4BF7-85A5-B70E-9E7D-396A6E3CB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7140A8-97CE-C667-568F-C6E8900E7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6AB65-3C6C-F78F-EBA6-E5A794CA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81E2-B4C6-4FAE-8E03-8B1A3E01DAAD}" type="datetimeFigureOut">
              <a:rPr lang="en-DE" smtClean="0"/>
              <a:t>09/07/2025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C8083-C571-D118-77DC-19F7E91D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40CF11-D49D-4A35-D1F1-BF36F263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1DE8-FBBA-4184-BBA8-D7FF134B38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808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5C88-23FD-80AB-039A-3D87444C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64D33-480A-7595-4441-28765065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81E2-B4C6-4FAE-8E03-8B1A3E01DAAD}" type="datetimeFigureOut">
              <a:rPr lang="en-DE" smtClean="0"/>
              <a:t>09/07/2025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5031D-4E10-0F24-8F52-41252C2C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5CE0B-E4F4-F8E1-60A7-94F92232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1DE8-FBBA-4184-BBA8-D7FF134B38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545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440DB-09BD-8914-008F-4561C5A8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81E2-B4C6-4FAE-8E03-8B1A3E01DAAD}" type="datetimeFigureOut">
              <a:rPr lang="en-DE" smtClean="0"/>
              <a:t>09/07/2025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DAFBC-4F8C-C41E-1FFF-86A734F7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96CB7-0093-3970-79C7-3EBE333A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1DE8-FBBA-4184-BBA8-D7FF134B38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938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771E-3B2B-447C-DE7A-FFAE87D5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4032-A92A-7E00-4E18-389BC25B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B9061-E1D1-2811-0154-A7F7D896B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A9C80-58CF-1C44-FDEA-3F298861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81E2-B4C6-4FAE-8E03-8B1A3E01DAAD}" type="datetimeFigureOut">
              <a:rPr lang="en-DE" smtClean="0"/>
              <a:t>09/07/2025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1FA76-3EE3-ECEA-9CB4-5106CF2D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BCD6F-E94B-19B4-99CA-E980CD9A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1DE8-FBBA-4184-BBA8-D7FF134B38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98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90DA-FA04-E4C3-E8B1-B491A602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6F864-4908-6D88-B9A5-C037293A8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BC1E6-886E-601C-EDE0-299895904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F5005-FB59-9D14-F5FA-1F46B536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981E2-B4C6-4FAE-8E03-8B1A3E01DAAD}" type="datetimeFigureOut">
              <a:rPr lang="en-DE" smtClean="0"/>
              <a:t>09/07/2025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CB4CB-8928-B6D0-7C0C-1B7B750D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8E0A6-716C-5FC2-8CF9-C5AE88B4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11DE8-FBBA-4184-BBA8-D7FF134B38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475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903B50-933D-C69C-97D6-F04F1242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51F6D-15D0-AA6A-E39B-5101B11EF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AD45F-1D77-CCCE-8C00-31E27D556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981E2-B4C6-4FAE-8E03-8B1A3E01DAAD}" type="datetimeFigureOut">
              <a:rPr lang="en-DE" smtClean="0"/>
              <a:t>09/07/2025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DEC4D-3CB4-7CF6-A03F-9A15CDC7F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F6251-B8FC-A12B-21F2-84CEDBEDB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011DE8-FBBA-4184-BBA8-D7FF134B38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038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23422-F689-CDA5-1A8F-07D662E80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9EE5B3-5EC4-878B-F3DA-A8DD6539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304881"/>
              </p:ext>
            </p:extLst>
          </p:nvPr>
        </p:nvGraphicFramePr>
        <p:xfrm>
          <a:off x="1649998" y="896236"/>
          <a:ext cx="8892004" cy="506552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46828">
                  <a:extLst>
                    <a:ext uri="{9D8B030D-6E8A-4147-A177-3AD203B41FA5}">
                      <a16:colId xmlns:a16="http://schemas.microsoft.com/office/drawing/2014/main" val="3258779452"/>
                    </a:ext>
                  </a:extLst>
                </a:gridCol>
                <a:gridCol w="2147410">
                  <a:extLst>
                    <a:ext uri="{9D8B030D-6E8A-4147-A177-3AD203B41FA5}">
                      <a16:colId xmlns:a16="http://schemas.microsoft.com/office/drawing/2014/main" val="843272745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1470312414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159688752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3161010467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2903667144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2425435112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3322195259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3893719185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530860287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3130294305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1582567028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646146281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1883105072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3623132073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1151853266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1010399586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953674720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4057762236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591519095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4194109625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73496344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866808388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2749786325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248574642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149917230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3035516181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1019659404"/>
                    </a:ext>
                  </a:extLst>
                </a:gridCol>
                <a:gridCol w="240658">
                  <a:extLst>
                    <a:ext uri="{9D8B030D-6E8A-4147-A177-3AD203B41FA5}">
                      <a16:colId xmlns:a16="http://schemas.microsoft.com/office/drawing/2014/main" val="1882952632"/>
                    </a:ext>
                  </a:extLst>
                </a:gridCol>
              </a:tblGrid>
              <a:tr h="18168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b"/>
                </a:tc>
                <a:tc gridSpan="10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General arguments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b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17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Specific arguments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b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34306"/>
                  </a:ext>
                </a:extLst>
              </a:tr>
              <a:tr h="19894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continents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subcontinents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countries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locality_types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cultural_periods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technocomplex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categories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age_min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age_max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assemblages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Dating_method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material_dated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tool_list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raw_material_list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transport_distance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organic_tools_interpretation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symbolic_artifacts_interpretation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feature_interpretation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miscellaneous_finds_material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genus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species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fauna_genus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fauna_species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plant_remains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plant_family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plant_genus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plant_species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extLst>
                  <a:ext uri="{0D108BD9-81ED-4DB2-BD59-A6C34878D82A}">
                    <a16:rowId xmlns:a16="http://schemas.microsoft.com/office/drawing/2014/main" val="2353611622"/>
                  </a:ext>
                </a:extLst>
              </a:tr>
              <a:tr h="241200">
                <a:tc rowSpan="1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de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Functions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road_get_localities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2108596744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road_get_assemblages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3167900104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road_get_dates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1589425860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road_get_lithic_typology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3826571386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road_get_lithic_raw_material</a:t>
                      </a: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377890533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road_get_organic_tools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214995835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road_get_symbolic_artifacts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54711671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road_get_feature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3404043116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road_get_miscellaneous_finds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1324433237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road_get_human_remains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3603390100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road_get_paleofauna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1040264088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road_get_plantremains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27912788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0BD0248-D4FA-53E6-0B9C-055F881C1780}"/>
              </a:ext>
            </a:extLst>
          </p:cNvPr>
          <p:cNvSpPr txBox="1"/>
          <p:nvPr/>
        </p:nvSpPr>
        <p:spPr>
          <a:xfrm>
            <a:off x="0" y="6488668"/>
            <a:ext cx="105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/>
            <a:r>
              <a:rPr lang="en-DE" dirty="0"/>
              <a:t>•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Exist</a:t>
            </a:r>
            <a:endParaRPr lang="en-D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4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78E8CA1-A152-586D-EE69-FB4B3A64B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619557"/>
              </p:ext>
            </p:extLst>
          </p:nvPr>
        </p:nvGraphicFramePr>
        <p:xfrm>
          <a:off x="1529669" y="1003438"/>
          <a:ext cx="9132658" cy="506552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40491">
                  <a:extLst>
                    <a:ext uri="{9D8B030D-6E8A-4147-A177-3AD203B41FA5}">
                      <a16:colId xmlns:a16="http://schemas.microsoft.com/office/drawing/2014/main" val="3258779452"/>
                    </a:ext>
                  </a:extLst>
                </a:gridCol>
                <a:gridCol w="2092276">
                  <a:extLst>
                    <a:ext uri="{9D8B030D-6E8A-4147-A177-3AD203B41FA5}">
                      <a16:colId xmlns:a16="http://schemas.microsoft.com/office/drawing/2014/main" val="843272745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1470312414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159688752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3161010467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2903667144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2425435112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3322195259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3893719185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530860287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3130294305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4133947393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1582567028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646146281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1883105072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3623132073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1151853266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1010399586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953674720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4057762236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591519095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4194109625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3001655090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73496344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866808388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2749786325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248574642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149917230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3035516181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1019659404"/>
                    </a:ext>
                  </a:extLst>
                </a:gridCol>
                <a:gridCol w="234479">
                  <a:extLst>
                    <a:ext uri="{9D8B030D-6E8A-4147-A177-3AD203B41FA5}">
                      <a16:colId xmlns:a16="http://schemas.microsoft.com/office/drawing/2014/main" val="1882952632"/>
                    </a:ext>
                  </a:extLst>
                </a:gridCol>
              </a:tblGrid>
              <a:tr h="18168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b"/>
                </a:tc>
                <a:tc gridSpan="11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General arguments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b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gridSpan="18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Specific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arguments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b"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934306"/>
                  </a:ext>
                </a:extLst>
              </a:tr>
              <a:tr h="19894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continents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subcontinents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countries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locality_types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cultural_periods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technocomplex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categories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age_min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age_max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locality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assemblages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Dating_method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material_dated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tool_list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raw_material_list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transport_distance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organic_tools_interpretation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symbolic_artifacts_interpretation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feature_interpretation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miscellaneous_finds_material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family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genus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species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fauna_genus</a:t>
                      </a:r>
                      <a:endParaRPr lang="de-DE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fauna_species</a:t>
                      </a:r>
                      <a:endParaRPr lang="de-DE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plant_remains</a:t>
                      </a:r>
                      <a:endParaRPr lang="de-DE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plant_family</a:t>
                      </a:r>
                      <a:endParaRPr lang="de-DE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plant_genus</a:t>
                      </a:r>
                      <a:endParaRPr lang="de-DE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plant_species</a:t>
                      </a:r>
                      <a:endParaRPr lang="de-DE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extLst>
                  <a:ext uri="{0D108BD9-81ED-4DB2-BD59-A6C34878D82A}">
                    <a16:rowId xmlns:a16="http://schemas.microsoft.com/office/drawing/2014/main" val="2353611622"/>
                  </a:ext>
                </a:extLst>
              </a:tr>
              <a:tr h="241200">
                <a:tc rowSpan="1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de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Functions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vert="vert270" anchor="ctr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road_get_localities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2108596744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road_get_assemblages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3167900104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road_get_dates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1589425860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road_get_lithic_typology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3826571386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road_get_lithic_raw_material()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377890533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road_get_organic_tools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214995835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road_get_symbolic_artifacts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54711671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road_get_feature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3404043116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road_get_miscellaneous_finds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1324433237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road_get_human_remains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3603390100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road_get_paleofauna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1040264088"/>
                  </a:ext>
                </a:extLst>
              </a:tr>
              <a:tr h="241200">
                <a:tc vMerge="1"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e-DE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road_get_plantremains</a:t>
                      </a:r>
                      <a:r>
                        <a:rPr lang="de-DE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DE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DE" sz="10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•</a:t>
                      </a:r>
                      <a:endParaRPr lang="en-DE" sz="1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84" marR="9084" marT="9084" marB="0" anchor="ctr"/>
                </a:tc>
                <a:extLst>
                  <a:ext uri="{0D108BD9-81ED-4DB2-BD59-A6C34878D82A}">
                    <a16:rowId xmlns:a16="http://schemas.microsoft.com/office/drawing/2014/main" val="279127889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9BF972-55EA-554D-5721-5DF2B303912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200961" y="895862"/>
            <a:ext cx="0" cy="18544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F04AAE-EBD5-4DB5-6C93-63039A998DCD}"/>
              </a:ext>
            </a:extLst>
          </p:cNvPr>
          <p:cNvSpPr txBox="1"/>
          <p:nvPr/>
        </p:nvSpPr>
        <p:spPr>
          <a:xfrm>
            <a:off x="5563574" y="372642"/>
            <a:ext cx="127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Add argument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‘locality’</a:t>
            </a:r>
            <a:endParaRPr lang="en-DE" sz="1400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4C01FA-A3CA-C673-F288-DB9B2FD515EA}"/>
              </a:ext>
            </a:extLst>
          </p:cNvPr>
          <p:cNvSpPr txBox="1"/>
          <p:nvPr/>
        </p:nvSpPr>
        <p:spPr>
          <a:xfrm>
            <a:off x="2896909" y="372642"/>
            <a:ext cx="1936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Make ‘technocomplex’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a general argument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9F2A37-968E-D19F-35FD-6B23A51695C8}"/>
              </a:ext>
            </a:extLst>
          </p:cNvPr>
          <p:cNvSpPr txBox="1"/>
          <p:nvPr/>
        </p:nvSpPr>
        <p:spPr>
          <a:xfrm>
            <a:off x="7475734" y="372642"/>
            <a:ext cx="174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Make ‘assemblages’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a general argument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FCFC63-E71B-DEA8-5333-E672C3A3EA19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865315" y="895862"/>
            <a:ext cx="1348035" cy="1580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4EE98-AB2E-18B1-810B-24F88B30C418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546850" y="895862"/>
            <a:ext cx="1802201" cy="18092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07B439-5B18-E85E-2F69-D69EE1CDF5F9}"/>
              </a:ext>
            </a:extLst>
          </p:cNvPr>
          <p:cNvSpPr txBox="1"/>
          <p:nvPr/>
        </p:nvSpPr>
        <p:spPr>
          <a:xfrm>
            <a:off x="31750" y="3033292"/>
            <a:ext cx="1299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Extend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‘</a:t>
            </a:r>
            <a:r>
              <a:rPr lang="en-US" sz="1400" dirty="0" err="1">
                <a:solidFill>
                  <a:srgbClr val="C00000"/>
                </a:solidFill>
              </a:rPr>
              <a:t>get_localities</a:t>
            </a:r>
            <a:r>
              <a:rPr lang="en-US" sz="1400" dirty="0">
                <a:solidFill>
                  <a:srgbClr val="C00000"/>
                </a:solidFill>
              </a:rPr>
              <a:t>’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7A6553-B3FF-0FEB-4F5C-7EE278D1CC01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331080" y="3294902"/>
            <a:ext cx="141847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3B3F49-BD5B-904B-966C-C6EC524CB704}"/>
              </a:ext>
            </a:extLst>
          </p:cNvPr>
          <p:cNvSpPr txBox="1"/>
          <p:nvPr/>
        </p:nvSpPr>
        <p:spPr>
          <a:xfrm>
            <a:off x="10662324" y="2361168"/>
            <a:ext cx="13352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Aggregate 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one taxonomic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system for all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8EEF1C-7D3B-6F0A-5F16-B7E8ADD568B3}"/>
              </a:ext>
            </a:extLst>
          </p:cNvPr>
          <p:cNvSpPr/>
          <p:nvPr/>
        </p:nvSpPr>
        <p:spPr>
          <a:xfrm>
            <a:off x="8547100" y="2222500"/>
            <a:ext cx="2115224" cy="1016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9A7F1F-DD49-55BF-B14A-839584720644}"/>
              </a:ext>
            </a:extLst>
          </p:cNvPr>
          <p:cNvCxnSpPr>
            <a:cxnSpLocks/>
          </p:cNvCxnSpPr>
          <p:nvPr/>
        </p:nvCxnSpPr>
        <p:spPr>
          <a:xfrm flipH="1">
            <a:off x="9184482" y="5709956"/>
            <a:ext cx="13573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C90D350-C0CA-F8CD-8C23-B20DF55020FA}"/>
              </a:ext>
            </a:extLst>
          </p:cNvPr>
          <p:cNvCxnSpPr>
            <a:cxnSpLocks/>
          </p:cNvCxnSpPr>
          <p:nvPr/>
        </p:nvCxnSpPr>
        <p:spPr>
          <a:xfrm flipH="1">
            <a:off x="9186207" y="6014756"/>
            <a:ext cx="83700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C300342-E242-7105-498F-E878B69C7242}"/>
              </a:ext>
            </a:extLst>
          </p:cNvPr>
          <p:cNvSpPr txBox="1"/>
          <p:nvPr/>
        </p:nvSpPr>
        <p:spPr>
          <a:xfrm>
            <a:off x="0" y="5934670"/>
            <a:ext cx="1054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>
              <a:buNone/>
            </a:pPr>
            <a:r>
              <a:rPr lang="en-DE" sz="1800" b="0" u="none" strike="noStrike" dirty="0">
                <a:solidFill>
                  <a:srgbClr val="00B050"/>
                </a:solidFill>
                <a:effectLst/>
              </a:rPr>
              <a:t>•</a:t>
            </a:r>
            <a:r>
              <a:rPr lang="en-US" sz="1800" b="0" u="none" strike="noStrike" dirty="0">
                <a:solidFill>
                  <a:srgbClr val="00B050"/>
                </a:solidFill>
                <a:effectLst/>
              </a:rPr>
              <a:t> Add</a:t>
            </a:r>
          </a:p>
          <a:p>
            <a:pPr fontAlgn="ctr"/>
            <a:r>
              <a:rPr lang="en-DE" dirty="0">
                <a:solidFill>
                  <a:srgbClr val="FF0000"/>
                </a:solidFill>
              </a:rPr>
              <a:t>•</a:t>
            </a:r>
            <a:r>
              <a:rPr lang="en-US" dirty="0">
                <a:solidFill>
                  <a:srgbClr val="FF0000"/>
                </a:solidFill>
              </a:rPr>
              <a:t> Delete</a:t>
            </a:r>
          </a:p>
          <a:p>
            <a:pPr fontAlgn="ctr"/>
            <a:r>
              <a:rPr lang="en-DE" dirty="0"/>
              <a:t>•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</a:rPr>
              <a:t>Exist</a:t>
            </a:r>
            <a:endParaRPr lang="en-DE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4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FDF9-FC38-874B-3B60-AE8DB8AF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6762-1F45-FA9B-764A-94DBA696A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92980-5F74-F32B-632C-D56B63AE2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195" y="736102"/>
            <a:ext cx="6076282" cy="5385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0F3DD-359B-5824-9164-2E37455E4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5" y="835367"/>
            <a:ext cx="5544324" cy="280074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19586E3-6F95-DA6C-754A-2F9F44319B74}"/>
              </a:ext>
            </a:extLst>
          </p:cNvPr>
          <p:cNvSpPr/>
          <p:nvPr/>
        </p:nvSpPr>
        <p:spPr>
          <a:xfrm>
            <a:off x="2328153" y="2496764"/>
            <a:ext cx="324256" cy="38910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00ED47-B65D-EADB-4ACC-35B4741A4760}"/>
              </a:ext>
            </a:extLst>
          </p:cNvPr>
          <p:cNvSpPr/>
          <p:nvPr/>
        </p:nvSpPr>
        <p:spPr>
          <a:xfrm>
            <a:off x="6220396" y="2681592"/>
            <a:ext cx="324256" cy="38910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DBEB73-9CCF-D619-C503-636AFAF3B1CC}"/>
              </a:ext>
            </a:extLst>
          </p:cNvPr>
          <p:cNvSpPr/>
          <p:nvPr/>
        </p:nvSpPr>
        <p:spPr>
          <a:xfrm>
            <a:off x="6189150" y="4079132"/>
            <a:ext cx="324256" cy="38910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254A91-95FF-6FC8-E69B-4920DDDDEF77}"/>
              </a:ext>
            </a:extLst>
          </p:cNvPr>
          <p:cNvSpPr/>
          <p:nvPr/>
        </p:nvSpPr>
        <p:spPr>
          <a:xfrm>
            <a:off x="2262418" y="1099224"/>
            <a:ext cx="324256" cy="38910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95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64B2-6776-149E-2818-8606B3EB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B6822-CDA0-A5C4-49CC-CBEE40E17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83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CD1A-649D-79C5-AE44-7845E133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EAD68-0D3D-1766-F518-22B9433EA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6A39F-B1CF-3F87-44E6-76A0E401C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195" y="736102"/>
            <a:ext cx="6076282" cy="538579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D5EB1A0-6AA4-9859-8F31-59E53D521BAF}"/>
              </a:ext>
            </a:extLst>
          </p:cNvPr>
          <p:cNvSpPr/>
          <p:nvPr/>
        </p:nvSpPr>
        <p:spPr>
          <a:xfrm>
            <a:off x="5610796" y="3732179"/>
            <a:ext cx="893766" cy="38910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426265-89DF-9D1B-62AA-1852C0A91951}"/>
              </a:ext>
            </a:extLst>
          </p:cNvPr>
          <p:cNvSpPr/>
          <p:nvPr/>
        </p:nvSpPr>
        <p:spPr>
          <a:xfrm>
            <a:off x="10562175" y="4053192"/>
            <a:ext cx="657060" cy="38910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89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648</Words>
  <Application>Microsoft Office PowerPoint</Application>
  <PresentationFormat>Widescreen</PresentationFormat>
  <Paragraphs>372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Sommer</dc:creator>
  <cp:lastModifiedBy>Christian Sommer</cp:lastModifiedBy>
  <cp:revision>24</cp:revision>
  <dcterms:created xsi:type="dcterms:W3CDTF">2025-07-09T09:37:44Z</dcterms:created>
  <dcterms:modified xsi:type="dcterms:W3CDTF">2025-07-09T13:25:52Z</dcterms:modified>
</cp:coreProperties>
</file>