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65" r:id="rId5"/>
    <p:sldId id="259" r:id="rId6"/>
    <p:sldId id="260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8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D832F-977A-CD12-B3C7-EBBDACDA5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F826B-6A18-9665-599E-DF635C0DE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B7A04-DBCF-A7E4-7BA3-9128D23F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4166-2609-4C65-B444-CFB396E4FFA1}" type="datetimeFigureOut">
              <a:rPr lang="en-DE" smtClean="0"/>
              <a:t>08/04/2025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0F4F6-FDDC-1458-F56A-68E0F1814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702A1-A7E0-2A15-0C76-6B81C23CE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0F17-D97F-4C43-AAF3-A82C6BAFFD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1651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CAA8F-ED5B-BA69-D437-3C71E650D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DF6FE0-F5A2-06E0-1CA9-D3DADD90D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DCE11-505E-C79D-2850-63F193113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4166-2609-4C65-B444-CFB396E4FFA1}" type="datetimeFigureOut">
              <a:rPr lang="en-DE" smtClean="0"/>
              <a:t>08/04/2025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69746-2D0B-AA4F-29BB-411FE13BA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BCEC4-532A-4FEC-9468-3A5132F5D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0F17-D97F-4C43-AAF3-A82C6BAFFD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8135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49ADB5-719E-4ED6-5ACD-6604683B54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121CF-7FBE-DD9B-8B76-2ADC4E7B5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42140-24D2-02C0-FDA4-B6005C95A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4166-2609-4C65-B444-CFB396E4FFA1}" type="datetimeFigureOut">
              <a:rPr lang="en-DE" smtClean="0"/>
              <a:t>08/04/2025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508F3-EC84-402C-8F28-56C18082B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FE8D3-DDB9-22C2-103C-B46BB9345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0F17-D97F-4C43-AAF3-A82C6BAFFD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741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BA079-D497-3378-FA9C-8BFCE59EA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956DF-2C98-22B0-1D35-5A2444A8D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B85C2-8B5C-A540-A695-28928030B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4166-2609-4C65-B444-CFB396E4FFA1}" type="datetimeFigureOut">
              <a:rPr lang="en-DE" smtClean="0"/>
              <a:t>08/04/2025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56D86-77C6-B2C7-394D-19E2A909F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7BC4E-A45D-A124-261F-1CA580DB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0F17-D97F-4C43-AAF3-A82C6BAFFD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8253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796AA-0864-50AA-C32D-68D9E4989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13F9B-CF8B-3B5E-E00F-D6D4F6D2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43E23-76F0-787A-A7C1-5EADB5B25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4166-2609-4C65-B444-CFB396E4FFA1}" type="datetimeFigureOut">
              <a:rPr lang="en-DE" smtClean="0"/>
              <a:t>08/04/2025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9C27E-51A4-0FD2-8975-FC3F9BE40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32CA1-5A0E-8916-C980-A28C7AEE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0F17-D97F-4C43-AAF3-A82C6BAFFD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4944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E121F-91A7-6655-9B31-0CAFA3113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EE94C-E64B-44F7-D699-69903FCF8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B46E7-0753-81A2-EB39-B874EDF51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DE2A2-618E-3651-FB2D-7C09515FC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4166-2609-4C65-B444-CFB396E4FFA1}" type="datetimeFigureOut">
              <a:rPr lang="en-DE" smtClean="0"/>
              <a:t>08/04/2025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D5465-FB72-CFCD-9B6B-EA40253D1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1311F-A895-B9E7-6206-0D7765BB2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0F17-D97F-4C43-AAF3-A82C6BAFFD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6466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2F4D4-319B-D8FE-F1A5-43A30E2B7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47CB6-3CC0-971E-4367-17B4B9030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D250A6-26CF-CE74-0E41-E68EB3BF5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3A99C5-6BC7-1747-899A-D54116B53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3BC05-96AF-5473-BDC8-13841D666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FFC73-5AA4-C3B7-A958-2C15AE629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4166-2609-4C65-B444-CFB396E4FFA1}" type="datetimeFigureOut">
              <a:rPr lang="en-DE" smtClean="0"/>
              <a:t>08/04/2025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D59595-B09F-BF04-D80B-868598A6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C0727B-7943-E15E-C11A-38605F62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0F17-D97F-4C43-AAF3-A82C6BAFFD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256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9D3B3-4BD4-4046-3873-E87BD06F0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154DCB-27CF-2154-827B-1F666B1F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4166-2609-4C65-B444-CFB396E4FFA1}" type="datetimeFigureOut">
              <a:rPr lang="en-DE" smtClean="0"/>
              <a:t>08/04/2025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7DFBE-C0E4-A7AB-5968-F4246D10C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36DAD-84FF-39FF-389D-93F1164AA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0F17-D97F-4C43-AAF3-A82C6BAFFD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4646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64C478-DFF8-7F91-829E-B0B231879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4166-2609-4C65-B444-CFB396E4FFA1}" type="datetimeFigureOut">
              <a:rPr lang="en-DE" smtClean="0"/>
              <a:t>08/04/2025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033FA-03E4-AA3A-B975-C5A4C822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18E35-CC84-7BA8-DFB6-C63DFC8B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0F17-D97F-4C43-AAF3-A82C6BAFFD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56913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464B6-E144-98AF-60F9-ED8D2C192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27D27-04F1-8227-20E3-8BCDD26F8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FAE53-9955-A1A5-A8DC-833FA9962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C8902-3C50-E7F8-C4A3-FB1C24FB6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4166-2609-4C65-B444-CFB396E4FFA1}" type="datetimeFigureOut">
              <a:rPr lang="en-DE" smtClean="0"/>
              <a:t>08/04/2025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B6BEC-E497-7A43-0970-3A44F1696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E6807-F056-724F-DFFA-67BB972F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0F17-D97F-4C43-AAF3-A82C6BAFFD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02673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BAA26-051A-148D-9CD1-097D5771B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393187-ADE0-7E60-C0DB-ADB540FA26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7D312F-6E29-1C61-3780-4F4FE1E91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1753B-9AD6-0A64-0C58-F385570F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F4166-2609-4C65-B444-CFB396E4FFA1}" type="datetimeFigureOut">
              <a:rPr lang="en-DE" smtClean="0"/>
              <a:t>08/04/2025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6C9F7-D104-4337-8361-847573E03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CB93D-EEBB-75DA-3CE3-B4F8D3752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0F17-D97F-4C43-AAF3-A82C6BAFFD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2731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21715C-D057-9A3A-D918-79DB9CE3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0F98D-E908-3FD6-45BA-5CE1998AE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0E51F-0299-483B-4CB5-F702D6EAD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9F4166-2609-4C65-B444-CFB396E4FFA1}" type="datetimeFigureOut">
              <a:rPr lang="en-DE" smtClean="0"/>
              <a:t>08/04/2025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C0D62-FF48-E479-B012-98D12C3A8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7F320-10CA-1947-FE43-B834FCB3F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D20F17-D97F-4C43-AAF3-A82C6BAFFD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6447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.archaeology.nsc.ru/jour/article/view/1745" TargetMode="External"/><Relationship Id="rId2" Type="http://schemas.openxmlformats.org/officeDocument/2006/relationships/hyperlink" Target="https://doi.org/10.1016/j.jaa.2021.10139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j.jhevol.2019.102685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25307-4363-D06C-65A5-08312B684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https://github.com/sommergeo/roceeh2wiki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282375-BDF2-334D-06E4-8B4C5E2294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667" b="66296"/>
          <a:stretch/>
        </p:blipFill>
        <p:spPr>
          <a:xfrm>
            <a:off x="217516" y="1354964"/>
            <a:ext cx="7532712" cy="55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5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8B7CE-F219-716B-8885-D9DC38112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1E0C7-EC07-674D-7569-AED4B8CF1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Update all: 2025-04-08</a:t>
            </a:r>
          </a:p>
          <a:p>
            <a:r>
              <a:rPr lang="en-US" dirty="0"/>
              <a:t>New function to create </a:t>
            </a:r>
            <a:r>
              <a:rPr lang="en-US" b="1" dirty="0"/>
              <a:t>cultural periods </a:t>
            </a:r>
            <a:r>
              <a:rPr lang="en-US" dirty="0"/>
              <a:t>directly from ROAD:</a:t>
            </a:r>
          </a:p>
          <a:p>
            <a:pPr lvl="1"/>
            <a:r>
              <a:rPr lang="en-US" dirty="0"/>
              <a:t>ESA / MSA / LSA, UP / MP / UP added (ROAD)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New function to create datasets from </a:t>
            </a:r>
            <a:r>
              <a:rPr lang="en-US" b="1" dirty="0"/>
              <a:t>excel</a:t>
            </a:r>
            <a:r>
              <a:rPr lang="en-US" dirty="0"/>
              <a:t> spreadsheets:</a:t>
            </a:r>
          </a:p>
          <a:p>
            <a:pPr lvl="1"/>
            <a:r>
              <a:rPr lang="en-US" dirty="0"/>
              <a:t>Early Fire Use (Being Human)</a:t>
            </a:r>
          </a:p>
          <a:p>
            <a:pPr lvl="1"/>
            <a:r>
              <a:rPr lang="en-US" dirty="0"/>
              <a:t>Ochre (</a:t>
            </a:r>
            <a:r>
              <a:rPr lang="en-US" dirty="0" err="1"/>
              <a:t>Dapschauskas</a:t>
            </a:r>
            <a:r>
              <a:rPr lang="en-US" dirty="0"/>
              <a:t> et al. 2022)</a:t>
            </a:r>
          </a:p>
          <a:p>
            <a:pPr lvl="1"/>
            <a:r>
              <a:rPr lang="en-US" dirty="0"/>
              <a:t>Needle Use (Kandel et al.)</a:t>
            </a:r>
          </a:p>
          <a:p>
            <a:pPr lvl="1"/>
            <a:r>
              <a:rPr lang="en-US" dirty="0"/>
              <a:t>12 Hominin Portraits (Being human)</a:t>
            </a:r>
            <a:endParaRPr lang="en-DE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Issues:</a:t>
            </a:r>
          </a:p>
          <a:p>
            <a:pPr lvl="1"/>
            <a:r>
              <a:rPr lang="en-US" dirty="0"/>
              <a:t>(Proto-) Aurignacian?</a:t>
            </a:r>
          </a:p>
          <a:p>
            <a:pPr lvl="1"/>
            <a:r>
              <a:rPr lang="en-US" dirty="0"/>
              <a:t>IUP?</a:t>
            </a:r>
          </a:p>
        </p:txBody>
      </p:sp>
    </p:spTree>
    <p:extLst>
      <p:ext uri="{BB962C8B-B14F-4D97-AF65-F5344CB8AC3E}">
        <p14:creationId xmlns:p14="http://schemas.microsoft.com/office/powerpoint/2010/main" val="2349533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6BF53-FEFF-453B-C19F-4E8A1CA7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Unclear / transitional periods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96A96-485E-88F6-E3C1-97B263EE20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ESA</a:t>
            </a:r>
          </a:p>
          <a:p>
            <a:r>
              <a:rPr lang="en-US" dirty="0">
                <a:highlight>
                  <a:srgbClr val="FFFF00"/>
                </a:highlight>
              </a:rPr>
              <a:t>ESA/MSA?</a:t>
            </a:r>
          </a:p>
          <a:p>
            <a:r>
              <a:rPr lang="en-US" dirty="0"/>
              <a:t>MSA</a:t>
            </a:r>
          </a:p>
          <a:p>
            <a:r>
              <a:rPr lang="en-US" dirty="0">
                <a:highlight>
                  <a:srgbClr val="FFFF00"/>
                </a:highlight>
              </a:rPr>
              <a:t>MSA/LSA?</a:t>
            </a:r>
          </a:p>
          <a:p>
            <a:r>
              <a:rPr lang="en-US" dirty="0"/>
              <a:t>LSA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79B15-5E5B-07AD-FEBE-C9FA477292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Lower Paleolithic</a:t>
            </a:r>
          </a:p>
          <a:p>
            <a:r>
              <a:rPr lang="en-US" dirty="0">
                <a:highlight>
                  <a:srgbClr val="FFFF00"/>
                </a:highlight>
              </a:rPr>
              <a:t>LP/MP?</a:t>
            </a:r>
          </a:p>
          <a:p>
            <a:r>
              <a:rPr lang="en-US" dirty="0"/>
              <a:t>Middle Paleolithic</a:t>
            </a:r>
          </a:p>
          <a:p>
            <a:r>
              <a:rPr lang="en-US" dirty="0">
                <a:highlight>
                  <a:srgbClr val="FFFF00"/>
                </a:highlight>
              </a:rPr>
              <a:t>MP/UP?</a:t>
            </a:r>
          </a:p>
          <a:p>
            <a:r>
              <a:rPr lang="en-US" dirty="0"/>
              <a:t>Upper Paleolithic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2848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D7B7F-8648-1EF3-BAFC-C32771681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Unclear / transitional periods</a:t>
            </a:r>
            <a:endParaRPr lang="en-D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CF7013A-AA46-0849-A746-81C3AB975E1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51444485"/>
              </p:ext>
            </p:extLst>
          </p:nvPr>
        </p:nvGraphicFramePr>
        <p:xfrm>
          <a:off x="838200" y="1825625"/>
          <a:ext cx="5181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3093859382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500286293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1673858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cultural_period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idarchstrat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technocomplex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31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ESA/MSA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ESA/MSA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ESA/MSA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627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ESA/MSA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Proto-Still Bay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ESA/ Proto-Still Bay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1480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ESA/MSA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Lupemban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ESA/ Lupemban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1541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ESA/MSA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Sangoan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ESA/ Sangoan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281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ESA/MSA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Late Sangoan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ESA/ Late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Sangoan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3982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50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MSA/LSA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MSA/LSA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MSA/LSA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1494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MSA/LSA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Magosian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LSA/ </a:t>
                      </a:r>
                      <a:r>
                        <a:rPr lang="de-DE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Magosian</a:t>
                      </a:r>
                      <a:endParaRPr lang="de-DE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154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934100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BA0D0D8-37FE-87A5-5BD5-1E34765AD26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01978267"/>
              </p:ext>
            </p:extLst>
          </p:nvPr>
        </p:nvGraphicFramePr>
        <p:xfrm>
          <a:off x="6172200" y="1825625"/>
          <a:ext cx="5181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1343775795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644000927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835110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cultural_period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idarchstrat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technocomplex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1121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LP/MP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LP/MP Transitional Industries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LP/MP Transition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669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LP/MP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 Pleistocene - E Asia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LP/MP Middle Pleistocene - E Asia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25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LP/MP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Tayacian - do not use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LP/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Tayacian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9497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439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MP/UP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Late Pleistocene - E Asia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MP/UP Late Pleistocene - E Asia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553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903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05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451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5465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09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F6F2A-6E41-18C3-8C22-A597A98E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</a:t>
            </a:r>
            <a:r>
              <a:rPr lang="en-US" dirty="0" err="1"/>
              <a:t>Aurignacien</a:t>
            </a:r>
            <a:r>
              <a:rPr lang="en-US" dirty="0"/>
              <a:t>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FE00B-4ECD-8565-EBCD-4FE2F9A4B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Guido Bataille: </a:t>
            </a:r>
            <a:r>
              <a:rPr lang="en-US" dirty="0"/>
              <a:t>“</a:t>
            </a:r>
            <a:r>
              <a:rPr lang="de-DE" dirty="0">
                <a:solidFill>
                  <a:srgbClr val="00B050"/>
                </a:solidFill>
              </a:rPr>
              <a:t>Looks okay </a:t>
            </a:r>
            <a:r>
              <a:rPr lang="de-DE" dirty="0" err="1">
                <a:solidFill>
                  <a:srgbClr val="00B050"/>
                </a:solidFill>
              </a:rPr>
              <a:t>to</a:t>
            </a:r>
            <a:r>
              <a:rPr lang="de-DE" dirty="0">
                <a:solidFill>
                  <a:srgbClr val="00B050"/>
                </a:solidFill>
              </a:rPr>
              <a:t> me.</a:t>
            </a:r>
            <a:r>
              <a:rPr lang="en-US" dirty="0"/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Armando </a:t>
            </a:r>
            <a:r>
              <a:rPr lang="en-US" b="1" dirty="0" err="1"/>
              <a:t>Falcucci</a:t>
            </a:r>
            <a:r>
              <a:rPr lang="en-US" b="1" dirty="0"/>
              <a:t>: </a:t>
            </a:r>
            <a:r>
              <a:rPr lang="en-US" dirty="0"/>
              <a:t>“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examining the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Protoaurignacian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 noticed the absence of Spanish sites in the list. In the case of the Aurignacian, instead, only the most contested sites are included, such as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Bajondillo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El Castillo, while other important ones like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Labeko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Koba,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L’Arbreda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La Viña, which also have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Protoaurignacian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assemblages below, are not listed.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general, when considering how to classify Romanian sites, like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Romanesti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(Chu et al., 2022), it seems to me more appropriate to place them in the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Protoaurignacian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This also applies to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Piage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(Unit K) and Arcy-sur-Cure (layer VII) in France, while they are only classified as Aurignacian throughout their entire sequences.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 wonder if it truly makes sense to create a sub-classification exclusively for the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Protoaurignacian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especially considering that 1) the name has not been consistently used by all </a:t>
            </a:r>
            <a:r>
              <a:rPr kumimoji="0" lang="en-DE" altLang="en-DE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Hiwis</a:t>
            </a:r>
            <a:r>
              <a:rPr kumimoji="0" lang="en-DE" altLang="en-DE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2) the Aurignacian cluster has a much wider chronological extent with both early and late phases in it.</a:t>
            </a:r>
            <a:r>
              <a:rPr lang="en-US" dirty="0"/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“</a:t>
            </a:r>
            <a:r>
              <a:rPr lang="en-US" dirty="0">
                <a:solidFill>
                  <a:srgbClr val="00B050"/>
                </a:solidFill>
              </a:rPr>
              <a:t>I was suggesting plotting proto and aur together in one map</a:t>
            </a:r>
            <a:r>
              <a:rPr lang="en-US" dirty="0"/>
              <a:t>, as I am also seeing that there is not a page in Wikipedia dedicated to only the proto.”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AFFA71-15B5-9840-EAC3-CCBC83604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089" y="519076"/>
            <a:ext cx="6408832" cy="101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6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9784B-5111-8B11-7647-51784921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IUP?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6ED1F-6AE3-F58B-4B53-3A20C63CC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Guide Bataille: </a:t>
            </a:r>
            <a:r>
              <a:rPr lang="en-US" dirty="0"/>
              <a:t>“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Siberian</a:t>
            </a:r>
            <a:r>
              <a:rPr lang="de-DE" dirty="0"/>
              <a:t> (Altai) </a:t>
            </a:r>
            <a:r>
              <a:rPr lang="de-DE" dirty="0" err="1"/>
              <a:t>sites</a:t>
            </a:r>
            <a:r>
              <a:rPr lang="de-DE" dirty="0"/>
              <a:t>  Kara-Bom und </a:t>
            </a:r>
            <a:r>
              <a:rPr lang="de-DE" dirty="0" err="1"/>
              <a:t>Ust-Karakol</a:t>
            </a:r>
            <a:r>
              <a:rPr lang="de-DE" dirty="0"/>
              <a:t> etc. (acc. </a:t>
            </a:r>
            <a:r>
              <a:rPr lang="de-DE" dirty="0" err="1"/>
              <a:t>to</a:t>
            </a:r>
            <a:r>
              <a:rPr lang="de-DE" dirty="0"/>
              <a:t> Nicholas </a:t>
            </a:r>
            <a:r>
              <a:rPr lang="de-DE" dirty="0" err="1"/>
              <a:t>Zwyns</a:t>
            </a:r>
            <a:r>
              <a:rPr lang="de-DE" dirty="0"/>
              <a:t>. (2021). The Initial Upper Paleolithic in Central and East Asia: Blade Technology, Cultural Transmission, and </a:t>
            </a:r>
            <a:r>
              <a:rPr lang="de-DE" dirty="0" err="1"/>
              <a:t>Implications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Human </a:t>
            </a:r>
            <a:r>
              <a:rPr lang="de-DE" dirty="0" err="1"/>
              <a:t>Dispersals.Journal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Paleolithic </a:t>
            </a:r>
            <a:r>
              <a:rPr lang="de-DE" dirty="0" err="1"/>
              <a:t>Archaeology</a:t>
            </a:r>
            <a:r>
              <a:rPr lang="de-DE" dirty="0"/>
              <a:t> (2021) 4: 19.https://doi.org/10.1007/s41982-021-00085-6 </a:t>
            </a:r>
            <a:br>
              <a:rPr lang="de-DE" dirty="0"/>
            </a:br>
            <a:br>
              <a:rPr lang="de-DE" dirty="0"/>
            </a:br>
            <a:r>
              <a:rPr lang="de-DE" dirty="0"/>
              <a:t>Also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site</a:t>
            </a:r>
            <a:r>
              <a:rPr lang="de-DE" dirty="0"/>
              <a:t> </a:t>
            </a:r>
            <a:r>
              <a:rPr lang="de-DE" dirty="0" err="1"/>
              <a:t>Kulbulak</a:t>
            </a:r>
            <a:r>
              <a:rPr lang="de-DE" dirty="0"/>
              <a:t> in </a:t>
            </a:r>
            <a:r>
              <a:rPr lang="de-DE" dirty="0" err="1"/>
              <a:t>Uzbekistan</a:t>
            </a:r>
            <a:r>
              <a:rPr lang="de-DE" dirty="0"/>
              <a:t> (</a:t>
            </a:r>
            <a:r>
              <a:rPr lang="de-DE" dirty="0" err="1"/>
              <a:t>early</a:t>
            </a:r>
            <a:r>
              <a:rPr lang="de-DE" dirty="0"/>
              <a:t> </a:t>
            </a:r>
            <a:r>
              <a:rPr lang="de-DE" dirty="0" err="1"/>
              <a:t>bladelet</a:t>
            </a:r>
            <a:r>
              <a:rPr lang="de-DE" dirty="0"/>
              <a:t> </a:t>
            </a:r>
            <a:r>
              <a:rPr lang="de-DE" dirty="0" err="1"/>
              <a:t>production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). This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also </a:t>
            </a:r>
            <a:r>
              <a:rPr lang="de-DE" dirty="0" err="1"/>
              <a:t>discussed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IUP variant, also </a:t>
            </a:r>
            <a:r>
              <a:rPr lang="de-DE" dirty="0" err="1"/>
              <a:t>Katta</a:t>
            </a:r>
            <a:r>
              <a:rPr lang="de-DE" dirty="0"/>
              <a:t> Sai 2 in </a:t>
            </a:r>
            <a:r>
              <a:rPr lang="de-DE" dirty="0" err="1"/>
              <a:t>Uzbekistan</a:t>
            </a:r>
            <a:r>
              <a:rPr lang="de-DE" dirty="0"/>
              <a:t>. (acc. </a:t>
            </a:r>
            <a:r>
              <a:rPr lang="de-DE" dirty="0" err="1"/>
              <a:t>to</a:t>
            </a:r>
            <a:r>
              <a:rPr lang="de-DE" dirty="0"/>
              <a:t> Kot, M. et al. (2022).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Initial Upper </a:t>
            </a:r>
            <a:r>
              <a:rPr lang="de-DE" dirty="0" err="1"/>
              <a:t>Palaeolithic</a:t>
            </a:r>
            <a:r>
              <a:rPr lang="de-DE" dirty="0"/>
              <a:t> in Western Tian Shan?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open-</a:t>
            </a:r>
            <a:r>
              <a:rPr lang="de-DE" dirty="0" err="1"/>
              <a:t>air</a:t>
            </a:r>
            <a:r>
              <a:rPr lang="de-DE" dirty="0"/>
              <a:t> </a:t>
            </a:r>
            <a:r>
              <a:rPr lang="de-DE" dirty="0" err="1"/>
              <a:t>site</a:t>
            </a:r>
            <a:r>
              <a:rPr lang="de-DE" dirty="0"/>
              <a:t> </a:t>
            </a:r>
            <a:r>
              <a:rPr lang="de-DE" dirty="0" err="1"/>
              <a:t>Katta</a:t>
            </a:r>
            <a:r>
              <a:rPr lang="de-DE" dirty="0"/>
              <a:t> Sai 2 (</a:t>
            </a:r>
            <a:r>
              <a:rPr lang="de-DE" dirty="0" err="1"/>
              <a:t>Uzbekistan</a:t>
            </a:r>
            <a:r>
              <a:rPr lang="de-DE" dirty="0"/>
              <a:t>)Journal </a:t>
            </a:r>
            <a:r>
              <a:rPr lang="de-DE" dirty="0" err="1"/>
              <a:t>of</a:t>
            </a:r>
            <a:r>
              <a:rPr lang="de-DE" dirty="0"/>
              <a:t> Anthropological </a:t>
            </a:r>
            <a:r>
              <a:rPr lang="de-DE" dirty="0" err="1"/>
              <a:t>Archaeology</a:t>
            </a:r>
            <a:r>
              <a:rPr lang="de-DE" dirty="0"/>
              <a:t> 65. </a:t>
            </a:r>
            <a:r>
              <a:rPr lang="de-DE" dirty="0">
                <a:hlinkClick r:id="rId2"/>
              </a:rPr>
              <a:t>https://doi.org/10.1016/j.jaa.2021.101391</a:t>
            </a:r>
            <a:r>
              <a:rPr lang="de-DE" dirty="0"/>
              <a:t>)„</a:t>
            </a:r>
          </a:p>
          <a:p>
            <a:pPr>
              <a:buNone/>
            </a:pPr>
            <a:r>
              <a:rPr lang="en-US" b="1" dirty="0"/>
              <a:t>Abay Namen: </a:t>
            </a:r>
            <a:r>
              <a:rPr lang="en-US" dirty="0"/>
              <a:t>“There are a couple of new papers that came out recently regarding the IUP of Central Asia. For example, the site of </a:t>
            </a:r>
            <a:r>
              <a:rPr lang="en-US" dirty="0" err="1"/>
              <a:t>Kharganyn</a:t>
            </a:r>
            <a:r>
              <a:rPr lang="en-US" dirty="0"/>
              <a:t> Gol 13 in Mongolia is interpreted as IUP. Here's the link: </a:t>
            </a:r>
            <a:r>
              <a:rPr lang="en-US" dirty="0">
                <a:hlinkClick r:id="rId3"/>
              </a:rPr>
              <a:t>https://journal.archaeology.nsc.ru/jour/article/view/1745</a:t>
            </a:r>
            <a:r>
              <a:rPr lang="en-US" dirty="0"/>
              <a:t> I think </a:t>
            </a:r>
            <a:r>
              <a:rPr lang="en-US" dirty="0" err="1"/>
              <a:t>Ushbulaq</a:t>
            </a:r>
            <a:r>
              <a:rPr lang="en-US" dirty="0"/>
              <a:t> in Kazakhstan was entered as an EUP, but </a:t>
            </a:r>
            <a:r>
              <a:rPr lang="en-US" dirty="0" err="1"/>
              <a:t>Anoikin</a:t>
            </a:r>
            <a:r>
              <a:rPr lang="en-US" dirty="0"/>
              <a:t> and colleagues attribute the earliest assemblages to the IUP. Additionally, the </a:t>
            </a:r>
            <a:r>
              <a:rPr lang="en-US" dirty="0" err="1"/>
              <a:t>Maibulaq</a:t>
            </a:r>
            <a:r>
              <a:rPr lang="en-US" dirty="0"/>
              <a:t> and Rahat sites in southeast Kazakhstan are attributed to the EUP. Tolbor-21 in Mongolia is also EUP/IUP.</a:t>
            </a:r>
            <a:r>
              <a:rPr lang="de-DE" dirty="0"/>
              <a:t>„</a:t>
            </a:r>
          </a:p>
        </p:txBody>
      </p:sp>
    </p:spTree>
    <p:extLst>
      <p:ext uri="{BB962C8B-B14F-4D97-AF65-F5344CB8AC3E}">
        <p14:creationId xmlns:p14="http://schemas.microsoft.com/office/powerpoint/2010/main" val="756945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49995-7F0D-99FB-0585-24BF05224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EUP?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707B3-9774-67BF-61B3-FFF727501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Abay Namen: “Tolbor-21 in Mongolia is also EUP/IUP.”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Guido Bataille: “Since the term EUP is not well defined, I considered sites as solely EUP without clear Aurignacian affinity.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Spitsynian</a:t>
            </a:r>
            <a:r>
              <a:rPr lang="en-US" dirty="0"/>
              <a:t> site </a:t>
            </a:r>
            <a:r>
              <a:rPr lang="en-US" dirty="0" err="1"/>
              <a:t>Kostenki</a:t>
            </a:r>
            <a:r>
              <a:rPr lang="en-US" dirty="0"/>
              <a:t> 17, layer II (Mid-Don region, Central Russia) is an EUP site. Originally it was defined as IUP by Sinitsyn, but it is very different from the Near eastern IUP and the Central European </a:t>
            </a:r>
            <a:r>
              <a:rPr lang="en-US" dirty="0" err="1"/>
              <a:t>Bohunician</a:t>
            </a:r>
            <a:r>
              <a:rPr lang="en-US" dirty="0"/>
              <a:t>, lacking Levallois points etc. The new attribution as </a:t>
            </a:r>
            <a:r>
              <a:rPr lang="en-US" dirty="0" err="1"/>
              <a:t>Protoaurignacian</a:t>
            </a:r>
            <a:r>
              <a:rPr lang="en-US" dirty="0"/>
              <a:t> by Dinnis et al is not convincing due to evident techno-typological differences to any </a:t>
            </a:r>
            <a:r>
              <a:rPr lang="en-US" dirty="0" err="1"/>
              <a:t>knwon</a:t>
            </a:r>
            <a:r>
              <a:rPr lang="en-US" dirty="0"/>
              <a:t> Aurignacian </a:t>
            </a:r>
            <a:r>
              <a:rPr lang="en-US" dirty="0" err="1"/>
              <a:t>s.str</a:t>
            </a:r>
            <a:r>
              <a:rPr lang="en-US" dirty="0"/>
              <a:t>.;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see: Bataille et al. (2020).  Technological differences between </a:t>
            </a:r>
            <a:r>
              <a:rPr lang="en-US" dirty="0" err="1"/>
              <a:t>Kostenki</a:t>
            </a:r>
            <a:r>
              <a:rPr lang="en-US" dirty="0"/>
              <a:t> 17/II (</a:t>
            </a:r>
            <a:r>
              <a:rPr lang="en-US" dirty="0" err="1"/>
              <a:t>Spitsynskayaindustry</a:t>
            </a:r>
            <a:r>
              <a:rPr lang="en-US" dirty="0"/>
              <a:t>, Central Russia) and the </a:t>
            </a:r>
            <a:r>
              <a:rPr lang="en-US" dirty="0" err="1"/>
              <a:t>Protoaurignacian</a:t>
            </a:r>
            <a:r>
              <a:rPr lang="en-US" dirty="0"/>
              <a:t>: Reply to </a:t>
            </a:r>
            <a:r>
              <a:rPr lang="en-US" dirty="0" err="1"/>
              <a:t>Dinniset</a:t>
            </a:r>
            <a:r>
              <a:rPr lang="en-US" dirty="0"/>
              <a:t> al. (2019). Journal of Human Evolution. </a:t>
            </a:r>
            <a:r>
              <a:rPr lang="en-US" dirty="0">
                <a:hlinkClick r:id="rId2"/>
              </a:rPr>
              <a:t>https://doi.org/10.1016/j.jhevol.2019.102685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2310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FC66C-B654-6F16-1F35-0A027DA9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</a:t>
            </a:r>
            <a:r>
              <a:rPr lang="en-US" dirty="0" err="1"/>
              <a:t>Mousterien</a:t>
            </a:r>
            <a:r>
              <a:rPr lang="en-US" dirty="0"/>
              <a:t>?</a:t>
            </a:r>
            <a:endParaRPr lang="en-D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AACA95D-4892-D94E-B426-9122403508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9340755"/>
              </p:ext>
            </p:extLst>
          </p:nvPr>
        </p:nvGraphicFramePr>
        <p:xfrm>
          <a:off x="838200" y="1825625"/>
          <a:ext cx="10515597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59158000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02634054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630026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cultural_period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idarchstrat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technocomplex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7186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Mousterian - Eurasia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MP/ Mousterian - Eurasia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Mousterian - Eurasia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99545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Mousterian - Levant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MP/ Mousterian - Levant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Mousterian - Levant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504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non-Levalloiso-Mousterian - Levant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MP/ non-Levalloiso-Mousterian - Levant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non-Levalloiso-Mousterian - Levant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0166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Early Levalloiso-Mousterian - Levant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MP/ Early Levalloiso-Mousterian - Levant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Early Levalloiso-Mousterian - Levant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5031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 Levalloiso-Mousterian - Levant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MP/ Middle Levalloiso-Mousterian - Levant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 Levalloiso-Mousterian - Levant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2215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Late Levalloiso-Mousterian - Levant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MP/ Late Levalloiso-Mousterian - Levant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Late Levalloiso-Mousterian - Levant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3278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Late Mousterian - Eurasia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MP/ Late Mousterian - Eurasia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Late Mousterian - Eurasia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038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Denticulate Mousterian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MP/ Denticulate Mousterian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Denticulate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Mousterian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7528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254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F642-C38E-5F53-1DBE-B5C4F791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Acheulean?</a:t>
            </a:r>
            <a:endParaRPr lang="en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F6E4F2-3290-1361-C5C9-D33E6DDC52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8943973"/>
              </p:ext>
            </p:extLst>
          </p:nvPr>
        </p:nvGraphicFramePr>
        <p:xfrm>
          <a:off x="838200" y="1825625"/>
          <a:ext cx="10515597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839042458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62967698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01948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cultural_period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idarchstrat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technocomplex</a:t>
                      </a:r>
                      <a:endParaRPr lang="de-DE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160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Acheulean - Africa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ESA/ Acheulean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1412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Early Acheulean - Africa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ESA/ Early Acheulean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335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 Acheulean - Africa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ESA/ Middle Acheulean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4935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Late Acheulean - Africa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ESA/ Late Acheulean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377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Paleolithic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Acheulean - Europe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LP/ Acheulean - Europe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0892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Paleolithic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Acheulean - Levant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LP/ Acheulean - Levant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970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Paleolithic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Acheulean - S Asia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LP/ Acheulean - S Asia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224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Paleolithic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Early Acheulean - Levant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LP/ Early Acheulean - Levant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0355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Paleolithic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Middle Acheulean - Levant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LP/ Middle Acheulean - Levant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2853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Paleolithic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Late Acheulean - E Asia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LP/ Late Acheulean - E Asia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51748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Paleolithic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Late Acheulean - Levant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LP/ Late Acheulean - Levant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95956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Lower Paleolithic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Late Acheulean - S Asia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LP/ Late Acheulean - S Asia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4129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0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1157</Words>
  <Application>Microsoft Office PowerPoint</Application>
  <PresentationFormat>Widescreen</PresentationFormat>
  <Paragraphs>151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https://github.com/sommergeo/roceeh2wiki</vt:lpstr>
      <vt:lpstr>News</vt:lpstr>
      <vt:lpstr>Problem: Unclear / transitional periods</vt:lpstr>
      <vt:lpstr>Problem: Unclear / transitional periods</vt:lpstr>
      <vt:lpstr>Status Aurignacien?</vt:lpstr>
      <vt:lpstr>Status IUP?</vt:lpstr>
      <vt:lpstr>Status EUP?</vt:lpstr>
      <vt:lpstr>Status Mousterien?</vt:lpstr>
      <vt:lpstr>Status Acheulean?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 Sommer</dc:creator>
  <cp:lastModifiedBy>Christian Sommer</cp:lastModifiedBy>
  <cp:revision>18</cp:revision>
  <dcterms:created xsi:type="dcterms:W3CDTF">2025-04-08T07:18:43Z</dcterms:created>
  <dcterms:modified xsi:type="dcterms:W3CDTF">2025-04-08T08:19:35Z</dcterms:modified>
</cp:coreProperties>
</file>