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0" r:id="rId3"/>
    <p:sldId id="261" r:id="rId4"/>
    <p:sldId id="262" r:id="rId5"/>
    <p:sldId id="263" r:id="rId6"/>
    <p:sldId id="275" r:id="rId7"/>
    <p:sldId id="276" r:id="rId8"/>
    <p:sldId id="277" r:id="rId9"/>
    <p:sldId id="278" r:id="rId10"/>
    <p:sldId id="279" r:id="rId11"/>
    <p:sldId id="281" r:id="rId12"/>
    <p:sldId id="283" r:id="rId13"/>
    <p:sldId id="284" r:id="rId14"/>
    <p:sldId id="264" r:id="rId15"/>
    <p:sldId id="265" r:id="rId16"/>
    <p:sldId id="285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nn-NO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11" Type="http://schemas.openxmlformats.org/officeDocument/2006/relationships/slide" Target="slides/slide10.xml"/><Relationship Id="rId29" Type="http://schemas.openxmlformats.org/officeDocument/2006/relationships/viewProps" Target="view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54404-A357-3640-B7E7-878AE66A416A}" type="datetimeFigureOut">
              <a:rPr lang="en-US" smtClean="0"/>
              <a:pPr/>
              <a:t>4/24/10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08C4-C792-5743-8B91-5E117E41E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D0BA2-5BA3-C14D-8BC7-21BA0218725E}" type="datetimeFigureOut">
              <a:rPr lang="en-US" smtClean="0"/>
              <a:pPr/>
              <a:t>4/24/10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600F6-BF21-E446-96E2-F1EF7DC9C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En liten rask forklaring på hvordan brukergrensersnittet er.</a:t>
            </a:r>
          </a:p>
          <a:p>
            <a:endParaRPr lang="en-US"/>
          </a:p>
          <a:p>
            <a:r>
              <a:rPr lang="en-US"/>
              <a:t>Hvor man skriver og hvor det kommer ut på skjerm, og boksen med feilmeldinger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600F6-BF21-E446-96E2-F1EF7DC9C5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1) så kan man lese inn navn.</a:t>
            </a: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navn = readln();</a:t>
            </a: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println(navn);</a:t>
            </a: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Kult å skrive en LAAAANG tekst.</a:t>
            </a: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2) Din Alder:</a:t>
            </a: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lestinn = readln();</a:t>
            </a: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alder = toInteger(lestinn);</a:t>
            </a: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println("Din alder er: ", alder);</a:t>
            </a: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Kult å prøve er å vise dem en avansert programmere ville ha gjort det;:</a:t>
            </a: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alder = toInteger(readln());</a:t>
            </a: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3) Bruke en if test til å se om personene lever eller ikke.</a:t>
            </a:r>
          </a:p>
          <a:p>
            <a:pPr marL="39688"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if alder &lt; 1 then</a:t>
            </a: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	println("Dust");</a:t>
            </a:r>
          </a:p>
          <a:p>
            <a:pPr marL="39688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endif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tellysbil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036380" y="2971801"/>
            <a:ext cx="7772400" cy="1066800"/>
          </a:xfrm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036380" y="4038600"/>
            <a:ext cx="7772400" cy="190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B25AE-A704-7649-A683-F7F7845BB364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005D6-F452-5C49-82B5-83D0A501897A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7DEF9-0EB8-0A4C-A2E7-302E20FABD2B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ADB3D-41F4-D948-ABB1-6386B8DEDAA7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07146-127D-9642-A08E-85EA3CC0EA9B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EFAEC-3CC5-C54F-84BF-B989F0D2C850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035E0-6A1B-1E41-B21F-27E417E54508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4302A-4FC9-FF40-9779-947281566268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87FAF-AC77-7B47-884F-524FB08EF4C4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61A6C-1985-B945-AEAE-A8A897AA29B5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6FAAA-11AD-7746-92B7-479E0539BF62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8A44-3248-4A47-9FE6-B775DCB8FCEB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76397-A6B3-434C-B0D2-83A3AF81C17A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E11F1-7756-BB46-9A07-5D6E0E035544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B6AC5-C8C1-234E-BCB8-D43651C56760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B9B0B-F3B8-544A-86A9-0E633C797D9A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D6ABA-84CB-0B45-B397-DBF86F32AB2E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3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878C0-8A72-7040-82C5-F9E91FFE05BA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471F2-110A-1345-968A-2090FC3F1149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B04FD-C8A8-B845-B2D6-EA8B92345C4D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n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n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D6925-672B-0948-A60A-07F5A9AABA7D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0EAFE-9EFE-D44A-9928-7F7BACC92C14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ssholder for tit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Klikk for å redigere tittelstil</a:t>
            </a:r>
            <a:endParaRPr lang="nn-NO"/>
          </a:p>
        </p:txBody>
      </p:sp>
      <p:sp>
        <p:nvSpPr>
          <p:cNvPr id="1027" name="Plassholder f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Klikk for å redigere tekststiler i malen</a:t>
            </a:r>
          </a:p>
          <a:p>
            <a:pPr lvl="1"/>
            <a:r>
              <a:rPr lang="en-US"/>
              <a:t>Andre nivå</a:t>
            </a:r>
          </a:p>
          <a:p>
            <a:pPr lvl="2"/>
            <a:r>
              <a:rPr lang="en-US"/>
              <a:t>Tredje nivå</a:t>
            </a:r>
          </a:p>
          <a:p>
            <a:pPr lvl="3"/>
            <a:r>
              <a:rPr lang="en-US"/>
              <a:t>Fjerde nivå</a:t>
            </a:r>
          </a:p>
          <a:p>
            <a:pPr lvl="4"/>
            <a:r>
              <a:rPr lang="en-US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5240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5AA40922-3C29-614C-948D-D55A2256C345}" type="datetime1">
              <a:rPr lang="en-US" smtClean="0"/>
              <a:pPr>
                <a:defRPr/>
              </a:pPr>
              <a:t>4/24/10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297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Omid Mirmotahari</a:t>
            </a:r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5638800" y="6356350"/>
            <a:ext cx="106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DD9D26D1-5B89-BD43-9AEF-B3CF5902508C}" type="slidenum">
              <a:rPr lang="nn-NO"/>
              <a:pPr>
                <a:defRPr/>
              </a:pPr>
              <a:t>‹#›</a:t>
            </a:fld>
            <a:endParaRPr lang="nn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7609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itchFamily="34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itchFamily="34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itchFamily="34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itchFamily="34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defRPr sz="3200" b="1" kern="1200">
          <a:solidFill>
            <a:srgbClr val="E46C0A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defRPr sz="2800" kern="1200">
          <a:solidFill>
            <a:srgbClr val="E46C0A"/>
          </a:solidFill>
          <a:latin typeface="+mn-lt"/>
          <a:ea typeface="ＭＳ Ｐゴシック" pitchFamily="-106" charset="-128"/>
          <a:cs typeface="+mn-cs"/>
        </a:defRPr>
      </a:lvl2pPr>
      <a:lvl3pPr marL="1143000" indent="-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2400" kern="1200">
          <a:solidFill>
            <a:srgbClr val="376092"/>
          </a:solidFill>
          <a:latin typeface="+mn-lt"/>
          <a:ea typeface="ＭＳ Ｐゴシック" pitchFamily="-106" charset="-128"/>
          <a:cs typeface="+mn-cs"/>
        </a:defRPr>
      </a:lvl3pPr>
      <a:lvl4pPr marL="230188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000" kern="1200">
          <a:solidFill>
            <a:srgbClr val="376092"/>
          </a:solidFill>
          <a:latin typeface="+mn-lt"/>
          <a:ea typeface="ＭＳ Ｐゴシック" pitchFamily="-106" charset="-128"/>
          <a:cs typeface="+mn-cs"/>
        </a:defRPr>
      </a:lvl4pPr>
      <a:lvl5pPr marL="230188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»"/>
        <a:defRPr sz="2000" kern="1200">
          <a:solidFill>
            <a:srgbClr val="376092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df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Basus</a:t>
            </a:r>
            <a:r>
              <a:rPr lang="en-US" dirty="0" smtClean="0"/>
              <a:t> Programmering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Introduksjonskurs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005D6-F452-5C49-82B5-83D0A501897A}" type="slidenum">
              <a:rPr lang="nn-NO" smtClean="0"/>
              <a:pPr>
                <a:defRPr/>
              </a:pPr>
              <a:t>1</a:t>
            </a:fld>
            <a:endParaRPr lang="nn-N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Tester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35762" lvl="1" indent="0"/>
            <a:r>
              <a:rPr lang="en-US" b="1" err="1"/>
              <a:t>Hvis</a:t>
            </a:r>
            <a:r>
              <a:rPr lang="en-US" b="1"/>
              <a:t> </a:t>
            </a:r>
            <a:r>
              <a:rPr lang="en-US" b="1" smtClean="0"/>
              <a:t>ja	      	gjør </a:t>
            </a:r>
            <a:r>
              <a:rPr lang="en-US" b="1"/>
              <a:t>en </a:t>
            </a:r>
            <a:r>
              <a:rPr lang="en-US" b="1" smtClean="0"/>
              <a:t>ting</a:t>
            </a:r>
          </a:p>
          <a:p>
            <a:pPr marL="535762" lvl="1" indent="0"/>
            <a:r>
              <a:rPr lang="en-US" b="1" dirty="0" err="1"/>
              <a:t>Hvis</a:t>
            </a:r>
            <a:r>
              <a:rPr lang="en-US" b="1" dirty="0"/>
              <a:t> </a:t>
            </a:r>
            <a:r>
              <a:rPr lang="en-US" b="1" err="1"/>
              <a:t>nei</a:t>
            </a:r>
            <a:r>
              <a:rPr lang="en-US" b="1"/>
              <a:t> </a:t>
            </a:r>
            <a:r>
              <a:rPr lang="en-US" b="1" smtClean="0"/>
              <a:t> 	   	gjør </a:t>
            </a:r>
            <a:r>
              <a:rPr lang="en-US" b="1" dirty="0"/>
              <a:t>en </a:t>
            </a:r>
            <a:r>
              <a:rPr lang="en-US" b="1" dirty="0" err="1"/>
              <a:t>annen</a:t>
            </a:r>
            <a:r>
              <a:rPr lang="en-US" b="1" dirty="0"/>
              <a:t> ting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>
            <a:off x="2580084" y="1905000"/>
            <a:ext cx="446484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H="1">
            <a:off x="2580084" y="2438400"/>
            <a:ext cx="446484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10</a:t>
            </a:fld>
            <a:endParaRPr lang="nn-N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3048000"/>
            <a:ext cx="82296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5762" marR="0" lvl="1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6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+mn-cs"/>
              </a:rPr>
              <a:t>if tekst ==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"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+mn-cs"/>
              </a:rPr>
              <a:t>trallala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"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+mn-cs"/>
              </a:rPr>
              <a:t>then</a:t>
            </a:r>
          </a:p>
          <a:p>
            <a:pPr marL="535762" marR="0" lvl="1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6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ＭＳ Ｐゴシック" pitchFamily="-106" charset="-128"/>
                <a:cs typeface="+mn-cs"/>
              </a:rPr>
              <a:t>     println(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"jippi! ");</a:t>
            </a:r>
            <a:endParaRPr kumimoji="0" lang="en-US" sz="3200" b="1" i="0" u="none" strike="noStrike" kern="1200" cap="none" spc="0" normalizeH="0" baseline="0" noProof="0" smtClean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+mn-lt"/>
              <a:ea typeface="ヒラギノ角ゴ ProN W6" pitchFamily="-106" charset="-128"/>
              <a:cs typeface="ヒラギノ角ゴ ProN W6" pitchFamily="-106" charset="-128"/>
              <a:sym typeface="Lucida Grande" pitchFamily="-106" charset="0"/>
            </a:endParaRPr>
          </a:p>
          <a:p>
            <a:pPr marL="535762" marR="0" lvl="1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6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else</a:t>
            </a:r>
            <a:endParaRPr kumimoji="0" lang="en-US" sz="3200" b="1" i="0" u="none" strike="noStrike" kern="1200" cap="none" spc="0" normalizeH="0" baseline="0" noProof="0" smtClean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+mn-lt"/>
              <a:ea typeface="ヒラギノ角ゴ ProN W6" pitchFamily="-106" charset="-128"/>
              <a:cs typeface="ヒラギノ角ゴ ProN W6" pitchFamily="-106" charset="-128"/>
              <a:sym typeface="Lucida Grande" pitchFamily="-106" charset="0"/>
            </a:endParaRPr>
          </a:p>
          <a:p>
            <a:pPr marL="535762" marR="0" lvl="1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6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     println("æsj! ");</a:t>
            </a:r>
            <a:endParaRPr kumimoji="0" lang="en-US" sz="3200" b="1" i="0" u="none" strike="noStrike" kern="1200" cap="none" spc="0" normalizeH="0" baseline="0" noProof="0" smtClean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+mn-lt"/>
              <a:ea typeface="ヒラギノ角ゴ ProN W6" pitchFamily="-106" charset="-128"/>
              <a:cs typeface="ヒラギノ角ゴ ProN W6" pitchFamily="-106" charset="-128"/>
              <a:sym typeface="Lucida Grande" pitchFamily="-106" charset="0"/>
            </a:endParaRPr>
          </a:p>
          <a:p>
            <a:pPr marL="535762" marR="0" lvl="1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6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n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endif;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+mn-lt"/>
              <a:ea typeface="ヒラギノ角ゴ ProN W6" pitchFamily="-106" charset="-128"/>
              <a:cs typeface="ヒラギノ角ゴ ProN W6" pitchFamily="-106" charset="-128"/>
              <a:sym typeface="Lucida Grande" pitchFamily="-106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Løkker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295400"/>
          </a:xfrm>
          <a:ln/>
        </p:spPr>
        <p:txBody>
          <a:bodyPr/>
          <a:lstStyle/>
          <a:p>
            <a:r>
              <a:rPr lang="en-US"/>
              <a:t>Gjør noe om igjen og om igjen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11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2895600"/>
            <a:ext cx="82296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6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smtClean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+mj-lt"/>
              <a:ea typeface="ＭＳ Ｐゴシック" pitchFamily="-106" charset="-128"/>
              <a:cs typeface="ＭＳ Ｐゴシック" pitchFamily="-106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6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j-lt"/>
                <a:ea typeface="ＭＳ Ｐゴシック" pitchFamily="-106" charset="-128"/>
                <a:cs typeface="ＭＳ Ｐゴシック" pitchFamily="-106" charset="-128"/>
              </a:rPr>
              <a:t>while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j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1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j-lt"/>
                <a:ea typeface="ＭＳ Ｐゴシック" pitchFamily="-106" charset="-128"/>
                <a:cs typeface="ＭＳ Ｐゴシック" pitchFamily="-106" charset="-128"/>
              </a:rPr>
              <a:t> ==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j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1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j-lt"/>
                <a:ea typeface="ＭＳ Ｐゴシック" pitchFamily="-106" charset="-128"/>
                <a:cs typeface="ＭＳ Ｐゴシック" pitchFamily="-106" charset="-128"/>
              </a:rPr>
              <a:t> do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6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j-lt"/>
                <a:ea typeface="ＭＳ Ｐゴシック" pitchFamily="-106" charset="-128"/>
                <a:cs typeface="ＭＳ Ｐゴシック" pitchFamily="-106" charset="-128"/>
              </a:rPr>
              <a:t>     println(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j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" evig løkke ");</a:t>
            </a:r>
            <a:endParaRPr kumimoji="0" lang="en-US" sz="3200" b="1" i="0" u="none" strike="noStrike" kern="1200" cap="none" spc="0" normalizeH="0" baseline="0" noProof="0" smtClean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+mj-lt"/>
              <a:ea typeface="ヒラギノ角ゴ ProN W6" pitchFamily="-106" charset="-128"/>
              <a:cs typeface="ヒラギノ角ゴ ProN W6" pitchFamily="-106" charset="-128"/>
              <a:sym typeface="Lucida Grande" pitchFamily="-106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6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+mj-lt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done;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+mj-lt"/>
              <a:ea typeface="ヒラギノ角ゴ ProN W6" pitchFamily="-106" charset="-128"/>
              <a:cs typeface="ヒラギノ角ゴ ProN W6" pitchFamily="-106" charset="-128"/>
              <a:sym typeface="Lucida Grande" pitchFamily="-106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Tekst og Tall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35762" lvl="1" indent="0"/>
            <a:r>
              <a:rPr lang="en-US" sz="3200" b="1" dirty="0">
                <a:ea typeface="Lucida Grande" pitchFamily="-106" charset="0"/>
                <a:cs typeface=""/>
                <a:sym typeface="Lucida Grande" pitchFamily="-106" charset="0"/>
              </a:rPr>
              <a:t>"1" </a:t>
            </a:r>
            <a:r>
              <a:rPr lang="en-US" sz="3200" b="1" dirty="0" err="1">
                <a:ea typeface="Lucida Grande" pitchFamily="-106" charset="0"/>
                <a:cs typeface=""/>
                <a:sym typeface="Lucida Grande" pitchFamily="-106" charset="0"/>
              </a:rPr>
              <a:t>er</a:t>
            </a:r>
            <a:r>
              <a:rPr lang="en-US" sz="3200" b="1" dirty="0">
                <a:ea typeface="Lucida Grande" pitchFamily="-106" charset="0"/>
                <a:cs typeface=""/>
                <a:sym typeface="Lucida Grande" pitchFamily="-106" charset="0"/>
              </a:rPr>
              <a:t> </a:t>
            </a:r>
            <a:r>
              <a:rPr lang="en-US" sz="3200" b="1" dirty="0" err="1">
                <a:ea typeface="Lucida Grande" pitchFamily="-106" charset="0"/>
                <a:cs typeface=""/>
                <a:sym typeface="Lucida Grande" pitchFamily="-106" charset="0"/>
              </a:rPr>
              <a:t>teksten</a:t>
            </a:r>
            <a:r>
              <a:rPr lang="en-US" sz="3200" b="1" dirty="0">
                <a:ea typeface="Lucida Grande" pitchFamily="-106" charset="0"/>
                <a:cs typeface=""/>
                <a:sym typeface="Lucida Grande" pitchFamily="-106" charset="0"/>
              </a:rPr>
              <a:t> en</a:t>
            </a:r>
            <a:endParaRPr lang="en-US" sz="3200" b="1" dirty="0">
              <a:ea typeface="ヒラギノ角ゴ ProN W6" pitchFamily="-106" charset="-128"/>
              <a:cs typeface=""/>
              <a:sym typeface="Lucida Grande" pitchFamily="-106" charset="0"/>
            </a:endParaRPr>
          </a:p>
          <a:p>
            <a:pPr marL="535762" lvl="1" indent="0"/>
            <a:r>
              <a:rPr lang="en-US" sz="3200" b="1" dirty="0">
                <a:ea typeface="Lucida Grande" pitchFamily="-106" charset="0"/>
                <a:cs typeface=""/>
                <a:sym typeface="Lucida Grande" pitchFamily="-106" charset="0"/>
              </a:rPr>
              <a:t>1 </a:t>
            </a:r>
            <a:r>
              <a:rPr lang="en-US" sz="3200" b="1" dirty="0" err="1">
                <a:ea typeface="Lucida Grande" pitchFamily="-106" charset="0"/>
                <a:cs typeface=""/>
                <a:sym typeface="Lucida Grande" pitchFamily="-106" charset="0"/>
              </a:rPr>
              <a:t>er</a:t>
            </a:r>
            <a:r>
              <a:rPr lang="en-US" sz="3200" b="1" dirty="0">
                <a:ea typeface="Lucida Grande" pitchFamily="-106" charset="0"/>
                <a:cs typeface=""/>
                <a:sym typeface="Lucida Grande" pitchFamily="-106" charset="0"/>
              </a:rPr>
              <a:t> </a:t>
            </a:r>
            <a:r>
              <a:rPr lang="en-US" sz="3200" b="1" dirty="0" err="1">
                <a:ea typeface="Lucida Grande" pitchFamily="-106" charset="0"/>
                <a:cs typeface=""/>
                <a:sym typeface="Lucida Grande" pitchFamily="-106" charset="0"/>
              </a:rPr>
              <a:t>tallet</a:t>
            </a:r>
            <a:r>
              <a:rPr lang="en-US" sz="3200" b="1" dirty="0">
                <a:ea typeface="Lucida Grande" pitchFamily="-106" charset="0"/>
                <a:cs typeface=""/>
                <a:sym typeface="Lucida Grande" pitchFamily="-106" charset="0"/>
              </a:rPr>
              <a:t> 1</a:t>
            </a:r>
            <a:endParaRPr lang="en-US" sz="3200" b="1" dirty="0">
              <a:ea typeface="ヒラギノ角ゴ ProN W6" pitchFamily="-106" charset="-128"/>
              <a:cs typeface=""/>
              <a:sym typeface="Lucida Grande" pitchFamily="-106" charset="0"/>
            </a:endParaRPr>
          </a:p>
          <a:p>
            <a:pPr marL="535762" lvl="1" indent="0"/>
            <a:endParaRPr lang="en-US" sz="3200" b="1" dirty="0">
              <a:ea typeface="ヒラギノ角ゴ ProN W6" pitchFamily="-106" charset="-128"/>
              <a:cs typeface=""/>
              <a:sym typeface="Lucida Grande" pitchFamily="-106" charset="0"/>
            </a:endParaRPr>
          </a:p>
          <a:p>
            <a:pPr marL="535762" lvl="1" indent="0"/>
            <a:r>
              <a:rPr lang="en-US" sz="3200" b="1" dirty="0">
                <a:ea typeface="Lucida Grande" pitchFamily="-106" charset="0"/>
                <a:cs typeface=""/>
                <a:sym typeface="Lucida Grande" pitchFamily="-106" charset="0"/>
              </a:rPr>
              <a:t>1 + 1 = 2 </a:t>
            </a:r>
            <a:endParaRPr lang="en-US" sz="3200" b="1" dirty="0">
              <a:ea typeface="ヒラギノ角ゴ ProN W6" pitchFamily="-106" charset="-128"/>
              <a:cs typeface=""/>
              <a:sym typeface="Lucida Grande" pitchFamily="-106" charset="0"/>
            </a:endParaRPr>
          </a:p>
          <a:p>
            <a:pPr marL="535762" lvl="1" indent="0"/>
            <a:r>
              <a:rPr lang="en-US" sz="3200" b="1" u="sng" dirty="0">
                <a:cs typeface=""/>
              </a:rPr>
              <a:t>men</a:t>
            </a:r>
            <a:r>
              <a:rPr lang="en-US" sz="3200" b="1" u="sng" dirty="0">
                <a:ea typeface="Lucida Grande" pitchFamily="-106" charset="0"/>
                <a:cs typeface=""/>
                <a:sym typeface="Lucida Grande" pitchFamily="-106" charset="0"/>
              </a:rPr>
              <a:t> </a:t>
            </a:r>
            <a:r>
              <a:rPr lang="en-US" sz="3200" b="1" dirty="0">
                <a:ea typeface="Lucida Grande" pitchFamily="-106" charset="0"/>
                <a:cs typeface=""/>
                <a:sym typeface="Lucida Grande" pitchFamily="-106" charset="0"/>
              </a:rPr>
              <a:t> </a:t>
            </a:r>
            <a:endParaRPr lang="en-US" sz="3200" b="1" dirty="0">
              <a:ea typeface="ヒラギノ角ゴ ProN W6" pitchFamily="-106" charset="-128"/>
              <a:cs typeface=""/>
              <a:sym typeface="Lucida Grande" pitchFamily="-106" charset="0"/>
            </a:endParaRPr>
          </a:p>
          <a:p>
            <a:pPr marL="535762" lvl="1" indent="0"/>
            <a:r>
              <a:rPr lang="en-US" sz="3200" b="1" dirty="0">
                <a:ea typeface="Lucida Grande" pitchFamily="-106" charset="0"/>
                <a:cs typeface=""/>
                <a:sym typeface="Lucida Grande" pitchFamily="-106" charset="0"/>
              </a:rPr>
              <a:t>"1" + "1" = "11" !</a:t>
            </a:r>
            <a:endParaRPr lang="en-US" sz="3200" b="1" dirty="0">
              <a:ea typeface="ヒラギノ角ゴ ProN W6" pitchFamily="-106" charset="-128"/>
              <a:cs typeface=""/>
              <a:sym typeface="Lucida Grande" pitchFamily="-106" charset="0"/>
            </a:endParaRPr>
          </a:p>
          <a:p>
            <a:endParaRPr lang="en-US" dirty="0">
              <a:cs typeface="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Tekst og </a:t>
            </a:r>
            <a:r>
              <a:rPr lang="en-US" smtClean="0"/>
              <a:t>Tall (konvertering)</a:t>
            </a:r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tall = toInteger(</a:t>
            </a:r>
            <a:r>
              <a:rPr lang="en-US" sz="22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"123 ");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Legger</a:t>
            </a:r>
            <a:r>
              <a:rPr lang="en-US" dirty="0"/>
              <a:t> </a:t>
            </a:r>
            <a:r>
              <a:rPr lang="en-US" u="sng" dirty="0" err="1"/>
              <a:t>tallverdien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123 </a:t>
            </a:r>
            <a:r>
              <a:rPr lang="en-US"/>
              <a:t>inn</a:t>
            </a:r>
            <a:r>
              <a:rPr lang="en-US" smtClean="0"/>
              <a:t> i skuffen som</a:t>
            </a:r>
          </a:p>
          <a:p>
            <a:r>
              <a:rPr lang="en-US" smtClean="0"/>
              <a:t>heter </a:t>
            </a:r>
            <a:r>
              <a:rPr lang="en-US" dirty="0"/>
              <a:t>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  <a:ln/>
        </p:spPr>
        <p:txBody>
          <a:bodyPr rIns="132080"/>
          <a:lstStyle/>
          <a:p>
            <a:r>
              <a:rPr lang="en-US"/>
              <a:t>I/O kommunikasjon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Skrive ut til skjerm</a:t>
            </a:r>
            <a:endParaRPr lang="en-US" smtClean="0"/>
          </a:p>
          <a:p>
            <a:pPr marL="1182688" lvl="2">
              <a:buNone/>
            </a:pPr>
            <a:r>
              <a:rPr lang="en-US" smtClean="0"/>
              <a:t>	print</a:t>
            </a:r>
          </a:p>
          <a:p>
            <a:pPr marL="1182688" lvl="2">
              <a:buNone/>
            </a:pPr>
            <a:r>
              <a:rPr lang="en-US" smtClean="0"/>
              <a:t>	println</a:t>
            </a:r>
            <a:endParaRPr lang="en-US"/>
          </a:p>
          <a:p>
            <a:r>
              <a:rPr lang="en-US"/>
              <a:t>Lese in fra tastatur/skjerm</a:t>
            </a:r>
            <a:endParaRPr lang="en-US" smtClean="0"/>
          </a:p>
          <a:p>
            <a:pPr marL="1182688" lvl="2">
              <a:buNone/>
            </a:pPr>
            <a:r>
              <a:rPr lang="en-US" smtClean="0"/>
              <a:t>	readChar</a:t>
            </a:r>
          </a:p>
          <a:p>
            <a:pPr marL="1182688" lvl="2">
              <a:buNone/>
            </a:pPr>
            <a:r>
              <a:rPr lang="en-US" smtClean="0"/>
              <a:t>	readln</a:t>
            </a:r>
          </a:p>
          <a:p>
            <a:pPr marL="1182688" lvl="2">
              <a:buNone/>
            </a:pPr>
            <a:r>
              <a:rPr lang="en-US" smtClean="0"/>
              <a:t>	keyPressed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14</a:t>
            </a:fld>
            <a:endParaRPr lang="nn-NO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  <a:ln/>
        </p:spPr>
        <p:txBody>
          <a:bodyPr rIns="132080"/>
          <a:lstStyle/>
          <a:p>
            <a:r>
              <a:rPr lang="en-US" smtClean="0"/>
              <a:t>Konverteringsfunksjoner</a:t>
            </a: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endParaRPr lang="en-US" smtClean="0"/>
          </a:p>
          <a:p>
            <a:r>
              <a:rPr lang="en-US"/>
              <a:t>Konverteringsfunksjoner</a:t>
            </a:r>
            <a:endParaRPr lang="en-US" smtClean="0"/>
          </a:p>
          <a:p>
            <a:pPr marL="1182688" lvl="2">
              <a:buNone/>
            </a:pPr>
            <a:r>
              <a:rPr lang="en-US" smtClean="0"/>
              <a:t>		charToString</a:t>
            </a:r>
          </a:p>
          <a:p>
            <a:pPr marL="1182688" lvl="2">
              <a:buNone/>
            </a:pPr>
            <a:r>
              <a:rPr lang="en-US" smtClean="0"/>
              <a:t>		toChar</a:t>
            </a:r>
          </a:p>
          <a:p>
            <a:pPr marL="1182688" lvl="2">
              <a:buNone/>
            </a:pPr>
            <a:r>
              <a:rPr lang="en-US" smtClean="0"/>
              <a:t>		toInteger</a:t>
            </a:r>
          </a:p>
          <a:p>
            <a:pPr marL="1182688" lvl="2">
              <a:buNone/>
            </a:pPr>
            <a:r>
              <a:rPr lang="en-US" smtClean="0"/>
              <a:t>		toString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15</a:t>
            </a:fld>
            <a:endParaRPr lang="nn-NO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Mer hjelp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...finner du i hjelpfila i Basus!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16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143000" y="2743200"/>
            <a:ext cx="3962400" cy="1828800"/>
          </a:xfrm>
          <a:prstGeom prst="rect">
            <a:avLst/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525" cap="flat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25399" dir="5400000" algn="ctr" rotWithShape="0">
              <a:schemeClr val="bg2">
                <a:alpha val="34998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Som skriver ut en velkomsthilsen slik som:</a:t>
            </a:r>
          </a:p>
          <a:p>
            <a:endParaRPr lang="en-US"/>
          </a:p>
          <a:p>
            <a:pPr marL="782638" lvl="1">
              <a:buFont typeface="Arial" pitchFamily="-106" charset="0"/>
              <a:buNone/>
            </a:pPr>
            <a:r>
              <a:rPr lang="en-US"/>
              <a:t>		Velkommen til Basus</a:t>
            </a:r>
          </a:p>
          <a:p>
            <a:pPr marL="782638" lvl="1">
              <a:buFont typeface="Arial" pitchFamily="-106" charset="0"/>
              <a:buNone/>
            </a:pPr>
            <a:r>
              <a:rPr lang="en-US"/>
              <a:t>		*****************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  <a:ln/>
        </p:spPr>
        <p:txBody>
          <a:bodyPr rIns="132080"/>
          <a:lstStyle/>
          <a:p>
            <a:r>
              <a:rPr lang="en-US"/>
              <a:t>Vi ønsker å lage et program..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17</a:t>
            </a:fld>
            <a:endParaRPr lang="nn-NO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303213" y="381000"/>
            <a:ext cx="4586287" cy="65278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println("Velkommen til BASUS");</a:t>
            </a: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println("*******************");</a:t>
            </a: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println("hvor gammel er du?");</a:t>
            </a:r>
          </a:p>
          <a:p>
            <a:pPr marL="39688"/>
            <a:endParaRPr lang="en-US" sz="1800">
              <a:solidFill>
                <a:schemeClr val="tx1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lestinn = readln();</a:t>
            </a:r>
          </a:p>
          <a:p>
            <a:pPr marL="39688"/>
            <a:endParaRPr lang="en-US" sz="1800">
              <a:solidFill>
                <a:schemeClr val="tx1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alder = toInteger(lestinn);</a:t>
            </a:r>
          </a:p>
          <a:p>
            <a:pPr marL="39688"/>
            <a:endParaRPr lang="en-US" sz="1800">
              <a:solidFill>
                <a:schemeClr val="tx1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println("Din alder er: ", alder);</a:t>
            </a:r>
          </a:p>
          <a:p>
            <a:pPr marL="39688"/>
            <a:endParaRPr lang="en-US" sz="1800">
              <a:solidFill>
                <a:schemeClr val="tx1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if alder &lt; 3 then</a:t>
            </a: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 println("Ha ha... du er en liten baby!");</a:t>
            </a: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endif</a:t>
            </a:r>
          </a:p>
          <a:p>
            <a:pPr marL="39688"/>
            <a:endParaRPr lang="en-US" sz="1800">
              <a:solidFill>
                <a:schemeClr val="tx1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if alder &gt; 70 then </a:t>
            </a: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 println("Fy søren du er gammel assa!");</a:t>
            </a: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endif</a:t>
            </a:r>
          </a:p>
          <a:p>
            <a:pPr marL="39688"/>
            <a:endParaRPr lang="en-US" sz="1800">
              <a:solidFill>
                <a:schemeClr val="tx1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if alder == 28 then</a:t>
            </a: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 println("Jøss, du er like gammel som Omid");</a:t>
            </a: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 println("Omid er kul");</a:t>
            </a:r>
          </a:p>
          <a:p>
            <a:pPr marL="39688"/>
            <a:r>
              <a:rPr lang="en-US" sz="1800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endif</a:t>
            </a:r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5181600" y="990600"/>
            <a:ext cx="3975100" cy="4013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>
              <a:buClr>
                <a:srgbClr val="000000"/>
              </a:buClr>
              <a:buSzPct val="100000"/>
              <a:buFont typeface="Arial" pitchFamily="-106" charset="0"/>
              <a:buChar char="•"/>
            </a:pPr>
            <a:r>
              <a:rPr lang="en-US" b="1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Hva gjør programmet?</a:t>
            </a:r>
          </a:p>
          <a:p>
            <a:pPr marL="39688"/>
            <a:endParaRPr lang="en-US" b="1">
              <a:solidFill>
                <a:schemeClr val="tx1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buClr>
                <a:srgbClr val="000000"/>
              </a:buClr>
              <a:buSzPct val="100000"/>
              <a:buFont typeface="Arial" pitchFamily="-106" charset="0"/>
              <a:buChar char="•"/>
            </a:pPr>
            <a:r>
              <a:rPr lang="en-US" b="1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Hva skjer når vi taster inn </a:t>
            </a:r>
          </a:p>
          <a:p>
            <a:pPr marL="39688"/>
            <a:r>
              <a:rPr lang="en-US" b="1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2 eller 80 </a:t>
            </a:r>
          </a:p>
          <a:p>
            <a:pPr marL="39688"/>
            <a:endParaRPr lang="en-US" b="1">
              <a:solidFill>
                <a:schemeClr val="tx1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buClr>
                <a:srgbClr val="000000"/>
              </a:buClr>
              <a:buSzPct val="100000"/>
              <a:buFont typeface="Arial" pitchFamily="-106" charset="0"/>
              <a:buChar char="•"/>
            </a:pPr>
            <a:r>
              <a:rPr lang="en-US" b="1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Hva skjer når vi taster inn </a:t>
            </a:r>
          </a:p>
          <a:p>
            <a:pPr marL="39688"/>
            <a:r>
              <a:rPr lang="en-US" b="1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	abcd</a:t>
            </a:r>
          </a:p>
          <a:p>
            <a:pPr marL="39688"/>
            <a:endParaRPr lang="en-US" b="1">
              <a:solidFill>
                <a:schemeClr val="tx1"/>
              </a:solidFill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pPr marL="39688">
              <a:buClr>
                <a:srgbClr val="000000"/>
              </a:buClr>
              <a:buSzPct val="100000"/>
              <a:buFont typeface="Arial" pitchFamily="-106" charset="0"/>
              <a:buChar char="•"/>
            </a:pPr>
            <a:r>
              <a:rPr lang="en-US" b="1">
                <a:solidFill>
                  <a:schemeClr val="tx1"/>
                </a:solidFill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Hva kan forbedres?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18</a:t>
            </a:fld>
            <a:endParaRPr lang="nn-NO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  <a:ln/>
        </p:spPr>
        <p:txBody>
          <a:bodyPr rIns="132080"/>
          <a:lstStyle/>
          <a:p>
            <a:r>
              <a:rPr lang="en-US"/>
              <a:t>Rock and Roll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>
              <a:buFont typeface="Arial"/>
              <a:buChar char="•"/>
            </a:pPr>
            <a:r>
              <a:rPr lang="en-US"/>
              <a:t>Nå er dere gode nok til å programmere på egenhånd</a:t>
            </a:r>
            <a:r>
              <a:rPr lang="en-US" smtClean="0"/>
              <a:t>.</a:t>
            </a:r>
          </a:p>
          <a:p>
            <a:pPr>
              <a:buFont typeface="Arial"/>
              <a:buChar char="•"/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/>
              <a:t>Dere kan enten velge å programmere alene eller sammen med noen.</a:t>
            </a:r>
            <a:endParaRPr lang="en-US" smtClean="0"/>
          </a:p>
          <a:p>
            <a:pPr>
              <a:buFont typeface="Arial"/>
              <a:buChar char="•"/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 smtClean="0"/>
              <a:t>Lykke </a:t>
            </a:r>
            <a:r>
              <a:rPr lang="en-US"/>
              <a:t>til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19</a:t>
            </a:fld>
            <a:endParaRPr lang="nn-NO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458200" cy="3200400"/>
          </a:xfrm>
          <a:ln/>
        </p:spPr>
        <p:txBody>
          <a:bodyPr rIns="132080"/>
          <a:lstStyle/>
          <a:p>
            <a:r>
              <a:rPr lang="en-US" sz="3100" dirty="0" err="1"/>
              <a:t>Hva</a:t>
            </a:r>
            <a:r>
              <a:rPr lang="en-US" sz="3100" dirty="0"/>
              <a:t> </a:t>
            </a:r>
            <a:r>
              <a:rPr lang="en-US" sz="3100" dirty="0" err="1"/>
              <a:t>er</a:t>
            </a:r>
            <a:r>
              <a:rPr lang="en-US" sz="3100" dirty="0"/>
              <a:t> en </a:t>
            </a:r>
            <a:r>
              <a:rPr lang="en-US" sz="3100" dirty="0" err="1"/>
              <a:t>datamaskin</a:t>
            </a:r>
            <a:r>
              <a:rPr lang="en-US" sz="3100" dirty="0"/>
              <a:t>?</a:t>
            </a:r>
          </a:p>
          <a:p>
            <a:r>
              <a:rPr lang="en-US" sz="3100" dirty="0" err="1"/>
              <a:t>Hvordan</a:t>
            </a:r>
            <a:r>
              <a:rPr lang="en-US" sz="3100" dirty="0"/>
              <a:t> </a:t>
            </a:r>
            <a:r>
              <a:rPr lang="en-US" sz="3100" dirty="0" err="1"/>
              <a:t>får</a:t>
            </a:r>
            <a:r>
              <a:rPr lang="en-US" sz="3100" dirty="0"/>
              <a:t> vi den </a:t>
            </a:r>
            <a:r>
              <a:rPr lang="en-US" sz="3100" dirty="0" err="1"/>
              <a:t>til</a:t>
            </a:r>
            <a:r>
              <a:rPr lang="en-US" sz="3100" dirty="0"/>
              <a:t> </a:t>
            </a:r>
            <a:r>
              <a:rPr lang="en-US" sz="3100" dirty="0" err="1"/>
              <a:t>å</a:t>
            </a:r>
            <a:r>
              <a:rPr lang="en-US" sz="3100" dirty="0"/>
              <a:t> </a:t>
            </a:r>
            <a:r>
              <a:rPr lang="en-US" sz="3100" dirty="0" err="1"/>
              <a:t>gjøre</a:t>
            </a:r>
            <a:r>
              <a:rPr lang="en-US" sz="3100" dirty="0"/>
              <a:t> </a:t>
            </a:r>
            <a:r>
              <a:rPr lang="en-US" sz="3100" dirty="0" err="1"/>
              <a:t>det</a:t>
            </a:r>
            <a:r>
              <a:rPr lang="en-US" sz="3100" dirty="0"/>
              <a:t> </a:t>
            </a:r>
            <a:r>
              <a:rPr lang="en-US" sz="3100" dirty="0" err="1"/>
              <a:t>vil</a:t>
            </a:r>
            <a:r>
              <a:rPr lang="en-US" sz="3100" dirty="0"/>
              <a:t> </a:t>
            </a:r>
            <a:r>
              <a:rPr lang="en-US" sz="3100" dirty="0" err="1"/>
              <a:t>vil</a:t>
            </a:r>
            <a:r>
              <a:rPr lang="en-US" sz="3100" dirty="0"/>
              <a:t>?</a:t>
            </a:r>
          </a:p>
          <a:p>
            <a:r>
              <a:rPr lang="en-US" sz="3100" dirty="0" err="1"/>
              <a:t>Hvordan</a:t>
            </a:r>
            <a:r>
              <a:rPr lang="en-US" sz="3100" dirty="0"/>
              <a:t> </a:t>
            </a:r>
            <a:r>
              <a:rPr lang="en-US" sz="3100" dirty="0" err="1"/>
              <a:t>får</a:t>
            </a:r>
            <a:r>
              <a:rPr lang="en-US" sz="3100" dirty="0"/>
              <a:t> vi </a:t>
            </a:r>
            <a:r>
              <a:rPr lang="en-US" sz="3100" dirty="0" err="1"/>
              <a:t>maskinen</a:t>
            </a:r>
            <a:r>
              <a:rPr lang="en-US" sz="3100" dirty="0"/>
              <a:t> </a:t>
            </a:r>
            <a:r>
              <a:rPr lang="en-US" sz="3100" dirty="0" err="1"/>
              <a:t>til</a:t>
            </a:r>
            <a:r>
              <a:rPr lang="en-US" sz="3100" dirty="0"/>
              <a:t> </a:t>
            </a:r>
            <a:r>
              <a:rPr lang="en-US" sz="3100" dirty="0" err="1"/>
              <a:t>å</a:t>
            </a:r>
            <a:r>
              <a:rPr lang="en-US" sz="3100" dirty="0"/>
              <a:t> </a:t>
            </a:r>
            <a:r>
              <a:rPr lang="en-US" sz="3100" dirty="0" err="1"/>
              <a:t>kjøre</a:t>
            </a:r>
            <a:r>
              <a:rPr lang="en-US" sz="3100" dirty="0"/>
              <a:t> </a:t>
            </a:r>
            <a:r>
              <a:rPr lang="en-US" sz="3100" dirty="0" err="1"/>
              <a:t>programmet</a:t>
            </a:r>
            <a:r>
              <a:rPr lang="en-US" sz="3100" dirty="0"/>
              <a:t>?</a:t>
            </a:r>
          </a:p>
          <a:p>
            <a:r>
              <a:rPr lang="en-US" sz="3100" dirty="0" err="1"/>
              <a:t>Hvordan</a:t>
            </a:r>
            <a:r>
              <a:rPr lang="en-US" sz="3100" dirty="0"/>
              <a:t> </a:t>
            </a:r>
            <a:r>
              <a:rPr lang="en-US" sz="3100" dirty="0" err="1"/>
              <a:t>får</a:t>
            </a:r>
            <a:r>
              <a:rPr lang="en-US" sz="3100" dirty="0"/>
              <a:t> vi programmer inn </a:t>
            </a:r>
            <a:r>
              <a:rPr lang="en-US" sz="3100" dirty="0" err="1"/>
              <a:t>i</a:t>
            </a:r>
            <a:r>
              <a:rPr lang="en-US" sz="3100" dirty="0"/>
              <a:t> </a:t>
            </a:r>
            <a:r>
              <a:rPr lang="en-US" sz="3100" dirty="0" err="1"/>
              <a:t>maskinen</a:t>
            </a:r>
            <a:r>
              <a:rPr lang="en-US" sz="3100" dirty="0"/>
              <a:t>?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81000"/>
            <a:ext cx="2419350" cy="365601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2</a:t>
            </a:fld>
            <a:endParaRPr lang="nn-NO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  <a:ln/>
        </p:spPr>
        <p:txBody>
          <a:bodyPr rIns="132080"/>
          <a:lstStyle/>
          <a:p>
            <a:r>
              <a:rPr lang="en-US" sz="4000"/>
              <a:t>Forslag til programmeringsoppgaver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Skriv </a:t>
            </a:r>
            <a:r>
              <a:rPr lang="en-US"/>
              <a:t>ut dette til skjerm:</a:t>
            </a:r>
          </a:p>
          <a:p>
            <a:pPr marL="1639888" lvl="3">
              <a:buNone/>
            </a:pPr>
            <a:r>
              <a:rPr lang="en-US"/>
              <a:t>	a</a:t>
            </a:r>
          </a:p>
          <a:p>
            <a:pPr marL="1639888" lvl="3">
              <a:buNone/>
            </a:pPr>
            <a:r>
              <a:rPr lang="en-US"/>
              <a:t>b     c</a:t>
            </a:r>
          </a:p>
          <a:p>
            <a:pPr marL="1639888" lvl="3">
              <a:buNone/>
            </a:pPr>
            <a:r>
              <a:rPr lang="en-US"/>
              <a:t>    d</a:t>
            </a:r>
          </a:p>
          <a:p>
            <a:pPr marL="1639888" lvl="3">
              <a:buNone/>
            </a:pPr>
            <a:r>
              <a:rPr lang="en-US"/>
              <a:t>e      f</a:t>
            </a:r>
          </a:p>
          <a:p>
            <a:pPr marL="1639888" lvl="3">
              <a:buNone/>
            </a:pPr>
            <a:r>
              <a:rPr lang="en-US"/>
              <a:t>    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Enkel kalkulator som leser inn to tall og spør brukeren hva den skal gjøre med tallene, enten gange, dele, addere eller subtrahere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20</a:t>
            </a:fld>
            <a:endParaRPr lang="nn-NO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324600"/>
          </a:xfrm>
          <a:ln/>
        </p:spPr>
        <p:txBody>
          <a:bodyPr rIns="132080"/>
          <a:lstStyle/>
          <a:p>
            <a:pPr algn="ctr">
              <a:lnSpc>
                <a:spcPct val="90000"/>
              </a:lnSpc>
              <a:buFont typeface="Arial" pitchFamily="-106" charset="0"/>
              <a:buNone/>
            </a:pPr>
            <a:r>
              <a:rPr lang="en-US" sz="3000" b="1"/>
              <a:t>Kinobilleter: </a:t>
            </a:r>
            <a:endParaRPr lang="en-US" sz="3000" b="1">
              <a:ea typeface="ヒラギノ角ゴ ProN W6" pitchFamily="-106" charset="-128"/>
              <a:cs typeface="ヒラギノ角ゴ ProN W6" pitchFamily="-106" charset="-128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000"/>
              <a:t>Lag et program som skal finne ut av om </a:t>
            </a:r>
            <a:r>
              <a:rPr lang="en-US" sz="3000" smtClean="0"/>
              <a:t>en person </a:t>
            </a:r>
            <a:r>
              <a:rPr lang="en-US" sz="3000"/>
              <a:t>er gammel nok til å få lov til å kjøpe en kinobillett med 11-årsgrense. Programmet skal spørre om personens alder, og hvis vedkommende er minst 11 år så skal programmet skrive ut "Kan kjøpe billett", ellers skal programmet skrive ut "Kan ikke kjøpe billett”. </a:t>
            </a:r>
            <a:endParaRPr lang="en-US" sz="3000" smtClean="0"/>
          </a:p>
          <a:p>
            <a:pPr>
              <a:lnSpc>
                <a:spcPct val="90000"/>
              </a:lnSpc>
            </a:pPr>
            <a:endParaRPr lang="en-US" sz="3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21</a:t>
            </a:fld>
            <a:endParaRPr lang="nn-NO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324600"/>
          </a:xfrm>
          <a:ln/>
        </p:spPr>
        <p:txBody>
          <a:bodyPr rIns="132080"/>
          <a:lstStyle/>
          <a:p>
            <a:r>
              <a:rPr lang="en-US"/>
              <a:t>Utvidelse</a:t>
            </a:r>
            <a:r>
              <a:rPr lang="en-US" smtClean="0"/>
              <a:t> 1: </a:t>
            </a:r>
            <a:r>
              <a:rPr lang="en-US"/>
              <a:t>En kinobillett koster 95 kr for voksen og barnebilletten er halvpris. Lag et program som også gir deg total pris for kinobillettene. Merk at du kan kjøpe mange billetter samtidig</a:t>
            </a:r>
            <a:r>
              <a:rPr lang="en-US" smtClean="0"/>
              <a:t>. (barn = under 10 år)</a:t>
            </a:r>
          </a:p>
          <a:p>
            <a:endParaRPr lang="en-US" smtClean="0"/>
          </a:p>
          <a:p>
            <a:r>
              <a:rPr lang="en-US"/>
              <a:t>Utvidelse</a:t>
            </a:r>
            <a:r>
              <a:rPr lang="en-US" smtClean="0"/>
              <a:t> 2: </a:t>
            </a:r>
            <a:r>
              <a:rPr lang="en-US"/>
              <a:t>be brukeren oppgi hvorvidt han/hun er registrert som student ved UiO. Svaret skal lagres i en boolsk variabel erStudent. Programmet skal da gi 20% avslag på alle billetter som brukeren kjøper.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22</a:t>
            </a:fld>
            <a:endParaRPr lang="nn-NO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  <a:ln/>
        </p:spPr>
        <p:txBody>
          <a:bodyPr rIns="132080"/>
          <a:lstStyle/>
          <a:p>
            <a:r>
              <a:rPr lang="en-US"/>
              <a:t>Gangetabellen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Skriv ut gangetabellen til det tallet brukeren taster inn.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23</a:t>
            </a:fld>
            <a:endParaRPr lang="nn-NO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  <a:ln/>
        </p:spPr>
        <p:txBody>
          <a:bodyPr rIns="132080"/>
          <a:lstStyle/>
          <a:p>
            <a:r>
              <a:rPr lang="en-US" sz="3200" dirty="0" err="1" smtClean="0"/>
              <a:t>Hvordan</a:t>
            </a:r>
            <a:r>
              <a:rPr lang="en-US" sz="3200" dirty="0" smtClean="0"/>
              <a:t> </a:t>
            </a:r>
            <a:r>
              <a:rPr lang="en-US" sz="3200" dirty="0" err="1"/>
              <a:t>får</a:t>
            </a:r>
            <a:r>
              <a:rPr lang="en-US" sz="3200" dirty="0"/>
              <a:t> vi </a:t>
            </a:r>
            <a:r>
              <a:rPr lang="en-US" sz="3200" dirty="0" err="1"/>
              <a:t>maskinen</a:t>
            </a:r>
            <a:r>
              <a:rPr lang="en-US" sz="3200" dirty="0"/>
              <a:t> </a:t>
            </a:r>
            <a:r>
              <a:rPr lang="en-US" sz="3200" dirty="0" err="1"/>
              <a:t>til</a:t>
            </a:r>
            <a:r>
              <a:rPr lang="en-US" sz="3200" dirty="0"/>
              <a:t> </a:t>
            </a:r>
            <a:r>
              <a:rPr lang="en-US" sz="3200" dirty="0" err="1"/>
              <a:t>å</a:t>
            </a:r>
            <a:r>
              <a:rPr lang="en-US" sz="3200" dirty="0"/>
              <a:t> </a:t>
            </a:r>
            <a:r>
              <a:rPr lang="en-US" sz="3200" dirty="0" err="1"/>
              <a:t>gjøre</a:t>
            </a:r>
            <a:r>
              <a:rPr lang="en-US" sz="3200" dirty="0"/>
              <a:t> </a:t>
            </a:r>
            <a:r>
              <a:rPr lang="en-US" sz="3200" dirty="0" err="1"/>
              <a:t>det</a:t>
            </a:r>
            <a:r>
              <a:rPr lang="en-US" sz="3200" dirty="0"/>
              <a:t> vi </a:t>
            </a:r>
            <a:r>
              <a:rPr lang="en-US" sz="3200" dirty="0" err="1"/>
              <a:t>vil</a:t>
            </a:r>
            <a:r>
              <a:rPr lang="en-US" sz="3200" dirty="0"/>
              <a:t>?</a:t>
            </a:r>
            <a:endParaRPr lang="en-US" sz="3200" dirty="0">
              <a:ea typeface="ヒラギノ角ゴ ProN W6" pitchFamily="-106" charset="-128"/>
              <a:cs typeface="ヒラギノ角ゴ ProN W6" pitchFamily="-106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000" dirty="0"/>
              <a:t>Vi </a:t>
            </a:r>
            <a:r>
              <a:rPr lang="en-US" sz="3000" dirty="0" err="1"/>
              <a:t>gir</a:t>
            </a:r>
            <a:r>
              <a:rPr lang="en-US" sz="3000" dirty="0"/>
              <a:t> den en </a:t>
            </a:r>
            <a:r>
              <a:rPr lang="en-US" sz="3000" dirty="0" err="1"/>
              <a:t>rekke</a:t>
            </a:r>
            <a:r>
              <a:rPr lang="en-US" sz="3000" dirty="0"/>
              <a:t> </a:t>
            </a:r>
            <a:r>
              <a:rPr lang="en-US" sz="3000" dirty="0" err="1"/>
              <a:t>ordre</a:t>
            </a:r>
            <a:endParaRPr lang="en-US" sz="3000" dirty="0"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000" dirty="0" err="1"/>
              <a:t>Maskinen</a:t>
            </a:r>
            <a:r>
              <a:rPr lang="en-US" sz="3000" dirty="0"/>
              <a:t> </a:t>
            </a:r>
            <a:r>
              <a:rPr lang="en-US" sz="3000" dirty="0" err="1"/>
              <a:t>er</a:t>
            </a:r>
            <a:r>
              <a:rPr lang="en-US" sz="3000" dirty="0"/>
              <a:t> </a:t>
            </a:r>
            <a:r>
              <a:rPr lang="en-US" sz="3000" dirty="0" err="1"/>
              <a:t>ganske</a:t>
            </a:r>
            <a:r>
              <a:rPr lang="en-US" sz="3000" dirty="0"/>
              <a:t> </a:t>
            </a:r>
            <a:r>
              <a:rPr lang="en-US" sz="3000" dirty="0" err="1"/>
              <a:t>innskrenket</a:t>
            </a:r>
            <a:r>
              <a:rPr lang="en-US" sz="3000" dirty="0"/>
              <a:t>, men </a:t>
            </a:r>
            <a:r>
              <a:rPr lang="en-US" sz="3000" dirty="0" err="1"/>
              <a:t>kan</a:t>
            </a:r>
            <a:r>
              <a:rPr lang="en-US" sz="3000" dirty="0"/>
              <a:t> </a:t>
            </a:r>
            <a:r>
              <a:rPr lang="en-US" sz="3000" dirty="0" err="1" smtClean="0"/>
              <a:t>noen</a:t>
            </a:r>
            <a:r>
              <a:rPr lang="en-US" sz="3000" dirty="0" smtClean="0"/>
              <a:t> </a:t>
            </a:r>
            <a:r>
              <a:rPr lang="en-US" sz="3000" dirty="0" err="1" smtClean="0"/>
              <a:t>får</a:t>
            </a:r>
            <a:r>
              <a:rPr lang="en-US" sz="3000" dirty="0" smtClean="0"/>
              <a:t> </a:t>
            </a:r>
            <a:r>
              <a:rPr lang="en-US" sz="3000" dirty="0" err="1"/>
              <a:t>typer</a:t>
            </a:r>
            <a:r>
              <a:rPr lang="en-US" sz="3000" dirty="0"/>
              <a:t> </a:t>
            </a:r>
            <a:r>
              <a:rPr lang="en-US" sz="3000" dirty="0" err="1" smtClean="0"/>
              <a:t>ordre</a:t>
            </a:r>
            <a:r>
              <a:rPr lang="en-US" sz="3000" dirty="0"/>
              <a:t>:</a:t>
            </a:r>
            <a:endParaRPr lang="en-US" sz="3000" dirty="0" smtClean="0"/>
          </a:p>
          <a:p>
            <a:pPr marL="269876" lvl="4">
              <a:lnSpc>
                <a:spcPct val="80000"/>
              </a:lnSpc>
              <a:buNone/>
            </a:pPr>
            <a:r>
              <a:rPr lang="en-US" sz="1800" dirty="0" smtClean="0"/>
              <a:t>			Les inn tall (</a:t>
            </a:r>
            <a:r>
              <a:rPr lang="en-US" sz="1800" dirty="0" err="1" smtClean="0"/>
              <a:t>fra</a:t>
            </a:r>
            <a:r>
              <a:rPr lang="en-US" sz="1800" dirty="0" smtClean="0"/>
              <a:t> </a:t>
            </a:r>
            <a:r>
              <a:rPr lang="en-US" sz="1800" dirty="0" err="1" smtClean="0"/>
              <a:t>tastatur</a:t>
            </a:r>
            <a:r>
              <a:rPr lang="en-US" sz="1800" dirty="0" smtClean="0"/>
              <a:t>)</a:t>
            </a:r>
          </a:p>
          <a:p>
            <a:pPr marL="269876" lvl="4">
              <a:lnSpc>
                <a:spcPct val="80000"/>
              </a:lnSpc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Skriv</a:t>
            </a:r>
            <a:r>
              <a:rPr lang="en-US" sz="1800" dirty="0" smtClean="0"/>
              <a:t> </a:t>
            </a:r>
            <a:r>
              <a:rPr lang="en-US" sz="1800" dirty="0" err="1" smtClean="0"/>
              <a:t>ut</a:t>
            </a:r>
            <a:r>
              <a:rPr lang="en-US" sz="1800" dirty="0" smtClean="0"/>
              <a:t> en </a:t>
            </a:r>
            <a:r>
              <a:rPr lang="en-US" sz="1800" dirty="0" err="1" smtClean="0"/>
              <a:t>tekst</a:t>
            </a:r>
            <a:r>
              <a:rPr lang="en-US" sz="1800" dirty="0" smtClean="0"/>
              <a:t> (</a:t>
            </a:r>
            <a:r>
              <a:rPr lang="en-US" sz="1800" dirty="0" err="1" smtClean="0"/>
              <a:t>til</a:t>
            </a:r>
            <a:r>
              <a:rPr lang="en-US" sz="1800" dirty="0" smtClean="0"/>
              <a:t> </a:t>
            </a:r>
            <a:r>
              <a:rPr lang="en-US" sz="1800" dirty="0" err="1" smtClean="0"/>
              <a:t>skjerm</a:t>
            </a:r>
            <a:r>
              <a:rPr lang="en-US" sz="1800" dirty="0" smtClean="0"/>
              <a:t>)</a:t>
            </a:r>
          </a:p>
          <a:p>
            <a:pPr marL="269876" lvl="4">
              <a:lnSpc>
                <a:spcPct val="80000"/>
              </a:lnSpc>
              <a:buNone/>
            </a:pPr>
            <a:r>
              <a:rPr lang="en-US" sz="1800" dirty="0" smtClean="0"/>
              <a:t>			Legg </a:t>
            </a:r>
            <a:r>
              <a:rPr lang="en-US" sz="1800" dirty="0" err="1" smtClean="0"/>
              <a:t>sammen</a:t>
            </a:r>
            <a:r>
              <a:rPr lang="en-US" sz="1800" dirty="0" smtClean="0"/>
              <a:t> to tall</a:t>
            </a:r>
          </a:p>
          <a:p>
            <a:pPr marL="269876" lvl="4">
              <a:lnSpc>
                <a:spcPct val="80000"/>
              </a:lnSpc>
              <a:buNone/>
            </a:pPr>
            <a:r>
              <a:rPr lang="en-US" sz="1800" dirty="0" smtClean="0"/>
              <a:t>			….. </a:t>
            </a:r>
          </a:p>
          <a:p>
            <a:pPr marL="269876" lvl="4">
              <a:lnSpc>
                <a:spcPct val="80000"/>
              </a:lnSpc>
              <a:buNone/>
            </a:pPr>
            <a:r>
              <a:rPr lang="en-US" sz="1800" dirty="0" smtClean="0"/>
              <a:t>			…..</a:t>
            </a: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000" dirty="0" smtClean="0"/>
              <a:t>For </a:t>
            </a:r>
            <a:r>
              <a:rPr lang="en-US" sz="3000" dirty="0" err="1"/>
              <a:t>å</a:t>
            </a:r>
            <a:r>
              <a:rPr lang="en-US" sz="3000" dirty="0"/>
              <a:t> </a:t>
            </a:r>
            <a:r>
              <a:rPr lang="en-US" sz="3000" dirty="0" err="1"/>
              <a:t>få</a:t>
            </a:r>
            <a:r>
              <a:rPr lang="en-US" sz="3000" dirty="0"/>
              <a:t> </a:t>
            </a:r>
            <a:r>
              <a:rPr lang="en-US" sz="3000" dirty="0" err="1"/>
              <a:t>gjort</a:t>
            </a:r>
            <a:r>
              <a:rPr lang="en-US" sz="3000" dirty="0"/>
              <a:t> </a:t>
            </a:r>
            <a:r>
              <a:rPr lang="en-US" sz="3000" dirty="0" err="1"/>
              <a:t>det</a:t>
            </a:r>
            <a:r>
              <a:rPr lang="en-US" sz="3000" dirty="0"/>
              <a:t> vi </a:t>
            </a:r>
            <a:r>
              <a:rPr lang="en-US" sz="3000" dirty="0" err="1"/>
              <a:t>vil</a:t>
            </a:r>
            <a:r>
              <a:rPr lang="en-US" sz="3000" dirty="0"/>
              <a:t>, </a:t>
            </a:r>
            <a:r>
              <a:rPr lang="en-US" sz="3000" dirty="0" err="1"/>
              <a:t>ber</a:t>
            </a:r>
            <a:r>
              <a:rPr lang="en-US" sz="3000" dirty="0"/>
              <a:t> vi </a:t>
            </a:r>
            <a:r>
              <a:rPr lang="en-US" sz="3000" dirty="0" err="1"/>
              <a:t>maskinen</a:t>
            </a:r>
            <a:r>
              <a:rPr lang="en-US" sz="3000" dirty="0"/>
              <a:t> </a:t>
            </a:r>
            <a:r>
              <a:rPr lang="en-US" sz="3000" dirty="0" err="1"/>
              <a:t>utføre</a:t>
            </a:r>
            <a:r>
              <a:rPr lang="en-US" sz="3000" dirty="0"/>
              <a:t> et </a:t>
            </a:r>
            <a:r>
              <a:rPr lang="en-US" sz="3000" dirty="0" err="1"/>
              <a:t>antall</a:t>
            </a:r>
            <a:r>
              <a:rPr lang="en-US" sz="3000" dirty="0"/>
              <a:t> </a:t>
            </a:r>
            <a:r>
              <a:rPr lang="en-US" sz="3000" dirty="0" err="1"/>
              <a:t>slike</a:t>
            </a:r>
            <a:r>
              <a:rPr lang="en-US" sz="3000" dirty="0"/>
              <a:t> </a:t>
            </a:r>
            <a:r>
              <a:rPr lang="en-US" sz="3000" dirty="0" err="1"/>
              <a:t>ordre/handlinger</a:t>
            </a:r>
            <a:r>
              <a:rPr lang="en-US" sz="3000" dirty="0"/>
              <a:t> (en </a:t>
            </a:r>
            <a:r>
              <a:rPr lang="en-US" sz="3000" dirty="0" err="1"/>
              <a:t>etter</a:t>
            </a:r>
            <a:r>
              <a:rPr lang="en-US" sz="3000" dirty="0"/>
              <a:t> en)</a:t>
            </a: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000" dirty="0" err="1"/>
              <a:t>Denne</a:t>
            </a:r>
            <a:r>
              <a:rPr lang="en-US" sz="3000" dirty="0"/>
              <a:t> </a:t>
            </a:r>
            <a:r>
              <a:rPr lang="en-US" sz="3000" dirty="0" err="1"/>
              <a:t>rekkefølgen</a:t>
            </a:r>
            <a:r>
              <a:rPr lang="en-US" sz="3000" dirty="0"/>
              <a:t> </a:t>
            </a:r>
            <a:r>
              <a:rPr lang="en-US" sz="3000" dirty="0" err="1"/>
              <a:t>kalles</a:t>
            </a:r>
            <a:r>
              <a:rPr lang="en-US" sz="3000" dirty="0"/>
              <a:t> et </a:t>
            </a:r>
            <a:r>
              <a:rPr lang="en-US" sz="3000" b="1" dirty="0"/>
              <a:t>program</a:t>
            </a:r>
            <a:endParaRPr lang="en-US" sz="3000" b="1" dirty="0">
              <a:ea typeface="ヒラギノ角ゴ ProN W6" pitchFamily="-106" charset="-128"/>
              <a:cs typeface="ヒラギノ角ゴ ProN W6" pitchFamily="-106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3</a:t>
            </a:fld>
            <a:endParaRPr lang="nn-NO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  <a:ln/>
        </p:spPr>
        <p:txBody>
          <a:bodyPr rIns="132080"/>
          <a:lstStyle/>
          <a:p>
            <a:r>
              <a:rPr lang="en-US" dirty="0"/>
              <a:t>Programmering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000" dirty="0"/>
              <a:t>Vi </a:t>
            </a:r>
            <a:r>
              <a:rPr lang="en-US" sz="3000" dirty="0" err="1"/>
              <a:t>skriver</a:t>
            </a:r>
            <a:r>
              <a:rPr lang="en-US" sz="3000" dirty="0"/>
              <a:t> </a:t>
            </a:r>
            <a:r>
              <a:rPr lang="en-US" sz="3000" dirty="0" err="1"/>
              <a:t>våre</a:t>
            </a:r>
            <a:r>
              <a:rPr lang="en-US" sz="3000" dirty="0"/>
              <a:t> programmer </a:t>
            </a:r>
            <a:r>
              <a:rPr lang="en-US" sz="3000" dirty="0" err="1"/>
              <a:t>på</a:t>
            </a:r>
            <a:r>
              <a:rPr lang="en-US" sz="3000" dirty="0"/>
              <a:t> en </a:t>
            </a:r>
            <a:r>
              <a:rPr lang="en-US" sz="3000" dirty="0" err="1"/>
              <a:t>måte</a:t>
            </a:r>
            <a:r>
              <a:rPr lang="en-US" sz="3000" dirty="0"/>
              <a:t> </a:t>
            </a:r>
            <a:r>
              <a:rPr lang="en-US" sz="3000" dirty="0" err="1"/>
              <a:t>som</a:t>
            </a:r>
            <a:r>
              <a:rPr lang="en-US" sz="3000" dirty="0"/>
              <a:t> </a:t>
            </a:r>
            <a:r>
              <a:rPr lang="en-US" sz="3000" dirty="0" err="1"/>
              <a:t>er</a:t>
            </a:r>
            <a:r>
              <a:rPr lang="en-US" sz="3000" dirty="0"/>
              <a:t> </a:t>
            </a:r>
            <a:r>
              <a:rPr lang="en-US" sz="3000" dirty="0" err="1"/>
              <a:t>lettest</a:t>
            </a:r>
            <a:r>
              <a:rPr lang="en-US" sz="3000" dirty="0"/>
              <a:t> for </a:t>
            </a:r>
            <a:r>
              <a:rPr lang="en-US" sz="3000" dirty="0" err="1"/>
              <a:t>oss</a:t>
            </a:r>
            <a:r>
              <a:rPr lang="en-US" sz="3000" dirty="0"/>
              <a:t> </a:t>
            </a:r>
            <a:r>
              <a:rPr lang="en-US" sz="3000" dirty="0" err="1"/>
              <a:t>mennesker</a:t>
            </a:r>
            <a:endParaRPr lang="en-US" sz="3000" dirty="0"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000" dirty="0" err="1"/>
              <a:t>Denne</a:t>
            </a:r>
            <a:r>
              <a:rPr lang="en-US" sz="3000" dirty="0"/>
              <a:t> </a:t>
            </a:r>
            <a:r>
              <a:rPr lang="en-US" sz="3000" dirty="0" err="1"/>
              <a:t>skrivemåten</a:t>
            </a:r>
            <a:r>
              <a:rPr lang="en-US" sz="3000" dirty="0"/>
              <a:t> </a:t>
            </a:r>
            <a:r>
              <a:rPr lang="en-US" sz="3000" dirty="0" err="1"/>
              <a:t>kalles</a:t>
            </a:r>
            <a:r>
              <a:rPr lang="en-US" sz="3000" dirty="0"/>
              <a:t> et </a:t>
            </a:r>
            <a:r>
              <a:rPr lang="en-US" sz="3000" dirty="0" err="1"/>
              <a:t>programmeringsspråk</a:t>
            </a:r>
            <a:endParaRPr lang="en-US" sz="3000" dirty="0"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000" dirty="0"/>
              <a:t>En </a:t>
            </a:r>
            <a:r>
              <a:rPr lang="en-US" sz="3000" dirty="0" err="1"/>
              <a:t>programtekst</a:t>
            </a:r>
            <a:r>
              <a:rPr lang="en-US" sz="3000" dirty="0"/>
              <a:t> </a:t>
            </a:r>
            <a:r>
              <a:rPr lang="en-US" sz="3000" dirty="0" err="1"/>
              <a:t>skrevet</a:t>
            </a:r>
            <a:r>
              <a:rPr lang="en-US" sz="3000" dirty="0"/>
              <a:t> </a:t>
            </a:r>
            <a:r>
              <a:rPr lang="en-US" sz="3000" dirty="0" err="1"/>
              <a:t>i</a:t>
            </a:r>
            <a:r>
              <a:rPr lang="en-US" sz="3000" dirty="0"/>
              <a:t> et </a:t>
            </a:r>
            <a:r>
              <a:rPr lang="en-US" sz="3000" dirty="0" err="1"/>
              <a:t>slikt</a:t>
            </a:r>
            <a:r>
              <a:rPr lang="en-US" sz="3000" dirty="0"/>
              <a:t> </a:t>
            </a:r>
            <a:r>
              <a:rPr lang="en-US" sz="3000" dirty="0" err="1"/>
              <a:t>programmeringsspråk</a:t>
            </a:r>
            <a:r>
              <a:rPr lang="en-US" sz="3000" dirty="0"/>
              <a:t> </a:t>
            </a:r>
            <a:r>
              <a:rPr lang="en-US" sz="3000" dirty="0" err="1"/>
              <a:t>kan</a:t>
            </a:r>
            <a:r>
              <a:rPr lang="en-US" sz="3000" dirty="0"/>
              <a:t>:</a:t>
            </a:r>
            <a:endParaRPr lang="en-US" sz="3000" dirty="0" smtClean="0"/>
          </a:p>
          <a:p>
            <a:pPr marL="269876" lvl="4">
              <a:lnSpc>
                <a:spcPct val="80000"/>
              </a:lnSpc>
              <a:buNone/>
            </a:pPr>
            <a:r>
              <a:rPr lang="en-US" sz="1800" dirty="0" smtClean="0"/>
              <a:t>				</a:t>
            </a:r>
            <a:r>
              <a:rPr lang="en-US" sz="1800" dirty="0" err="1" smtClean="0"/>
              <a:t>Lett</a:t>
            </a:r>
            <a:r>
              <a:rPr lang="en-US" sz="1800" dirty="0" smtClean="0"/>
              <a:t> </a:t>
            </a:r>
            <a:r>
              <a:rPr lang="en-US" sz="1800" dirty="0" err="1"/>
              <a:t>oversettes</a:t>
            </a:r>
            <a:r>
              <a:rPr lang="en-US" sz="1800" dirty="0"/>
              <a:t> </a:t>
            </a:r>
            <a:r>
              <a:rPr lang="en-US" sz="1800" dirty="0" err="1"/>
              <a:t>til</a:t>
            </a:r>
            <a:r>
              <a:rPr lang="en-US" sz="1800" dirty="0"/>
              <a:t> </a:t>
            </a:r>
            <a:r>
              <a:rPr lang="en-US" sz="1800" dirty="0" err="1"/>
              <a:t>enkle</a:t>
            </a:r>
            <a:r>
              <a:rPr lang="en-US" sz="1800" dirty="0"/>
              <a:t> </a:t>
            </a:r>
            <a:r>
              <a:rPr lang="en-US" sz="1800" dirty="0" err="1"/>
              <a:t>operasjoner</a:t>
            </a:r>
            <a:r>
              <a:rPr lang="en-US" sz="1800" dirty="0"/>
              <a:t>, </a:t>
            </a:r>
            <a:endParaRPr lang="en-US" sz="1800" dirty="0" smtClean="0"/>
          </a:p>
          <a:p>
            <a:pPr marL="269876" lvl="4">
              <a:lnSpc>
                <a:spcPct val="80000"/>
              </a:lnSpc>
              <a:buNone/>
            </a:pPr>
            <a:r>
              <a:rPr lang="en-US" sz="1800" dirty="0" smtClean="0"/>
              <a:t>				</a:t>
            </a:r>
            <a:r>
              <a:rPr lang="en-US" sz="1800" dirty="0" err="1" smtClean="0"/>
              <a:t>som</a:t>
            </a:r>
            <a:r>
              <a:rPr lang="en-US" sz="1800" dirty="0" smtClean="0"/>
              <a:t> </a:t>
            </a:r>
            <a:r>
              <a:rPr lang="en-US" sz="1800" dirty="0" err="1"/>
              <a:t>lagres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hovedhukommelsen</a:t>
            </a:r>
            <a:r>
              <a:rPr lang="en-US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endParaRPr lang="en-US" sz="1800" dirty="0" smtClean="0"/>
          </a:p>
          <a:p>
            <a:pPr marL="269876" lvl="4">
              <a:lnSpc>
                <a:spcPct val="80000"/>
              </a:lnSpc>
              <a:buNone/>
            </a:pPr>
            <a:r>
              <a:rPr lang="en-US" sz="1800" dirty="0" smtClean="0"/>
              <a:t>				</a:t>
            </a:r>
            <a:r>
              <a:rPr lang="en-US" sz="1800" dirty="0" err="1" smtClean="0"/>
              <a:t>så</a:t>
            </a:r>
            <a:r>
              <a:rPr lang="en-US" sz="1800" dirty="0" smtClean="0"/>
              <a:t> </a:t>
            </a:r>
            <a:r>
              <a:rPr lang="en-US" sz="1800" dirty="0" err="1"/>
              <a:t>kjøres</a:t>
            </a:r>
            <a:endParaRPr lang="en-US" sz="1800" dirty="0"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000" dirty="0" err="1"/>
              <a:t>Det</a:t>
            </a:r>
            <a:r>
              <a:rPr lang="en-US" sz="3000" dirty="0"/>
              <a:t> </a:t>
            </a:r>
            <a:r>
              <a:rPr lang="en-US" sz="3000" dirty="0" err="1"/>
              <a:t>er</a:t>
            </a:r>
            <a:r>
              <a:rPr lang="en-US" sz="3000" dirty="0"/>
              <a:t> mange </a:t>
            </a:r>
            <a:r>
              <a:rPr lang="en-US" sz="3000" dirty="0" err="1"/>
              <a:t>programmeringsspråk</a:t>
            </a:r>
            <a:r>
              <a:rPr lang="en-US" sz="3000" dirty="0"/>
              <a:t> – </a:t>
            </a:r>
            <a:r>
              <a:rPr lang="en-US" sz="3000" dirty="0" err="1"/>
              <a:t>det</a:t>
            </a:r>
            <a:r>
              <a:rPr lang="en-US" sz="3000" dirty="0"/>
              <a:t> vi </a:t>
            </a:r>
            <a:r>
              <a:rPr lang="en-US" sz="3000" dirty="0" err="1"/>
              <a:t>bruker</a:t>
            </a:r>
            <a:r>
              <a:rPr lang="en-US" sz="3000" dirty="0"/>
              <a:t> her </a:t>
            </a:r>
            <a:r>
              <a:rPr lang="en-US" sz="3000" dirty="0" err="1"/>
              <a:t>idag</a:t>
            </a:r>
            <a:r>
              <a:rPr lang="en-US" sz="3000" dirty="0"/>
              <a:t> </a:t>
            </a:r>
            <a:r>
              <a:rPr lang="en-US" sz="3000" dirty="0" err="1"/>
              <a:t>heter</a:t>
            </a:r>
            <a:r>
              <a:rPr lang="en-US" sz="3000" dirty="0"/>
              <a:t> BASUS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4</a:t>
            </a:fld>
            <a:endParaRPr lang="nn-NO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  <a:ln/>
        </p:spPr>
        <p:txBody>
          <a:bodyPr rIns="132080"/>
          <a:lstStyle/>
          <a:p>
            <a:r>
              <a:rPr lang="en-US"/>
              <a:t>Basus</a:t>
            </a: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3999" cy="57150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5</a:t>
            </a:fld>
            <a:endParaRPr lang="nn-NO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Programmering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/>
              <a:t>Når</a:t>
            </a:r>
            <a:r>
              <a:rPr lang="en-US" dirty="0"/>
              <a:t> vi </a:t>
            </a:r>
            <a:r>
              <a:rPr lang="en-US" dirty="0" err="1"/>
              <a:t>programmerer</a:t>
            </a:r>
            <a:r>
              <a:rPr lang="en-US" dirty="0"/>
              <a:t> </a:t>
            </a:r>
            <a:r>
              <a:rPr lang="en-US" dirty="0" err="1"/>
              <a:t>gir</a:t>
            </a:r>
            <a:r>
              <a:rPr lang="en-US" dirty="0"/>
              <a:t> vi </a:t>
            </a:r>
            <a:r>
              <a:rPr lang="en-US" dirty="0" err="1"/>
              <a:t>kommandoer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datamaskinen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</a:pPr>
            <a:r>
              <a:rPr lang="en-US" dirty="0"/>
              <a:t>I </a:t>
            </a:r>
            <a:r>
              <a:rPr lang="en-US" dirty="0" err="1"/>
              <a:t>Basus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en </a:t>
            </a:r>
            <a:r>
              <a:rPr lang="en-US" dirty="0" err="1"/>
              <a:t>kommando</a:t>
            </a:r>
            <a:r>
              <a:rPr lang="en-US" dirty="0"/>
              <a:t> en </a:t>
            </a:r>
            <a:r>
              <a:rPr lang="en-US" dirty="0" err="1"/>
              <a:t>linje</a:t>
            </a:r>
            <a:r>
              <a:rPr lang="en-US" dirty="0"/>
              <a:t> </a:t>
            </a:r>
            <a:r>
              <a:rPr lang="en-US" dirty="0" err="1"/>
              <a:t>bestemte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avsluttes</a:t>
            </a:r>
            <a:r>
              <a:rPr lang="en-US" dirty="0"/>
              <a:t> med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								</a:t>
            </a:r>
            <a:r>
              <a:rPr lang="en-US" sz="5000" dirty="0" smtClean="0"/>
              <a:t>	;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6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Vanlige kommandoer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700" u="sng" dirty="0" err="1"/>
              <a:t>Skrive</a:t>
            </a:r>
            <a:r>
              <a:rPr lang="en-US" sz="2700" u="sng" dirty="0"/>
              <a:t> </a:t>
            </a:r>
            <a:r>
              <a:rPr lang="en-US" sz="2700" u="sng" dirty="0" err="1"/>
              <a:t>noe</a:t>
            </a:r>
            <a:r>
              <a:rPr lang="en-US" sz="2700" u="sng" dirty="0"/>
              <a:t> </a:t>
            </a:r>
            <a:r>
              <a:rPr lang="en-US" sz="2700" u="sng" dirty="0" err="1"/>
              <a:t>på</a:t>
            </a:r>
            <a:r>
              <a:rPr lang="en-US" sz="2700" u="sng" dirty="0"/>
              <a:t> </a:t>
            </a:r>
            <a:r>
              <a:rPr lang="en-US" sz="2700" u="sng" dirty="0" err="1"/>
              <a:t>skjermen</a:t>
            </a:r>
            <a:r>
              <a:rPr lang="en-US" sz="2700" u="sng" dirty="0"/>
              <a:t>:          </a:t>
            </a:r>
            <a:r>
              <a:rPr lang="en-US" sz="2700" u="sng" dirty="0" smtClean="0"/>
              <a:t> </a:t>
            </a:r>
          </a:p>
          <a:p>
            <a:endParaRPr lang="en-US" sz="2700" smtClean="0"/>
          </a:p>
          <a:p>
            <a:r>
              <a:rPr lang="en-US" sz="2700" smtClean="0"/>
              <a:t>				println</a:t>
            </a:r>
            <a:r>
              <a:rPr lang="en-US" sz="2700" dirty="0" err="1"/>
              <a:t>("en</a:t>
            </a:r>
            <a:r>
              <a:rPr lang="en-US" sz="2700" dirty="0"/>
              <a:t> </a:t>
            </a:r>
            <a:r>
              <a:rPr lang="en-US" sz="2700" dirty="0" err="1"/>
              <a:t>eller</a:t>
            </a:r>
            <a:r>
              <a:rPr lang="en-US" sz="2700" dirty="0"/>
              <a:t> </a:t>
            </a:r>
            <a:r>
              <a:rPr lang="en-US" sz="2700" dirty="0" err="1"/>
              <a:t>annen</a:t>
            </a:r>
            <a:r>
              <a:rPr lang="en-US" sz="2700" dirty="0"/>
              <a:t> </a:t>
            </a:r>
            <a:r>
              <a:rPr lang="en-US" sz="2700" dirty="0" err="1"/>
              <a:t>tekst</a:t>
            </a:r>
            <a:r>
              <a:rPr lang="en-US" sz="2700" dirty="0"/>
              <a:t> ")</a:t>
            </a:r>
            <a:r>
              <a:rPr lang="en-US" sz="2700"/>
              <a:t>;</a:t>
            </a:r>
            <a:endParaRPr lang="en-US" sz="2700" smtClean="0"/>
          </a:p>
          <a:p>
            <a:endParaRPr lang="en-US" sz="2700" smtClean="0"/>
          </a:p>
          <a:p>
            <a:r>
              <a:rPr lang="en-US" sz="2700" u="sng" dirty="0" err="1" smtClean="0"/>
              <a:t>Lese</a:t>
            </a:r>
            <a:r>
              <a:rPr lang="en-US" sz="2700" u="sng" dirty="0" smtClean="0"/>
              <a:t> </a:t>
            </a:r>
            <a:r>
              <a:rPr lang="en-US" sz="2700" u="sng" dirty="0"/>
              <a:t>inn </a:t>
            </a:r>
            <a:r>
              <a:rPr lang="en-US" sz="2700" u="sng" dirty="0" err="1"/>
              <a:t>fra</a:t>
            </a:r>
            <a:r>
              <a:rPr lang="en-US" sz="2700" u="sng" dirty="0"/>
              <a:t> </a:t>
            </a:r>
            <a:r>
              <a:rPr lang="en-US" sz="2700" u="sng" dirty="0" err="1"/>
              <a:t>tastaturet</a:t>
            </a:r>
            <a:r>
              <a:rPr lang="en-US" sz="2700" u="sng" dirty="0"/>
              <a:t>:           </a:t>
            </a:r>
            <a:r>
              <a:rPr lang="en-US" sz="2700" u="sng" dirty="0" smtClean="0"/>
              <a:t> </a:t>
            </a:r>
          </a:p>
          <a:p>
            <a:endParaRPr lang="en-US" sz="2700" smtClean="0"/>
          </a:p>
          <a:p>
            <a:r>
              <a:rPr lang="en-US" sz="2700" smtClean="0"/>
              <a:t>				readln</a:t>
            </a:r>
            <a:r>
              <a:rPr lang="en-US" sz="2700" dirty="0"/>
              <a:t>();</a:t>
            </a:r>
            <a:endParaRPr lang="en-US" sz="2700" dirty="0">
              <a:ea typeface="ヒラギノ角ゴ ProN W6" pitchFamily="-106" charset="-128"/>
              <a:cs typeface="ヒラギノ角ゴ ProN W6" pitchFamily="-106" charset="-128"/>
            </a:endParaRPr>
          </a:p>
          <a:p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7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Variable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6200" y="1600200"/>
            <a:ext cx="4800600" cy="4525963"/>
          </a:xfrm>
          <a:ln/>
        </p:spPr>
        <p:txBody>
          <a:bodyPr/>
          <a:lstStyle/>
          <a:p>
            <a:pPr>
              <a:buFont typeface="Arial"/>
              <a:buChar char="•"/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 smtClean="0"/>
              <a:t>En </a:t>
            </a:r>
            <a:r>
              <a:rPr lang="en-US"/>
              <a:t>variabel er en slags skuff.</a:t>
            </a:r>
            <a:endParaRPr lang="en-US" smtClean="0"/>
          </a:p>
          <a:p>
            <a:pPr>
              <a:buFont typeface="Arial"/>
              <a:buChar char="•"/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 smtClean="0"/>
              <a:t>Du </a:t>
            </a:r>
            <a:r>
              <a:rPr lang="en-US"/>
              <a:t>kan putte hva som helst i den og ta vare på det til du trenger det.</a:t>
            </a:r>
          </a:p>
        </p:txBody>
      </p:sp>
      <p:pic>
        <p:nvPicPr>
          <p:cNvPr id="4" name="Picture 3" descr="skuff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 rot="20289831">
            <a:off x="51711" y="2598741"/>
            <a:ext cx="3750827" cy="22307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8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Variable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tekst</a:t>
            </a:r>
            <a:r>
              <a:rPr lang="en-US" dirty="0"/>
              <a:t> = </a:t>
            </a:r>
            <a:r>
              <a:rPr lang="en-US" sz="22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"</a:t>
            </a:r>
            <a:r>
              <a:rPr lang="en-US" sz="22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trallala</a:t>
            </a:r>
            <a:r>
              <a:rPr lang="en-US" sz="22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";  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//Vi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legger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trallala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i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skuffen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som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heter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tekst</a:t>
            </a:r>
            <a:endParaRPr lang="en-US" sz="2200" smtClean="0">
              <a:latin typeface="Lucida Grande" pitchFamily="-106" charset="0"/>
              <a:ea typeface="ヒラギノ角ゴ ProN W6" pitchFamily="-106" charset="-128"/>
              <a:cs typeface="ヒラギノ角ゴ ProN W6" pitchFamily="-106" charset="-128"/>
              <a:sym typeface="Lucida Grande" pitchFamily="-106" charset="0"/>
            </a:endParaRPr>
          </a:p>
          <a:p>
            <a:endParaRPr lang="en-US" sz="2200" smtClean="0"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r>
              <a:rPr lang="en-US" sz="2200" smtClean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println</a:t>
            </a:r>
            <a:r>
              <a:rPr lang="en-US" sz="22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(tekst</a:t>
            </a:r>
            <a:r>
              <a:rPr lang="en-US" sz="22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);        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//...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og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skriver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det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som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ligger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i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skuffen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på</a:t>
            </a:r>
            <a:r>
              <a:rPr lang="en-US" sz="13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130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skjermen</a:t>
            </a:r>
            <a:endParaRPr lang="en-US" sz="2200" smtClean="0">
              <a:latin typeface="Lucida Grande" pitchFamily="-106" charset="0"/>
              <a:sym typeface="Lucida Grande" pitchFamily="-106" charset="0"/>
            </a:endParaRPr>
          </a:p>
          <a:p>
            <a:endParaRPr lang="en-US" sz="2200" smtClean="0"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endParaRPr lang="en-US" sz="2200" smtClean="0">
              <a:latin typeface="Lucida Grande" pitchFamily="-106" charset="0"/>
              <a:ea typeface="Lucida Grande" pitchFamily="-106" charset="0"/>
              <a:cs typeface="Lucida Grande" pitchFamily="-106" charset="0"/>
              <a:sym typeface="Lucida Grande" pitchFamily="-106" charset="0"/>
            </a:endParaRPr>
          </a:p>
          <a:p>
            <a:r>
              <a:rPr lang="en-US" sz="2200" u="sng" smtClean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Dette </a:t>
            </a:r>
            <a:r>
              <a:rPr lang="en-US" sz="2200" u="sng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er</a:t>
            </a:r>
            <a:r>
              <a:rPr lang="en-US" sz="2200" u="sng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2200" u="sng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det</a:t>
            </a:r>
            <a:r>
              <a:rPr lang="en-US" sz="2200" u="sng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2200" u="sng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samme</a:t>
            </a:r>
            <a:r>
              <a:rPr lang="en-US" sz="2200" u="sng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</a:t>
            </a:r>
            <a:r>
              <a:rPr lang="en-US" sz="2200" u="sng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som</a:t>
            </a:r>
            <a:r>
              <a:rPr lang="en-US" sz="2200" u="sng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:</a:t>
            </a:r>
            <a:endParaRPr lang="en-US" sz="2200" u="sng" dirty="0">
              <a:latin typeface="Lucida Grande" pitchFamily="-106" charset="0"/>
              <a:sym typeface="Lucida Grande" pitchFamily="-106" charset="0"/>
            </a:endParaRPr>
          </a:p>
          <a:p>
            <a:r>
              <a:rPr lang="en-US" sz="2200" dirty="0" err="1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println("trallala</a:t>
            </a:r>
            <a:r>
              <a:rPr lang="en-US" sz="2200" dirty="0">
                <a:latin typeface="Lucida Grande" pitchFamily="-106" charset="0"/>
                <a:ea typeface="Lucida Grande" pitchFamily="-106" charset="0"/>
                <a:cs typeface="Lucida Grande" pitchFamily="-106" charset="0"/>
                <a:sym typeface="Lucida Grande" pitchFamily="-106" charset="0"/>
              </a:rPr>
              <a:t> ");</a:t>
            </a:r>
            <a:endParaRPr lang="en-US" sz="2200" dirty="0">
              <a:latin typeface="Lucida Grande" pitchFamily="-106" charset="0"/>
              <a:ea typeface="ヒラギノ角ゴ ProN W6" pitchFamily="-106" charset="-128"/>
              <a:cs typeface="ヒラギノ角ゴ ProN W6" pitchFamily="-106" charset="-128"/>
              <a:sym typeface="Lucida Grande" pitchFamily="-106" charset="0"/>
            </a:endParaRPr>
          </a:p>
        </p:txBody>
      </p:sp>
      <p:pic>
        <p:nvPicPr>
          <p:cNvPr id="4" name="Picture 3" descr="skuff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89400" y="4038600"/>
            <a:ext cx="5054600" cy="2248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4302A-4FC9-FF40-9779-947281566268}" type="slidenum">
              <a:rPr lang="nn-NO" smtClean="0"/>
              <a:pPr>
                <a:defRPr/>
              </a:pPr>
              <a:t>9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Omid Mirmotahari</a:t>
            </a:r>
            <a:endParaRPr lang="nn-NO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1170</Words>
  <Application>Microsoft Macintosh PowerPoint</Application>
  <PresentationFormat>On-screen Show (4:3)</PresentationFormat>
  <Paragraphs>224</Paragraphs>
  <Slides>23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Office-tema</vt:lpstr>
      <vt:lpstr>Basus Programmering</vt:lpstr>
      <vt:lpstr>Slide 2</vt:lpstr>
      <vt:lpstr>Hvordan får vi maskinen til å gjøre det vi vil?</vt:lpstr>
      <vt:lpstr>Programmering</vt:lpstr>
      <vt:lpstr>Basus</vt:lpstr>
      <vt:lpstr>Programmering</vt:lpstr>
      <vt:lpstr>Vanlige kommandoer</vt:lpstr>
      <vt:lpstr>Variable</vt:lpstr>
      <vt:lpstr>Variable</vt:lpstr>
      <vt:lpstr>Tester</vt:lpstr>
      <vt:lpstr>Løkker</vt:lpstr>
      <vt:lpstr>Tekst og Tall</vt:lpstr>
      <vt:lpstr>Tekst og Tall (konvertering)</vt:lpstr>
      <vt:lpstr>I/O kommunikasjon</vt:lpstr>
      <vt:lpstr>Konverteringsfunksjoner</vt:lpstr>
      <vt:lpstr>Mer hjelp</vt:lpstr>
      <vt:lpstr>Vi ønsker å lage et program..</vt:lpstr>
      <vt:lpstr>Slide 18</vt:lpstr>
      <vt:lpstr>Rock and Roll</vt:lpstr>
      <vt:lpstr>Forslag til programmeringsoppgaver</vt:lpstr>
      <vt:lpstr>Slide 21</vt:lpstr>
      <vt:lpstr>Slide 22</vt:lpstr>
      <vt:lpstr>Gangetabellen</vt:lpstr>
    </vt:vector>
  </TitlesOfParts>
  <Company>Melkeveien Designkontor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Stian Berger</dc:creator>
  <cp:lastModifiedBy>Omid Mirmotahari</cp:lastModifiedBy>
  <cp:revision>107</cp:revision>
  <dcterms:created xsi:type="dcterms:W3CDTF">2010-04-24T19:11:51Z</dcterms:created>
  <dcterms:modified xsi:type="dcterms:W3CDTF">2010-04-24T19:13:31Z</dcterms:modified>
</cp:coreProperties>
</file>