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8" r:id="rId4"/>
    <p:sldId id="262" r:id="rId5"/>
    <p:sldId id="263" r:id="rId6"/>
    <p:sldId id="265" r:id="rId7"/>
    <p:sldId id="266" r:id="rId8"/>
    <p:sldId id="267" r:id="rId9"/>
    <p:sldId id="268" r:id="rId10"/>
    <p:sldId id="269" r:id="rId11"/>
    <p:sldId id="275" r:id="rId12"/>
    <p:sldId id="270" r:id="rId13"/>
    <p:sldId id="271" r:id="rId14"/>
    <p:sldId id="272" r:id="rId15"/>
    <p:sldId id="273"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91mobiles.com/compare-mobile-phon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91mobiles.com/service-centers/" TargetMode="External"/><Relationship Id="rId2" Type="http://schemas.openxmlformats.org/officeDocument/2006/relationships/hyperlink" Target="https://www.91mobiles.com/deal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375285"/>
            <a:ext cx="10515600" cy="2280920"/>
          </a:xfrm>
        </p:spPr>
        <p:txBody>
          <a:bodyPr>
            <a:normAutofit/>
          </a:bodyPr>
          <a:lstStyle/>
          <a:p>
            <a:pPr algn="ctr"/>
            <a:r>
              <a:rPr lang="en-US" sz="4400" b="1" dirty="0">
                <a:latin typeface="Segoe UI Black" panose="020B0A02040204020203" charset="0"/>
                <a:cs typeface="Segoe UI Black" panose="020B0A02040204020203" charset="0"/>
              </a:rPr>
              <a:t>Om-</a:t>
            </a:r>
            <a:r>
              <a:rPr lang="en-US" sz="4400" b="1" dirty="0" err="1">
                <a:latin typeface="Segoe UI Black" panose="020B0A02040204020203" charset="0"/>
                <a:cs typeface="Segoe UI Black" panose="020B0A02040204020203" charset="0"/>
              </a:rPr>
              <a:t>MobileShop</a:t>
            </a:r>
            <a:endParaRPr lang="en-US" sz="4400" b="1" dirty="0">
              <a:latin typeface="Segoe UI Black" panose="020B0A02040204020203" charset="0"/>
              <a:cs typeface="Segoe UI Black" panose="020B0A02040204020203" charset="0"/>
            </a:endParaRPr>
          </a:p>
        </p:txBody>
      </p:sp>
      <p:sp>
        <p:nvSpPr>
          <p:cNvPr id="8" name="Text Placeholder 7"/>
          <p:cNvSpPr>
            <a:spLocks noGrp="1"/>
          </p:cNvSpPr>
          <p:nvPr>
            <p:ph type="body" idx="1"/>
          </p:nvPr>
        </p:nvSpPr>
        <p:spPr>
          <a:xfrm>
            <a:off x="831850" y="3060065"/>
            <a:ext cx="10515600" cy="3029585"/>
          </a:xfrm>
        </p:spPr>
        <p:txBody>
          <a:bodyPr>
            <a:normAutofit fontScale="25000" lnSpcReduction="20000"/>
          </a:bodyPr>
          <a:lstStyle/>
          <a:p>
            <a:endParaRPr lang="en-US" dirty="0"/>
          </a:p>
          <a:p>
            <a:endParaRPr lang="en-US" dirty="0"/>
          </a:p>
          <a:p>
            <a:r>
              <a:rPr lang="en-US" sz="2000" dirty="0"/>
              <a:t>								</a:t>
            </a:r>
          </a:p>
          <a:p>
            <a:r>
              <a:rPr lang="en-US" sz="2000" dirty="0"/>
              <a: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8000" dirty="0"/>
              <a:t>Sabale Somnath                                                                                                Instructed By -</a:t>
            </a:r>
            <a:r>
              <a:rPr lang="en-US" sz="8000" dirty="0" err="1"/>
              <a:t>SrinivasPattnaik</a:t>
            </a:r>
            <a:endParaRPr lang="en-US" sz="8000" dirty="0"/>
          </a:p>
          <a:p>
            <a:r>
              <a:rPr lang="en-US" sz="8000" dirty="0"/>
              <a:t>	</a:t>
            </a:r>
            <a:r>
              <a:rPr lang="en-US" sz="20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B5C220-209C-40A7-8AFA-6072FD4D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338" y="332740"/>
            <a:ext cx="10038869" cy="53854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433" y="852755"/>
            <a:ext cx="9481351" cy="49443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65" y="526222"/>
            <a:ext cx="10974705" cy="58874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26" y="597534"/>
            <a:ext cx="10662673" cy="6260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04" y="775970"/>
            <a:ext cx="10216422" cy="5480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2319"/>
          <a:stretch/>
        </p:blipFill>
        <p:spPr>
          <a:xfrm>
            <a:off x="1277793" y="894716"/>
            <a:ext cx="9636414" cy="42010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76" y="788035"/>
            <a:ext cx="8816118" cy="4729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Conclusion</a:t>
            </a:r>
          </a:p>
        </p:txBody>
      </p:sp>
      <p:sp>
        <p:nvSpPr>
          <p:cNvPr id="3" name="Content Placeholder 2"/>
          <p:cNvSpPr>
            <a:spLocks noGrp="1"/>
          </p:cNvSpPr>
          <p:nvPr>
            <p:ph idx="1"/>
          </p:nvPr>
        </p:nvSpPr>
        <p:spPr/>
        <p:txBody>
          <a:bodyPr/>
          <a:lstStyle/>
          <a:p>
            <a:pPr marL="0" indent="0">
              <a:buNone/>
            </a:pPr>
            <a:r>
              <a:rPr lang="en-US" sz="2000"/>
              <a:t>E-commerce has grown significantly during the past 12 years. E-commerce has not onlychange the way consumers view their purchasing power but also help skyroketed the economy. </a:t>
            </a:r>
          </a:p>
          <a:p>
            <a:pPr marL="0" indent="0">
              <a:buNone/>
            </a:pPr>
            <a:r>
              <a:rPr lang="en-US" sz="2000"/>
              <a:t>E-commerce is a helpful technology that gives the consumer access to business and companies all over the world. </a:t>
            </a:r>
          </a:p>
          <a:p>
            <a:pPr marL="0" indent="0">
              <a:buNone/>
            </a:pPr>
            <a:r>
              <a:rPr lang="en-US" sz="2000"/>
              <a:t>Once consumers and businesses realize some of the dangers of e-commerce, there could less incidents of identity theft and credit card fraud.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latin typeface="Arial Black" panose="020B0A04020102020204" charset="0"/>
                <a:cs typeface="Arial Black" panose="020B0A04020102020204" charset="0"/>
              </a:rPr>
              <a:t>Introduction</a:t>
            </a:r>
          </a:p>
        </p:txBody>
      </p:sp>
      <p:sp>
        <p:nvSpPr>
          <p:cNvPr id="3" name="Content Placeholder 2"/>
          <p:cNvSpPr>
            <a:spLocks noGrp="1"/>
          </p:cNvSpPr>
          <p:nvPr>
            <p:ph idx="1"/>
          </p:nvPr>
        </p:nvSpPr>
        <p:spPr>
          <a:xfrm>
            <a:off x="838200" y="1690370"/>
            <a:ext cx="10515600" cy="4736465"/>
          </a:xfrm>
        </p:spPr>
        <p:txBody>
          <a:bodyPr>
            <a:noAutofit/>
          </a:bodyPr>
          <a:lstStyle/>
          <a:p>
            <a:r>
              <a:rPr lang="en-US" dirty="0"/>
              <a:t>At Om-</a:t>
            </a:r>
            <a:r>
              <a:rPr lang="en-US" dirty="0" err="1"/>
              <a:t>Mobileshop</a:t>
            </a:r>
            <a:r>
              <a:rPr lang="en-US" dirty="0"/>
              <a:t>, we help you decide "What to Buy" &amp; "Where to Buy". Here are 6 easy ways to have an awesome 91mobiles shopping experience:</a:t>
            </a:r>
            <a:endParaRPr lang="en-US" sz="2000" dirty="0">
              <a:latin typeface="Calibri" panose="020F0502020204030204" charset="0"/>
              <a:cs typeface="Calibri" panose="020F0502020204030204" charset="0"/>
            </a:endParaRPr>
          </a:p>
          <a:p>
            <a:r>
              <a:rPr lang="en-US" dirty="0"/>
              <a:t>1. </a:t>
            </a:r>
            <a:r>
              <a:rPr lang="en-US" b="1" dirty="0"/>
              <a:t>Om-</a:t>
            </a:r>
            <a:r>
              <a:rPr lang="en-US" b="1" dirty="0" err="1"/>
              <a:t>MobileShopscore</a:t>
            </a:r>
            <a:r>
              <a:rPr lang="en-US" b="1" dirty="0"/>
              <a:t>:</a:t>
            </a:r>
            <a:r>
              <a:rPr lang="en-US" dirty="0"/>
              <a:t> Every mobile phone has a score, based on our editors' extensive research. Select your price-range &amp; feature requirements. And then buy the phone with the highest score. Simple.</a:t>
            </a:r>
          </a:p>
          <a:p>
            <a:r>
              <a:rPr lang="en-US" dirty="0"/>
              <a:t>2. </a:t>
            </a:r>
            <a:r>
              <a:rPr lang="en-US" b="1" dirty="0"/>
              <a:t>Latest Prices &amp; Deals:</a:t>
            </a:r>
            <a:r>
              <a:rPr lang="en-US" dirty="0"/>
              <a:t> Latest prices, deals, and facilities from all leading online stores are listed for every product. Just pick a Best Buy offer for the mobile you're looking for, to get the best combination of price &amp; service.</a:t>
            </a:r>
          </a:p>
          <a:p>
            <a:r>
              <a:rPr lang="en-US" dirty="0"/>
              <a:t>3. </a:t>
            </a:r>
            <a:r>
              <a:rPr lang="en-US" b="1" dirty="0"/>
              <a:t>Find &amp; Compare:</a:t>
            </a:r>
            <a:r>
              <a:rPr lang="en-US" dirty="0"/>
              <a:t> Intuitive Finder &amp; mobile comparison tool help you discover mobile phones &amp; </a:t>
            </a:r>
            <a:r>
              <a:rPr lang="en-US" dirty="0">
                <a:hlinkClick r:id="rId2"/>
              </a:rPr>
              <a:t>compare mobile specifications</a:t>
            </a:r>
            <a:r>
              <a:rPr lang="en-US" dirty="0"/>
              <a:t>.</a:t>
            </a:r>
          </a:p>
          <a:p>
            <a:pPr marL="0" indent="0">
              <a:buNone/>
            </a:pPr>
            <a:r>
              <a:rPr lang="en-US" sz="2000" dirty="0">
                <a:latin typeface="Calibri" panose="020F0502020204030204" charset="0"/>
                <a:cs typeface="Calibri" panose="020F0502020204030204" charset="0"/>
              </a:rPr>
              <a:t>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C39E0-90E5-44A0-A621-C8FC629DA7E5}"/>
              </a:ext>
            </a:extLst>
          </p:cNvPr>
          <p:cNvSpPr>
            <a:spLocks noGrp="1"/>
          </p:cNvSpPr>
          <p:nvPr>
            <p:ph idx="1"/>
          </p:nvPr>
        </p:nvSpPr>
        <p:spPr>
          <a:xfrm>
            <a:off x="1060141" y="431830"/>
            <a:ext cx="10515600" cy="4351338"/>
          </a:xfrm>
        </p:spPr>
        <p:txBody>
          <a:bodyPr>
            <a:normAutofit lnSpcReduction="10000"/>
          </a:bodyPr>
          <a:lstStyle/>
          <a:p>
            <a:r>
              <a:rPr lang="en-US" dirty="0"/>
              <a:t>4. </a:t>
            </a:r>
            <a:r>
              <a:rPr lang="en-US" b="1" dirty="0"/>
              <a:t>Recommendations:</a:t>
            </a:r>
            <a:r>
              <a:rPr lang="en-US" dirty="0"/>
              <a:t> Intelligent recommendations based on the products you browse help you find your ideal product.</a:t>
            </a:r>
          </a:p>
          <a:p>
            <a:r>
              <a:rPr lang="en-US" dirty="0"/>
              <a:t>5. </a:t>
            </a:r>
            <a:r>
              <a:rPr lang="en-US" b="1" dirty="0"/>
              <a:t>Offline Store Finder:</a:t>
            </a:r>
            <a:r>
              <a:rPr lang="en-US" dirty="0"/>
              <a:t> Find </a:t>
            </a:r>
            <a:r>
              <a:rPr lang="en-US" dirty="0">
                <a:hlinkClick r:id="rId2"/>
              </a:rPr>
              <a:t>mobile dealers</a:t>
            </a:r>
            <a:r>
              <a:rPr lang="en-US" dirty="0"/>
              <a:t> &amp; </a:t>
            </a:r>
            <a:r>
              <a:rPr lang="en-US" dirty="0">
                <a:hlinkClick r:id="rId3"/>
              </a:rPr>
              <a:t>service centers</a:t>
            </a:r>
            <a:r>
              <a:rPr lang="en-US" dirty="0"/>
              <a:t> near your location.</a:t>
            </a:r>
          </a:p>
          <a:p>
            <a:endParaRPr lang="en-US" dirty="0"/>
          </a:p>
          <a:p>
            <a:pPr marL="0" indent="0">
              <a:buNone/>
            </a:pPr>
            <a:r>
              <a:rPr lang="en-US" b="1" dirty="0">
                <a:latin typeface="Calibri" panose="020F0502020204030204" charset="0"/>
                <a:cs typeface="Calibri" panose="020F0502020204030204" charset="0"/>
              </a:rPr>
              <a:t>Project Overview</a:t>
            </a:r>
            <a:r>
              <a:rPr lang="en-US" dirty="0">
                <a:latin typeface="Calibri" panose="020F0502020204030204" charset="0"/>
                <a:cs typeface="Calibri" panose="020F0502020204030204" charset="0"/>
              </a:rPr>
              <a:t> :</a:t>
            </a:r>
          </a:p>
          <a:p>
            <a:pPr marL="0" indent="0">
              <a:buNone/>
            </a:pPr>
            <a:r>
              <a:rPr lang="en-US" dirty="0">
                <a:latin typeface="Calibri" panose="020F0502020204030204" charset="0"/>
                <a:cs typeface="Calibri" panose="020F0502020204030204" charset="0"/>
              </a:rPr>
              <a:t>	The shopping </a:t>
            </a:r>
            <a:r>
              <a:rPr lang="en-US" dirty="0" err="1">
                <a:latin typeface="Calibri" panose="020F0502020204030204" charset="0"/>
                <a:cs typeface="Calibri" panose="020F0502020204030204" charset="0"/>
              </a:rPr>
              <a:t>projectneeds</a:t>
            </a:r>
            <a:r>
              <a:rPr lang="en-US" dirty="0">
                <a:latin typeface="Calibri" panose="020F0502020204030204" charset="0"/>
                <a:cs typeface="Calibri" panose="020F0502020204030204" charset="0"/>
              </a:rPr>
              <a:t> to create the </a:t>
            </a:r>
            <a:r>
              <a:rPr lang="en-US" dirty="0" err="1">
                <a:latin typeface="Calibri" panose="020F0502020204030204" charset="0"/>
                <a:cs typeface="Calibri" panose="020F0502020204030204" charset="0"/>
              </a:rPr>
              <a:t>shoping</a:t>
            </a:r>
            <a:r>
              <a:rPr lang="en-US" dirty="0">
                <a:latin typeface="Calibri" panose="020F0502020204030204" charset="0"/>
                <a:cs typeface="Calibri" panose="020F0502020204030204" charset="0"/>
              </a:rPr>
              <a:t> system to organize the products record and the other information about the customers. How customers can buy products from website can be recognized from their </a:t>
            </a:r>
            <a:r>
              <a:rPr lang="en-US" dirty="0" err="1">
                <a:latin typeface="Calibri" panose="020F0502020204030204" charset="0"/>
                <a:cs typeface="Calibri" panose="020F0502020204030204" charset="0"/>
              </a:rPr>
              <a:t>emailId</a:t>
            </a:r>
            <a:r>
              <a:rPr lang="en-US" dirty="0">
                <a:latin typeface="Calibri" panose="020F0502020204030204" charset="0"/>
                <a:cs typeface="Calibri" panose="020F0502020204030204" charset="0"/>
              </a:rPr>
              <a:t> and password.</a:t>
            </a:r>
          </a:p>
          <a:p>
            <a:endParaRPr lang="en-IN" dirty="0"/>
          </a:p>
        </p:txBody>
      </p:sp>
    </p:spTree>
    <p:extLst>
      <p:ext uri="{BB962C8B-B14F-4D97-AF65-F5344CB8AC3E}">
        <p14:creationId xmlns:p14="http://schemas.microsoft.com/office/powerpoint/2010/main" val="296540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96315" y="365125"/>
            <a:ext cx="10515600" cy="2075815"/>
          </a:xfrm>
        </p:spPr>
        <p:txBody>
          <a:bodyPr>
            <a:normAutofit fontScale="90000"/>
          </a:bodyPr>
          <a:lstStyle/>
          <a:p>
            <a:r>
              <a:rPr lang="en-US" sz="2220" b="1">
                <a:latin typeface="+mn-lt"/>
                <a:cs typeface="+mn-lt"/>
              </a:rPr>
              <a:t>Scope :</a:t>
            </a:r>
            <a:br>
              <a:rPr lang="en-US" sz="2220" b="1">
                <a:latin typeface="+mn-lt"/>
                <a:cs typeface="+mn-lt"/>
              </a:rPr>
            </a:br>
            <a:r>
              <a:rPr lang="en-US" sz="2220" b="1">
                <a:latin typeface="+mn-lt"/>
                <a:cs typeface="+mn-lt"/>
              </a:rPr>
              <a:t>	</a:t>
            </a:r>
            <a:r>
              <a:rPr lang="en-US" sz="2220">
                <a:latin typeface="+mn-lt"/>
                <a:cs typeface="+mn-lt"/>
              </a:rPr>
              <a:t>Online shopping is rising day by day in India. Because India is the country where computer user's are increasing day by day so as the online shopping trends are also increasing. this project covers the online selling of electronic devices. The project shows the product category and then product details from the product details, catrgory detais from the category detais and supplier details from supplier details.</a:t>
            </a:r>
            <a:br>
              <a:rPr lang="en-US" sz="2220" b="1">
                <a:latin typeface="+mn-lt"/>
                <a:cs typeface="+mn-lt"/>
              </a:rPr>
            </a:br>
            <a:r>
              <a:rPr lang="en-US" sz="2220" b="1">
                <a:latin typeface="+mn-lt"/>
                <a:cs typeface="+mn-l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91440"/>
            <a:ext cx="10515600" cy="1369060"/>
          </a:xfrm>
        </p:spPr>
        <p:txBody>
          <a:bodyPr>
            <a:normAutofit/>
          </a:bodyPr>
          <a:lstStyle/>
          <a:p>
            <a:r>
              <a:rPr lang="en-US" sz="3555" b="1">
                <a:latin typeface="Arial Black" panose="020B0A04020102020204" charset="0"/>
                <a:cs typeface="Arial Black" panose="020B0A04020102020204" charset="0"/>
              </a:rPr>
              <a:t>Software And Hardware Requirements</a:t>
            </a:r>
          </a:p>
        </p:txBody>
      </p:sp>
      <p:sp>
        <p:nvSpPr>
          <p:cNvPr id="8" name="Content Placeholder 7"/>
          <p:cNvSpPr>
            <a:spLocks noGrp="1"/>
          </p:cNvSpPr>
          <p:nvPr>
            <p:ph idx="1"/>
          </p:nvPr>
        </p:nvSpPr>
        <p:spPr>
          <a:xfrm>
            <a:off x="838200" y="1460500"/>
            <a:ext cx="10515600" cy="5364480"/>
          </a:xfrm>
        </p:spPr>
        <p:txBody>
          <a:bodyPr>
            <a:normAutofit fontScale="87500" lnSpcReduction="10000"/>
          </a:bodyPr>
          <a:lstStyle/>
          <a:p>
            <a:pPr marL="0" indent="0">
              <a:buNone/>
            </a:pPr>
            <a:r>
              <a:rPr lang="en-US" b="1"/>
              <a:t>Software Requirement :</a:t>
            </a:r>
          </a:p>
          <a:p>
            <a:pPr marL="0" indent="0">
              <a:buNone/>
            </a:pPr>
            <a:r>
              <a:rPr lang="en-US" b="1"/>
              <a:t>	</a:t>
            </a:r>
            <a:r>
              <a:rPr lang="en-US" sz="2000"/>
              <a:t>User interface : (Eclipse , Tomcat , JSP , Java Script, HTML, CSS, MySQL )</a:t>
            </a:r>
          </a:p>
          <a:p>
            <a:pPr marL="0" indent="0">
              <a:buNone/>
            </a:pPr>
            <a:r>
              <a:rPr lang="en-US" sz="2000"/>
              <a:t>	Database : MYSQL</a:t>
            </a:r>
          </a:p>
          <a:p>
            <a:pPr marL="0" indent="0">
              <a:buNone/>
            </a:pPr>
            <a:r>
              <a:rPr lang="en-US" sz="2000"/>
              <a:t>	Server side software</a:t>
            </a:r>
          </a:p>
          <a:p>
            <a:pPr marL="0" indent="0">
              <a:buNone/>
            </a:pPr>
            <a:r>
              <a:rPr lang="en-US" sz="2000"/>
              <a:t>	Web-Server software</a:t>
            </a:r>
          </a:p>
          <a:p>
            <a:pPr marL="0" indent="0">
              <a:buNone/>
            </a:pPr>
            <a:r>
              <a:rPr lang="en-US" sz="2000"/>
              <a:t>	Windows : 7 or Newer</a:t>
            </a:r>
          </a:p>
          <a:p>
            <a:pPr marL="0" indent="0">
              <a:buNone/>
            </a:pPr>
            <a:r>
              <a:rPr lang="en-US" b="1"/>
              <a:t>Hardware Requirement :</a:t>
            </a:r>
            <a:r>
              <a:rPr lang="en-US" sz="2000"/>
              <a:t>	</a:t>
            </a:r>
          </a:p>
          <a:p>
            <a:pPr marL="0" indent="0">
              <a:buNone/>
            </a:pPr>
            <a:r>
              <a:rPr lang="en-US" sz="2000"/>
              <a:t>	Processor: Minimum 1 GHz; Recommended 2GHz or more</a:t>
            </a:r>
          </a:p>
          <a:p>
            <a:pPr marL="0" indent="0">
              <a:buNone/>
            </a:pPr>
            <a:r>
              <a:rPr lang="en-US" sz="2000"/>
              <a:t>	Ethernet connection (LAN) OR a wireless adapter (Wi-Fi)</a:t>
            </a:r>
          </a:p>
          <a:p>
            <a:pPr marL="0" indent="0">
              <a:buNone/>
            </a:pPr>
            <a:r>
              <a:rPr lang="en-US" sz="2000"/>
              <a:t>	Hard Drive: Minimum 32 GB; Recommended 64 GB or more</a:t>
            </a:r>
          </a:p>
          <a:p>
            <a:pPr marL="0" indent="0">
              <a:buNone/>
            </a:pPr>
            <a:r>
              <a:rPr lang="en-US" sz="2000"/>
              <a:t>	Memory (RAM): Minimum 256Mb; Recommended 4 GB or above</a:t>
            </a:r>
          </a:p>
          <a:p>
            <a:pPr marL="0" indent="0">
              <a:buNone/>
            </a:pPr>
            <a:r>
              <a:rPr lang="en-US" sz="2000"/>
              <a:t>	Monitor: Standard color monitor</a:t>
            </a:r>
          </a:p>
          <a:p>
            <a:pPr marL="0" indent="0">
              <a:buNone/>
            </a:pPr>
            <a:r>
              <a:rPr lang="en-US" sz="2000"/>
              <a:t>	Keyboard: Standard Keyboard</a:t>
            </a:r>
          </a:p>
          <a:p>
            <a:pPr marL="0" indent="0">
              <a:buNone/>
            </a:pPr>
            <a:r>
              <a:rPr lang="en-US" sz="2000"/>
              <a:t>	Mouse: Standard Mouse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Module description</a:t>
            </a:r>
          </a:p>
        </p:txBody>
      </p:sp>
      <p:sp>
        <p:nvSpPr>
          <p:cNvPr id="3" name="Content Placeholder 2"/>
          <p:cNvSpPr>
            <a:spLocks noGrp="1"/>
          </p:cNvSpPr>
          <p:nvPr>
            <p:ph idx="1"/>
          </p:nvPr>
        </p:nvSpPr>
        <p:spPr>
          <a:xfrm>
            <a:off x="983615" y="1559560"/>
            <a:ext cx="10515600" cy="5050790"/>
          </a:xfrm>
        </p:spPr>
        <p:txBody>
          <a:bodyPr>
            <a:normAutofit lnSpcReduction="10000"/>
          </a:bodyPr>
          <a:lstStyle/>
          <a:p>
            <a:pPr marL="514350" indent="-514350">
              <a:buFont typeface="+mj-lt"/>
              <a:buAutoNum type="arabicPeriod"/>
            </a:pPr>
            <a:r>
              <a:rPr lang="en-US" sz="2000"/>
              <a:t>Login </a:t>
            </a:r>
          </a:p>
          <a:p>
            <a:pPr marL="514350" indent="-514350">
              <a:buFont typeface="+mj-lt"/>
              <a:buAutoNum type="arabicPeriod"/>
            </a:pPr>
            <a:endParaRPr lang="en-US" sz="2000"/>
          </a:p>
          <a:p>
            <a:pPr marL="514350" indent="-514350">
              <a:buFont typeface="+mj-lt"/>
              <a:buAutoNum type="arabicPeriod"/>
            </a:pPr>
            <a:r>
              <a:rPr lang="en-US" sz="2000"/>
              <a:t>Manage Category </a:t>
            </a:r>
          </a:p>
          <a:p>
            <a:pPr marL="971550" lvl="1" indent="-514350">
              <a:buFont typeface="+mj-lt"/>
              <a:buAutoNum type="arabicPeriod"/>
            </a:pPr>
            <a:endParaRPr lang="en-US" sz="2000"/>
          </a:p>
          <a:p>
            <a:pPr marL="971550" lvl="1" indent="-514350">
              <a:buFont typeface="+mj-lt"/>
              <a:buAutoNum type="arabicPeriod"/>
            </a:pPr>
            <a:r>
              <a:rPr lang="en-US" sz="2000"/>
              <a:t>Add New Categoty</a:t>
            </a:r>
          </a:p>
          <a:p>
            <a:pPr marL="971550" lvl="1" indent="-514350">
              <a:buFont typeface="+mj-lt"/>
              <a:buAutoNum type="arabicPeriod"/>
            </a:pPr>
            <a:r>
              <a:rPr lang="en-US" sz="2000"/>
              <a:t>Insert Category</a:t>
            </a:r>
          </a:p>
          <a:p>
            <a:pPr marL="971550" lvl="1" indent="-514350">
              <a:buFont typeface="+mj-lt"/>
              <a:buAutoNum type="arabicPeriod"/>
            </a:pPr>
            <a:r>
              <a:rPr lang="en-US" sz="2000"/>
              <a:t>Delete Category</a:t>
            </a:r>
          </a:p>
          <a:p>
            <a:pPr marL="971550" lvl="1" indent="-514350">
              <a:buFont typeface="+mj-lt"/>
              <a:buAutoNum type="arabicPeriod"/>
            </a:pPr>
            <a:r>
              <a:rPr lang="en-US" sz="2000"/>
              <a:t>Update Category</a:t>
            </a:r>
          </a:p>
          <a:p>
            <a:pPr marL="514350" indent="-514350">
              <a:buFont typeface="+mj-lt"/>
              <a:buAutoNum type="arabicPeriod"/>
            </a:pPr>
            <a:endParaRPr lang="en-US" sz="2000"/>
          </a:p>
          <a:p>
            <a:pPr marL="514350" indent="-514350">
              <a:buFont typeface="+mj-lt"/>
              <a:buAutoNum type="arabicPeriod"/>
            </a:pPr>
            <a:r>
              <a:rPr lang="en-US" sz="2000"/>
              <a:t>Manage Supplier </a:t>
            </a:r>
          </a:p>
          <a:p>
            <a:pPr marL="971550" lvl="1" indent="-514350">
              <a:buFont typeface="+mj-lt"/>
              <a:buAutoNum type="arabicPeriod"/>
            </a:pPr>
            <a:endParaRPr lang="en-US" sz="2000"/>
          </a:p>
          <a:p>
            <a:pPr marL="971550" lvl="1" indent="-514350">
              <a:buFont typeface="+mj-lt"/>
              <a:buAutoNum type="arabicPeriod"/>
            </a:pPr>
            <a:r>
              <a:rPr lang="en-US" sz="2000"/>
              <a:t>Add New Supplier</a:t>
            </a:r>
          </a:p>
          <a:p>
            <a:pPr marL="971550" lvl="1" indent="-514350">
              <a:buFont typeface="+mj-lt"/>
              <a:buAutoNum type="arabicPeriod"/>
            </a:pPr>
            <a:r>
              <a:rPr lang="en-US" sz="2000"/>
              <a:t>Insert Supplier</a:t>
            </a:r>
          </a:p>
          <a:p>
            <a:pPr marL="971550" lvl="1" indent="-514350">
              <a:buFont typeface="+mj-lt"/>
              <a:buAutoNum type="arabicPeriod"/>
            </a:pPr>
            <a:r>
              <a:rPr lang="en-US" sz="2000"/>
              <a:t>Delete Supplier</a:t>
            </a:r>
          </a:p>
          <a:p>
            <a:pPr marL="971550" lvl="1" indent="-514350">
              <a:buFont typeface="+mj-lt"/>
              <a:buAutoNum type="arabicPeriod"/>
            </a:pPr>
            <a:r>
              <a:rPr lang="en-US" sz="2000"/>
              <a:t>Update Supplier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2592705"/>
          </a:xfrm>
        </p:spPr>
        <p:txBody>
          <a:bodyPr>
            <a:normAutofit/>
          </a:bodyPr>
          <a:lstStyle/>
          <a:p>
            <a:pPr marL="0" indent="0">
              <a:buFont typeface="+mj-lt"/>
            </a:pPr>
            <a:r>
              <a:rPr lang="en-US" sz="2000"/>
              <a:t>4.    Manage </a:t>
            </a:r>
            <a:r>
              <a:rPr lang="en-US" sz="2000">
                <a:sym typeface="+mn-ea"/>
              </a:rPr>
              <a:t>Product </a:t>
            </a:r>
            <a:br>
              <a:rPr lang="en-US" sz="2000">
                <a:sym typeface="+mn-ea"/>
              </a:rPr>
            </a:br>
            <a:br>
              <a:rPr lang="en-US" sz="2000"/>
            </a:br>
            <a:r>
              <a:rPr lang="en-US" sz="2000"/>
              <a:t>       1.    </a:t>
            </a:r>
            <a:r>
              <a:rPr lang="en-US" sz="2000">
                <a:sym typeface="+mn-ea"/>
              </a:rPr>
              <a:t>Add New Product</a:t>
            </a:r>
            <a:br>
              <a:rPr lang="en-US" sz="2000"/>
            </a:br>
            <a:r>
              <a:rPr lang="en-US" sz="2000"/>
              <a:t>       2.    </a:t>
            </a:r>
            <a:r>
              <a:rPr lang="en-US" sz="2000">
                <a:sym typeface="+mn-ea"/>
              </a:rPr>
              <a:t>Insert Product</a:t>
            </a:r>
            <a:br>
              <a:rPr lang="en-US" sz="2000"/>
            </a:br>
            <a:r>
              <a:rPr lang="en-US" sz="2000"/>
              <a:t>       3.    </a:t>
            </a:r>
            <a:r>
              <a:rPr lang="en-US" sz="2000">
                <a:sym typeface="+mn-ea"/>
              </a:rPr>
              <a:t>Delete Product</a:t>
            </a:r>
            <a:br>
              <a:rPr lang="en-US" sz="2000"/>
            </a:br>
            <a:r>
              <a:rPr lang="en-US" sz="2000"/>
              <a:t>       4.    </a:t>
            </a:r>
            <a:r>
              <a:rPr lang="en-US" sz="2000">
                <a:sym typeface="+mn-ea"/>
              </a:rPr>
              <a:t>Update Product</a:t>
            </a:r>
            <a:br>
              <a:rPr lang="en-US" sz="2000"/>
            </a:br>
            <a:br>
              <a:rPr lang="en-US" sz="2000"/>
            </a:br>
            <a:endParaRPr lang="en-US" sz="2000">
              <a:latin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latin typeface="Arial Black" panose="020B0A04020102020204" charset="0"/>
                <a:cs typeface="Arial Black" panose="020B0A04020102020204" charset="0"/>
              </a:rPr>
              <a:t>Key Features</a:t>
            </a:r>
          </a:p>
        </p:txBody>
      </p:sp>
      <p:sp>
        <p:nvSpPr>
          <p:cNvPr id="6" name="Content Placeholder 5"/>
          <p:cNvSpPr>
            <a:spLocks noGrp="1"/>
          </p:cNvSpPr>
          <p:nvPr>
            <p:ph idx="1"/>
          </p:nvPr>
        </p:nvSpPr>
        <p:spPr/>
        <p:txBody>
          <a:bodyPr/>
          <a:lstStyle/>
          <a:p>
            <a:pPr>
              <a:buFont typeface="Wingdings" panose="05000000000000000000" charset="0"/>
              <a:buChar char="Ø"/>
            </a:pPr>
            <a:r>
              <a:rPr lang="en-US"/>
              <a:t>User login with Email Id and password</a:t>
            </a:r>
          </a:p>
          <a:p>
            <a:pPr>
              <a:buFont typeface="Wingdings" panose="05000000000000000000" charset="0"/>
              <a:buChar char="Ø"/>
            </a:pPr>
            <a:r>
              <a:rPr lang="en-US"/>
              <a:t>Email Id and Password will be provided after user registration is confirmed</a:t>
            </a:r>
          </a:p>
          <a:p>
            <a:pPr>
              <a:buFont typeface="Wingdings" panose="05000000000000000000" charset="0"/>
              <a:buChar char="Ø"/>
            </a:pPr>
            <a:r>
              <a:rPr lang="en-US"/>
              <a:t>The administrator can add category, delete category , update category</a:t>
            </a:r>
          </a:p>
          <a:p>
            <a:pPr>
              <a:buFont typeface="Wingdings" panose="05000000000000000000" charset="0"/>
              <a:buChar char="Ø"/>
            </a:pPr>
            <a:r>
              <a:rPr lang="en-US"/>
              <a:t>The administrator can add product, delete product , update product</a:t>
            </a:r>
          </a:p>
          <a:p>
            <a:pPr>
              <a:buFont typeface="Wingdings" panose="05000000000000000000" charset="0"/>
              <a:buChar char="Ø"/>
            </a:pPr>
            <a:r>
              <a:rPr lang="en-US"/>
              <a:t>The administrator can add supplier name and description, delete supplier name and description and update name ,id and description </a:t>
            </a:r>
          </a:p>
          <a:p>
            <a:pPr>
              <a:buFont typeface="Wingdings" panose="05000000000000000000" charset="0"/>
              <a:buChar char="Ø"/>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180"/>
          </a:xfrm>
        </p:spPr>
        <p:txBody>
          <a:bodyPr/>
          <a:lstStyle/>
          <a:p>
            <a:r>
              <a:rPr lang="en-US" sz="4000" b="1">
                <a:latin typeface="Arial Black" panose="020B0A04020102020204" charset="0"/>
                <a:cs typeface="Arial Black" panose="020B0A04020102020204" charset="0"/>
              </a:rPr>
              <a:t>Database Creation</a:t>
            </a:r>
          </a:p>
        </p:txBody>
      </p:sp>
      <p:sp>
        <p:nvSpPr>
          <p:cNvPr id="3" name="Content Placeholder 2"/>
          <p:cNvSpPr>
            <a:spLocks noGrp="1"/>
          </p:cNvSpPr>
          <p:nvPr>
            <p:ph idx="1"/>
          </p:nvPr>
        </p:nvSpPr>
        <p:spPr>
          <a:xfrm>
            <a:off x="838200" y="1388745"/>
            <a:ext cx="10515600" cy="5180965"/>
          </a:xfrm>
        </p:spPr>
        <p:txBody>
          <a:bodyPr>
            <a:normAutofit lnSpcReduction="10000"/>
          </a:bodyPr>
          <a:lstStyle/>
          <a:p>
            <a:r>
              <a:rPr lang="en-US" sz="2000" dirty="0" err="1"/>
              <a:t>Dtabase</a:t>
            </a:r>
            <a:r>
              <a:rPr lang="en-US" sz="2000" dirty="0"/>
              <a:t> are the storehouses of data used in the software systems. The data is stored in tables inside the database. </a:t>
            </a:r>
          </a:p>
          <a:p>
            <a:r>
              <a:rPr lang="en-US" sz="2000" dirty="0"/>
              <a:t>Several tables are created for the Manipulation of the data for the system. Two essential settings for a database are PRIMARY KEY and FOREIGN KEY.</a:t>
            </a:r>
          </a:p>
          <a:p>
            <a:r>
              <a:rPr lang="en-US" sz="2000" b="1" dirty="0"/>
              <a:t>Tables :</a:t>
            </a:r>
          </a:p>
          <a:p>
            <a:pPr>
              <a:buFont typeface="Wingdings" panose="05000000000000000000" charset="0"/>
              <a:buChar char="Ø"/>
            </a:pPr>
            <a:r>
              <a:rPr lang="en-US" sz="2000" dirty="0"/>
              <a:t>category</a:t>
            </a:r>
          </a:p>
          <a:p>
            <a:pPr marL="0" indent="0">
              <a:buFont typeface="Wingdings" panose="05000000000000000000" charset="0"/>
              <a:buNone/>
            </a:pPr>
            <a:r>
              <a:rPr lang="en-US" sz="2000" dirty="0"/>
              <a:t>create table category (</a:t>
            </a:r>
            <a:r>
              <a:rPr lang="en-US" sz="2000" dirty="0" err="1"/>
              <a:t>categoryId</a:t>
            </a:r>
            <a:r>
              <a:rPr lang="en-US" sz="2000" dirty="0"/>
              <a:t> int Auto-Increment, </a:t>
            </a:r>
            <a:r>
              <a:rPr lang="en-US" sz="2000" dirty="0" err="1"/>
              <a:t>categoryName</a:t>
            </a:r>
            <a:r>
              <a:rPr lang="en-US" sz="2000" dirty="0"/>
              <a:t> varchar(50), </a:t>
            </a:r>
            <a:r>
              <a:rPr lang="en-US" sz="2000" dirty="0" err="1"/>
              <a:t>categoryDesc</a:t>
            </a:r>
            <a:r>
              <a:rPr lang="en-US" sz="2000" dirty="0"/>
              <a:t> varchar(225),constraint </a:t>
            </a:r>
            <a:r>
              <a:rPr lang="en-US" sz="2000" dirty="0" err="1"/>
              <a:t>pk_category_id</a:t>
            </a:r>
            <a:r>
              <a:rPr lang="en-US" sz="2000" dirty="0"/>
              <a:t> primary key(</a:t>
            </a:r>
            <a:r>
              <a:rPr lang="en-US" sz="2000" dirty="0" err="1"/>
              <a:t>categoryId</a:t>
            </a:r>
            <a:r>
              <a:rPr lang="en-US" sz="2000" dirty="0"/>
              <a:t>));</a:t>
            </a:r>
          </a:p>
          <a:p>
            <a:pPr marL="0" indent="0">
              <a:buFont typeface="Wingdings" panose="05000000000000000000" charset="0"/>
              <a:buNone/>
            </a:pPr>
            <a:endParaRPr lang="en-US" sz="2000" dirty="0"/>
          </a:p>
          <a:p>
            <a:pPr marL="0" indent="0">
              <a:buFont typeface="Wingdings" panose="05000000000000000000" charset="0"/>
              <a:buNone/>
            </a:pPr>
            <a:r>
              <a:rPr lang="en-US" sz="2000" dirty="0" err="1"/>
              <a:t>categoryId</a:t>
            </a:r>
            <a:r>
              <a:rPr lang="en-US" sz="2000" dirty="0"/>
              <a:t>    </a:t>
            </a:r>
            <a:r>
              <a:rPr lang="en-US" sz="2000" dirty="0" err="1"/>
              <a:t>categoryName</a:t>
            </a:r>
            <a:r>
              <a:rPr lang="en-US" sz="2000" dirty="0"/>
              <a:t>    </a:t>
            </a:r>
            <a:r>
              <a:rPr lang="en-US" sz="2000" dirty="0" err="1"/>
              <a:t>categoryDesc</a:t>
            </a:r>
            <a:endParaRPr lang="en-US" sz="2000" dirty="0"/>
          </a:p>
          <a:p>
            <a:pPr marL="0" indent="0">
              <a:buFont typeface="Wingdings" panose="05000000000000000000" charset="0"/>
              <a:buNone/>
            </a:pPr>
            <a:r>
              <a:rPr lang="en-US" sz="2000" dirty="0"/>
              <a:t>1                       Motorola                 All Models of Motorola Mobiles</a:t>
            </a:r>
          </a:p>
          <a:p>
            <a:pPr marL="0" indent="0">
              <a:buFont typeface="Wingdings" panose="05000000000000000000" charset="0"/>
              <a:buNone/>
            </a:pPr>
            <a:r>
              <a:rPr lang="en-US" sz="2000" dirty="0"/>
              <a:t>2                      Samsung                   All Models of Samsung Mobiles</a:t>
            </a:r>
          </a:p>
          <a:p>
            <a:pPr marL="0" indent="0">
              <a:buFont typeface="Wingdings" panose="05000000000000000000" charset="0"/>
              <a:buNone/>
            </a:pPr>
            <a:endParaRPr lang="en-US" sz="2000" dirty="0"/>
          </a:p>
          <a:p>
            <a:pPr marL="0" indent="0">
              <a:buFont typeface="Wingdings" panose="05000000000000000000" charset="0"/>
              <a:buNone/>
            </a:pPr>
            <a:r>
              <a:rPr lang="en-US" sz="2000" dirty="0"/>
              <a:t>select * from category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315</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Segoe UI Black</vt:lpstr>
      <vt:lpstr>Wingdings</vt:lpstr>
      <vt:lpstr>Office Theme</vt:lpstr>
      <vt:lpstr>Om-MobileShop</vt:lpstr>
      <vt:lpstr>Introduction</vt:lpstr>
      <vt:lpstr>PowerPoint Presentation</vt:lpstr>
      <vt:lpstr>Scope :  Online shopping is rising day by day in India. Because India is the country where computer user's are increasing day by day so as the online shopping trends are also increasing. this project covers the online selling of electronic devices. The project shows the product category and then product details from the product details, catrgory detais from the category detais and supplier details from supplier details.  </vt:lpstr>
      <vt:lpstr>Software And Hardware Requirements</vt:lpstr>
      <vt:lpstr>Module description</vt:lpstr>
      <vt:lpstr>4.    Manage Product          1.    Add New Product        2.    Insert Product        3.    Delete Product        4.    Update Product  </vt:lpstr>
      <vt:lpstr>Key Features</vt:lpstr>
      <vt:lpstr>Database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OnlineElectronicShop</dc:title>
  <dc:creator/>
  <cp:lastModifiedBy>Somnath Sabale</cp:lastModifiedBy>
  <cp:revision>6</cp:revision>
  <dcterms:created xsi:type="dcterms:W3CDTF">2020-10-13T17:09:44Z</dcterms:created>
  <dcterms:modified xsi:type="dcterms:W3CDTF">2020-10-26T08:56:41Z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