
<file path=[Content_Types].xml><?xml version="1.0" encoding="utf-8"?>
<Types xmlns="http://schemas.openxmlformats.org/package/2006/content-types">
  <Override PartName="/_rels/.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480" y="1768680"/>
            <a:ext cx="5494680" cy="4384080"/>
          </a:xfrm>
          <a:prstGeom prst="rect">
            <a:avLst/>
          </a:prstGeom>
          <a:ln>
            <a:noFill/>
          </a:ln>
        </p:spPr>
      </p:pic>
      <p:pic>
        <p:nvPicPr>
          <p:cNvPr id="71" name="" descr=""/>
          <p:cNvPicPr/>
          <p:nvPr/>
        </p:nvPicPr>
        <p:blipFill>
          <a:blip r:embed="rId3"/>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092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0920" cy="438372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BA--Prerequisite</a:t>
            </a:r>
            <a:endParaRPr b="0" lang="en-IN" sz="1800" spc="-1" strike="noStrike">
              <a:solidFill>
                <a:srgbClr val="000000"/>
              </a:solidFill>
              <a:uFill>
                <a:solidFill>
                  <a:srgbClr val="ffffff"/>
                </a:solidFill>
              </a:uFill>
              <a:latin typeface="Arial"/>
            </a:endParaRPr>
          </a:p>
        </p:txBody>
      </p:sp>
      <p:sp>
        <p:nvSpPr>
          <p:cNvPr id="73"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chor="ctr"/>
          <a:p>
            <a:pPr algn="ctr">
              <a:lnSpc>
                <a:spcPct val="100000"/>
              </a:lnSpc>
            </a:pPr>
            <a:r>
              <a:rPr b="0" lang="en-IN" sz="3200" spc="-1" strike="noStrike">
                <a:solidFill>
                  <a:srgbClr val="000000"/>
                </a:solidFill>
                <a:uFill>
                  <a:solidFill>
                    <a:srgbClr val="ffffff"/>
                  </a:solidFill>
                </a:uFill>
                <a:latin typeface="Arial"/>
                <a:ea typeface="DejaVu Sans"/>
              </a:rPr>
              <a:t>1-Bussiness Scenario</a:t>
            </a:r>
            <a:endParaRPr b="0" lang="en-IN" sz="1800" spc="-1" strike="noStrike">
              <a:solidFill>
                <a:srgbClr val="000000"/>
              </a:solidFill>
              <a:uFill>
                <a:solidFill>
                  <a:srgbClr val="ffffff"/>
                </a:solidFill>
              </a:uFill>
              <a:latin typeface="Arial"/>
            </a:endParaRPr>
          </a:p>
          <a:p>
            <a:pPr algn="ctr">
              <a:lnSpc>
                <a:spcPct val="100000"/>
              </a:lnSpc>
            </a:pPr>
            <a:r>
              <a:rPr b="0" lang="en-IN" sz="3200" spc="-1" strike="noStrike">
                <a:solidFill>
                  <a:srgbClr val="000000"/>
                </a:solidFill>
                <a:uFill>
                  <a:solidFill>
                    <a:srgbClr val="ffffff"/>
                  </a:solidFill>
                </a:uFill>
                <a:latin typeface="Arial"/>
                <a:ea typeface="DejaVu Sans"/>
              </a:rPr>
              <a:t>2-Process Knowledge</a:t>
            </a:r>
            <a:endParaRPr b="0" lang="en-IN" sz="1800" spc="-1" strike="noStrike">
              <a:solidFill>
                <a:srgbClr val="000000"/>
              </a:solidFill>
              <a:uFill>
                <a:solidFill>
                  <a:srgbClr val="ffffff"/>
                </a:solidFill>
              </a:uFill>
              <a:latin typeface="Arial"/>
            </a:endParaRPr>
          </a:p>
          <a:p>
            <a:pPr algn="ctr">
              <a:lnSpc>
                <a:spcPct val="100000"/>
              </a:lnSpc>
            </a:pPr>
            <a:r>
              <a:rPr b="0" lang="en-IN" sz="3200" spc="-1" strike="noStrike">
                <a:solidFill>
                  <a:srgbClr val="000000"/>
                </a:solidFill>
                <a:uFill>
                  <a:solidFill>
                    <a:srgbClr val="ffffff"/>
                  </a:solidFill>
                </a:uFill>
                <a:latin typeface="Arial"/>
                <a:ea typeface="DejaVu Sans"/>
              </a:rPr>
              <a:t>     </a:t>
            </a:r>
            <a:r>
              <a:rPr b="0" lang="en-IN" sz="3200" spc="-1" strike="noStrike">
                <a:solidFill>
                  <a:srgbClr val="000000"/>
                </a:solidFill>
                <a:uFill>
                  <a:solidFill>
                    <a:srgbClr val="ffffff"/>
                  </a:solidFill>
                </a:uFill>
                <a:latin typeface="Arial"/>
                <a:ea typeface="DejaVu Sans"/>
              </a:rPr>
              <a:t>3-Domain Understanding</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504000" y="301320"/>
            <a:ext cx="9072000" cy="5850360"/>
          </a:xfrm>
          <a:prstGeom prst="rect">
            <a:avLst/>
          </a:prstGeom>
          <a:noFill/>
          <a:ln>
            <a:noFill/>
          </a:ln>
        </p:spPr>
        <p:txBody>
          <a:bodyPr lIns="0" rIns="0" tIns="0" bIns="0" anchor="ctr"/>
          <a:p>
            <a:pPr algn="ctr"/>
            <a:r>
              <a:rPr b="1" lang="en-IN" sz="3200" spc="-1" strike="noStrike" u="sng">
                <a:solidFill>
                  <a:srgbClr val="000000"/>
                </a:solidFill>
                <a:uFill>
                  <a:solidFill>
                    <a:srgbClr val="ffffff"/>
                  </a:solidFill>
                </a:uFill>
                <a:latin typeface="Arial"/>
              </a:rPr>
              <a:t>Building</a:t>
            </a:r>
            <a:endParaRPr b="1" lang="en-IN" sz="3200" spc="-1" strike="noStrike" u="sng">
              <a:solidFill>
                <a:srgbClr val="000000"/>
              </a:solidFill>
              <a:uFill>
                <a:solidFill>
                  <a:srgbClr val="ffffff"/>
                </a:solidFill>
              </a:uFill>
              <a:latin typeface="Arial"/>
            </a:endParaRPr>
          </a:p>
          <a:p>
            <a:pPr algn="ctr"/>
            <a:r>
              <a:rPr b="0" lang="en-IN" sz="3200" spc="-1" strike="noStrike">
                <a:solidFill>
                  <a:srgbClr val="000000"/>
                </a:solidFill>
                <a:uFill>
                  <a:solidFill>
                    <a:srgbClr val="ffffff"/>
                  </a:solidFill>
                </a:uFill>
                <a:latin typeface="Arial"/>
              </a:rPr>
              <a:t>This part is connected with coders who code the project.</a:t>
            </a:r>
            <a:endParaRPr b="1" lang="en-IN" sz="3200" spc="-1" strike="noStrike" u="sng">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4000" y="301320"/>
            <a:ext cx="9072000" cy="5850360"/>
          </a:xfrm>
          <a:prstGeom prst="rect">
            <a:avLst/>
          </a:prstGeom>
          <a:noFill/>
          <a:ln>
            <a:noFill/>
          </a:ln>
        </p:spPr>
        <p:txBody>
          <a:bodyPr lIns="0" rIns="0" tIns="0" bIns="0" anchor="ctr"/>
          <a:p>
            <a:pPr algn="ctr"/>
            <a:r>
              <a:rPr b="1" lang="en-IN" sz="3200" spc="-1" strike="noStrike" u="sng">
                <a:solidFill>
                  <a:srgbClr val="000000"/>
                </a:solidFill>
                <a:uFill>
                  <a:solidFill>
                    <a:srgbClr val="ffffff"/>
                  </a:solidFill>
                </a:uFill>
                <a:latin typeface="Arial"/>
              </a:rPr>
              <a:t>Testing</a:t>
            </a:r>
            <a:endParaRPr b="1" lang="en-IN" sz="3200" spc="-1" strike="noStrike" u="sng">
              <a:solidFill>
                <a:srgbClr val="000000"/>
              </a:solidFill>
              <a:uFill>
                <a:solidFill>
                  <a:srgbClr val="ffffff"/>
                </a:solidFill>
              </a:uFill>
              <a:latin typeface="Arial"/>
            </a:endParaRPr>
          </a:p>
          <a:p>
            <a:pPr algn="ctr"/>
            <a:r>
              <a:rPr b="0" lang="en-IN" sz="3200" spc="-1" strike="noStrike">
                <a:solidFill>
                  <a:srgbClr val="000000"/>
                </a:solidFill>
                <a:uFill>
                  <a:solidFill>
                    <a:srgbClr val="ffffff"/>
                  </a:solidFill>
                </a:uFill>
                <a:latin typeface="Arial"/>
              </a:rPr>
              <a:t>In this phase the prepared solution is tested by a group of user on the proposed expectation;Here the number of techniques are prototyping,user acceptance test(UAT) etc done.</a:t>
            </a:r>
            <a:endParaRPr b="1" lang="en-IN" sz="3200" spc="-1" strike="noStrike" u="sng">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rPr>
              <a:t>Case Study</a:t>
            </a:r>
            <a:endParaRPr b="0" lang="en-IN" sz="1800" spc="-1" strike="noStrike">
              <a:solidFill>
                <a:srgbClr val="000000"/>
              </a:solidFill>
              <a:uFill>
                <a:solidFill>
                  <a:srgbClr val="ffffff"/>
                </a:solidFill>
              </a:uFill>
              <a:latin typeface="Arial"/>
            </a:endParaRPr>
          </a:p>
        </p:txBody>
      </p:sp>
      <p:sp>
        <p:nvSpPr>
          <p:cNvPr id="75" name="CustomShape 2"/>
          <p:cNvSpPr/>
          <p:nvPr/>
        </p:nvSpPr>
        <p:spPr>
          <a:xfrm>
            <a:off x="504000" y="1768680"/>
            <a:ext cx="9071640" cy="438372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rPr>
              <a:t>HealthCare Industry</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rPr>
              <a:t>Banking</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rPr>
              <a:t>Air Traffic</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What is Bussiness Analysis</a:t>
            </a:r>
            <a:endParaRPr b="0" lang="en-IN" sz="1800" spc="-1" strike="noStrike">
              <a:solidFill>
                <a:srgbClr val="000000"/>
              </a:solidFill>
              <a:uFill>
                <a:solidFill>
                  <a:srgbClr val="ffffff"/>
                </a:solidFill>
              </a:uFill>
              <a:latin typeface="Arial"/>
            </a:endParaRPr>
          </a:p>
        </p:txBody>
      </p:sp>
      <p:pic>
        <p:nvPicPr>
          <p:cNvPr id="77" name="" descr=""/>
          <p:cNvPicPr/>
          <p:nvPr/>
        </p:nvPicPr>
        <p:blipFill>
          <a:blip r:embed="rId1"/>
          <a:stretch/>
        </p:blipFill>
        <p:spPr>
          <a:xfrm>
            <a:off x="503640" y="2589840"/>
            <a:ext cx="9070920" cy="27414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What is Bussiness Analysis</a:t>
            </a:r>
            <a:endParaRPr b="0" lang="en-IN" sz="1800" spc="-1" strike="noStrike">
              <a:solidFill>
                <a:srgbClr val="000000"/>
              </a:solidFill>
              <a:uFill>
                <a:solidFill>
                  <a:srgbClr val="ffffff"/>
                </a:solidFill>
              </a:uFill>
              <a:latin typeface="Arial"/>
            </a:endParaRPr>
          </a:p>
        </p:txBody>
      </p:sp>
      <p:pic>
        <p:nvPicPr>
          <p:cNvPr id="79" name="" descr=""/>
          <p:cNvPicPr/>
          <p:nvPr/>
        </p:nvPicPr>
        <p:blipFill>
          <a:blip r:embed="rId1"/>
          <a:stretch/>
        </p:blipFill>
        <p:spPr>
          <a:xfrm>
            <a:off x="503640" y="1953000"/>
            <a:ext cx="9070920" cy="401508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Specific Phase Wise Role</a:t>
            </a:r>
            <a:endParaRPr b="0" lang="en-IN" sz="1800" spc="-1" strike="noStrike">
              <a:solidFill>
                <a:srgbClr val="000000"/>
              </a:solidFill>
              <a:uFill>
                <a:solidFill>
                  <a:srgbClr val="ffffff"/>
                </a:solidFill>
              </a:uFill>
              <a:latin typeface="Arial"/>
            </a:endParaRPr>
          </a:p>
        </p:txBody>
      </p:sp>
      <p:pic>
        <p:nvPicPr>
          <p:cNvPr id="81" name="" descr=""/>
          <p:cNvPicPr/>
          <p:nvPr/>
        </p:nvPicPr>
        <p:blipFill>
          <a:blip r:embed="rId1"/>
          <a:stretch/>
        </p:blipFill>
        <p:spPr>
          <a:xfrm>
            <a:off x="503640" y="2296080"/>
            <a:ext cx="9070920" cy="33289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rPr>
              <a:t>SDLC</a:t>
            </a:r>
            <a:endParaRPr b="0" lang="en-IN" sz="1800" spc="-1" strike="noStrike">
              <a:solidFill>
                <a:srgbClr val="000000"/>
              </a:solidFill>
              <a:uFill>
                <a:solidFill>
                  <a:srgbClr val="ffffff"/>
                </a:solidFill>
              </a:uFill>
              <a:latin typeface="Arial"/>
            </a:endParaRPr>
          </a:p>
        </p:txBody>
      </p:sp>
      <p:pic>
        <p:nvPicPr>
          <p:cNvPr id="83" name="" descr=""/>
          <p:cNvPicPr/>
          <p:nvPr/>
        </p:nvPicPr>
        <p:blipFill>
          <a:blip r:embed="rId1"/>
          <a:stretch/>
        </p:blipFill>
        <p:spPr>
          <a:xfrm>
            <a:off x="504000" y="2351880"/>
            <a:ext cx="9070920" cy="32180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504000" y="301320"/>
            <a:ext cx="9072000" cy="5850360"/>
          </a:xfrm>
          <a:prstGeom prst="rect">
            <a:avLst/>
          </a:prstGeom>
          <a:noFill/>
          <a:ln>
            <a:noFill/>
          </a:ln>
        </p:spPr>
        <p:txBody>
          <a:bodyPr lIns="0" rIns="0" tIns="0" bIns="0" anchor="ctr"/>
          <a:p>
            <a:pPr algn="ctr"/>
            <a:r>
              <a:rPr b="1" lang="en-IN" sz="3200" spc="-1" strike="noStrike" u="sng">
                <a:solidFill>
                  <a:srgbClr val="000000"/>
                </a:solidFill>
                <a:uFill>
                  <a:solidFill>
                    <a:srgbClr val="ffffff"/>
                  </a:solidFill>
                </a:uFill>
                <a:latin typeface="Arial"/>
              </a:rPr>
              <a:t>Planing</a:t>
            </a:r>
            <a:endParaRPr b="0" lang="en-IN" sz="3200" spc="-1" strike="noStrike">
              <a:solidFill>
                <a:srgbClr val="000000"/>
              </a:solidFill>
              <a:uFill>
                <a:solidFill>
                  <a:srgbClr val="ffffff"/>
                </a:solidFill>
              </a:uFill>
              <a:latin typeface="Arial"/>
            </a:endParaRPr>
          </a:p>
          <a:p>
            <a:pPr algn="ctr"/>
            <a:r>
              <a:rPr b="0" lang="en-IN" sz="3200" spc="-1" strike="noStrike">
                <a:solidFill>
                  <a:srgbClr val="000000"/>
                </a:solidFill>
                <a:uFill>
                  <a:solidFill>
                    <a:srgbClr val="ffffff"/>
                  </a:solidFill>
                </a:uFill>
                <a:latin typeface="Arial"/>
              </a:rPr>
              <a:t>In this phase , we shuld have clear concept of what is the subject matter for consideration and how shuld we move forward towards it.</a:t>
            </a:r>
            <a:endParaRPr b="0" lang="en-IN" sz="3200" spc="-1" strike="noStrike">
              <a:solidFill>
                <a:srgbClr val="000000"/>
              </a:solidFill>
              <a:uFill>
                <a:solidFill>
                  <a:srgbClr val="ffffff"/>
                </a:solidFill>
              </a:uFill>
              <a:latin typeface="Arial"/>
            </a:endParaRPr>
          </a:p>
          <a:p>
            <a:pPr algn="ctr"/>
            <a:endParaRPr b="0" lang="en-IN" sz="32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504000" y="301320"/>
            <a:ext cx="9072000" cy="5850360"/>
          </a:xfrm>
          <a:prstGeom prst="rect">
            <a:avLst/>
          </a:prstGeom>
          <a:noFill/>
          <a:ln>
            <a:noFill/>
          </a:ln>
        </p:spPr>
        <p:txBody>
          <a:bodyPr lIns="0" rIns="0" tIns="0" bIns="0" anchor="ctr"/>
          <a:p>
            <a:pPr algn="ctr"/>
            <a:r>
              <a:rPr b="1" lang="en-IN" sz="3200" spc="-1" strike="noStrike" u="sng">
                <a:solidFill>
                  <a:srgbClr val="000000"/>
                </a:solidFill>
                <a:uFill>
                  <a:solidFill>
                    <a:srgbClr val="ffffff"/>
                  </a:solidFill>
                </a:uFill>
                <a:latin typeface="Arial"/>
              </a:rPr>
              <a:t>Defining</a:t>
            </a:r>
            <a:endParaRPr b="1" lang="en-IN" sz="3200" spc="-1" strike="noStrike" u="sng">
              <a:solidFill>
                <a:srgbClr val="000000"/>
              </a:solidFill>
              <a:uFill>
                <a:solidFill>
                  <a:srgbClr val="ffffff"/>
                </a:solidFill>
              </a:uFill>
              <a:latin typeface="Arial"/>
            </a:endParaRPr>
          </a:p>
          <a:p>
            <a:pPr algn="ctr"/>
            <a:r>
              <a:rPr b="0" lang="en-IN" sz="3200" spc="-1" strike="noStrike">
                <a:solidFill>
                  <a:srgbClr val="000000"/>
                </a:solidFill>
                <a:uFill>
                  <a:solidFill>
                    <a:srgbClr val="ffffff"/>
                  </a:solidFill>
                </a:uFill>
                <a:latin typeface="Arial"/>
              </a:rPr>
              <a:t>In this phase we need to use different tools for gathering functional requirements and then put them in a tangible documented form;This job is done by interviewing a number users.</a:t>
            </a:r>
            <a:endParaRPr b="1" lang="en-IN" sz="3200" spc="-1" strike="noStrike" u="sng">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04000" y="301320"/>
            <a:ext cx="9072000" cy="5850360"/>
          </a:xfrm>
          <a:prstGeom prst="rect">
            <a:avLst/>
          </a:prstGeom>
          <a:noFill/>
          <a:ln>
            <a:noFill/>
          </a:ln>
        </p:spPr>
        <p:txBody>
          <a:bodyPr lIns="0" rIns="0" tIns="0" bIns="0" anchor="ctr"/>
          <a:p>
            <a:pPr algn="ctr"/>
            <a:r>
              <a:rPr b="1" lang="en-IN" sz="3200" spc="-1" strike="noStrike" u="sng">
                <a:solidFill>
                  <a:srgbClr val="000000"/>
                </a:solidFill>
                <a:uFill>
                  <a:solidFill>
                    <a:srgbClr val="ffffff"/>
                  </a:solidFill>
                </a:uFill>
                <a:latin typeface="Arial"/>
              </a:rPr>
              <a:t>Designing</a:t>
            </a:r>
            <a:endParaRPr b="1" lang="en-IN" sz="3200" spc="-1" strike="noStrike" u="sng">
              <a:solidFill>
                <a:srgbClr val="000000"/>
              </a:solidFill>
              <a:uFill>
                <a:solidFill>
                  <a:srgbClr val="ffffff"/>
                </a:solidFill>
              </a:uFill>
              <a:latin typeface="Arial"/>
            </a:endParaRPr>
          </a:p>
          <a:p>
            <a:pPr algn="ctr"/>
            <a:r>
              <a:rPr b="0" lang="en-IN" sz="3200" spc="-1" strike="noStrike">
                <a:solidFill>
                  <a:srgbClr val="000000"/>
                </a:solidFill>
                <a:uFill>
                  <a:solidFill>
                    <a:srgbClr val="ffffff"/>
                  </a:solidFill>
                </a:uFill>
                <a:latin typeface="Arial"/>
              </a:rPr>
              <a:t>Inthis phase BA  work closely with the technical people as how the system programming is done ,how UI screens are generated as per user requirements or not.what about the database designing etc.  </a:t>
            </a:r>
            <a:endParaRPr b="1" lang="en-IN" sz="3200" spc="-1" strike="noStrike" u="sng">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86</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2018-09-10T17:59:57Z</dcterms:created>
  <dc:creator/>
  <dc:description/>
  <dc:language>en-IN</dc:language>
  <cp:lastModifiedBy/>
  <dcterms:modified xsi:type="dcterms:W3CDTF">2018-09-12T20:02:05Z</dcterms:modified>
  <cp:revision>18</cp:revision>
  <dc:subject/>
  <dc:title/>
</cp:coreProperties>
</file>