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2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6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96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1388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90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1282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73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21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6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3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4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9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1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9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2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9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8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67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tatistics" TargetMode="External"/><Relationship Id="rId3" Type="http://schemas.openxmlformats.org/officeDocument/2006/relationships/hyperlink" Target="https://en.wikipedia.org/wiki/Knowledge" TargetMode="External"/><Relationship Id="rId7" Type="http://schemas.openxmlformats.org/officeDocument/2006/relationships/hyperlink" Target="https://en.wikipedia.org/wiki/Big_data" TargetMode="External"/><Relationship Id="rId2" Type="http://schemas.openxmlformats.org/officeDocument/2006/relationships/hyperlink" Target="https://en.wikipedia.org/wiki/Interdisciplinarit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Machine_learning" TargetMode="External"/><Relationship Id="rId11" Type="http://schemas.openxmlformats.org/officeDocument/2006/relationships/image" Target="../media/image3.jpg"/><Relationship Id="rId5" Type="http://schemas.openxmlformats.org/officeDocument/2006/relationships/hyperlink" Target="https://en.wikipedia.org/wiki/Data_mining" TargetMode="External"/><Relationship Id="rId10" Type="http://schemas.openxmlformats.org/officeDocument/2006/relationships/hyperlink" Target="https://en.wikipedia.org/wiki/Informatics" TargetMode="External"/><Relationship Id="rId4" Type="http://schemas.openxmlformats.org/officeDocument/2006/relationships/hyperlink" Target="https://en.wikipedia.org/wiki/Unstructured_data" TargetMode="External"/><Relationship Id="rId9" Type="http://schemas.openxmlformats.org/officeDocument/2006/relationships/hyperlink" Target="https://en.wikipedia.org/wiki/Data_analysi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Big_dat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Nate_Silver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rrelation_and_dependence" TargetMode="External"/><Relationship Id="rId13" Type="http://schemas.openxmlformats.org/officeDocument/2006/relationships/hyperlink" Target="https://en.wikipedia.org/wiki/Linear_model" TargetMode="External"/><Relationship Id="rId3" Type="http://schemas.openxmlformats.org/officeDocument/2006/relationships/hyperlink" Target="https://en.wikipedia.org/wiki/Linearity" TargetMode="External"/><Relationship Id="rId7" Type="http://schemas.openxmlformats.org/officeDocument/2006/relationships/hyperlink" Target="https://en.wikipedia.org/wiki/Multivariate_linear_regression" TargetMode="External"/><Relationship Id="rId12" Type="http://schemas.openxmlformats.org/officeDocument/2006/relationships/hyperlink" Target="https://en.wikipedia.org/wiki/Data" TargetMode="External"/><Relationship Id="rId2" Type="http://schemas.openxmlformats.org/officeDocument/2006/relationships/hyperlink" Target="https://en.wikipedia.org/wiki/Statistic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Simple_linear_regression" TargetMode="External"/><Relationship Id="rId11" Type="http://schemas.openxmlformats.org/officeDocument/2006/relationships/hyperlink" Target="https://en.wikipedia.org/wiki/Estimation_theory" TargetMode="External"/><Relationship Id="rId5" Type="http://schemas.openxmlformats.org/officeDocument/2006/relationships/hyperlink" Target="https://en.wikipedia.org/wiki/Dependent_and_independent_variables" TargetMode="External"/><Relationship Id="rId15" Type="http://schemas.openxmlformats.org/officeDocument/2006/relationships/hyperlink" Target="https://en.wikipedia.org/wiki/Affine_transformation" TargetMode="External"/><Relationship Id="rId10" Type="http://schemas.openxmlformats.org/officeDocument/2006/relationships/hyperlink" Target="https://en.wikipedia.org/wiki/Parameters" TargetMode="External"/><Relationship Id="rId4" Type="http://schemas.openxmlformats.org/officeDocument/2006/relationships/hyperlink" Target="https://en.wikipedia.org/wiki/Scalar_(mathematics)" TargetMode="External"/><Relationship Id="rId9" Type="http://schemas.openxmlformats.org/officeDocument/2006/relationships/hyperlink" Target="https://en.wikipedia.org/wiki/Linear_predictor_function" TargetMode="External"/><Relationship Id="rId14" Type="http://schemas.openxmlformats.org/officeDocument/2006/relationships/hyperlink" Target="https://en.wikipedia.org/wiki/Conditional_expectat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egression_analysis" TargetMode="External"/><Relationship Id="rId13" Type="http://schemas.openxmlformats.org/officeDocument/2006/relationships/hyperlink" Target="https://en.wikipedia.org/wiki/Log-odds" TargetMode="External"/><Relationship Id="rId18" Type="http://schemas.openxmlformats.org/officeDocument/2006/relationships/hyperlink" Target="https://en.wikipedia.org/wiki/Continuous_variable" TargetMode="External"/><Relationship Id="rId3" Type="http://schemas.openxmlformats.org/officeDocument/2006/relationships/hyperlink" Target="https://en.wikipedia.org/wiki/Statistical_model" TargetMode="External"/><Relationship Id="rId7" Type="http://schemas.openxmlformats.org/officeDocument/2006/relationships/hyperlink" Target="https://en.wikipedia.org/wiki/Logistic_regression#Extensions" TargetMode="External"/><Relationship Id="rId12" Type="http://schemas.openxmlformats.org/officeDocument/2006/relationships/hyperlink" Target="https://en.wikipedia.org/wiki/Indicator_variable" TargetMode="External"/><Relationship Id="rId17" Type="http://schemas.openxmlformats.org/officeDocument/2006/relationships/hyperlink" Target="https://en.wikipedia.org/wiki/Independent_variable" TargetMode="External"/><Relationship Id="rId2" Type="http://schemas.openxmlformats.org/officeDocument/2006/relationships/hyperlink" Target="https://en.wikipedia.org/wiki/Statistics" TargetMode="External"/><Relationship Id="rId16" Type="http://schemas.openxmlformats.org/officeDocument/2006/relationships/hyperlink" Target="https://en.wikipedia.org/wiki/Linear_function_(calculus)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Dependent_variable" TargetMode="External"/><Relationship Id="rId11" Type="http://schemas.openxmlformats.org/officeDocument/2006/relationships/hyperlink" Target="https://en.wikipedia.org/wiki/Binary_regression" TargetMode="External"/><Relationship Id="rId5" Type="http://schemas.openxmlformats.org/officeDocument/2006/relationships/hyperlink" Target="https://en.wikipedia.org/wiki/Binary_variable" TargetMode="External"/><Relationship Id="rId15" Type="http://schemas.openxmlformats.org/officeDocument/2006/relationships/hyperlink" Target="https://en.wikipedia.org/wiki/Odds" TargetMode="External"/><Relationship Id="rId10" Type="http://schemas.openxmlformats.org/officeDocument/2006/relationships/hyperlink" Target="https://en.wikipedia.org/wiki/Estimation_theory" TargetMode="External"/><Relationship Id="rId4" Type="http://schemas.openxmlformats.org/officeDocument/2006/relationships/hyperlink" Target="https://en.wikipedia.org/wiki/Logistic_function" TargetMode="External"/><Relationship Id="rId9" Type="http://schemas.openxmlformats.org/officeDocument/2006/relationships/hyperlink" Target="https://en.wikipedia.org/wiki/Logistic_regression#cite_note-1" TargetMode="External"/><Relationship Id="rId14" Type="http://schemas.openxmlformats.org/officeDocument/2006/relationships/hyperlink" Target="https://en.wikipedia.org/wiki/Logarithm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mputer_vision" TargetMode="External"/><Relationship Id="rId3" Type="http://schemas.openxmlformats.org/officeDocument/2006/relationships/hyperlink" Target="https://en.wikipedia.org/wiki/Artificial_intelligence" TargetMode="External"/><Relationship Id="rId7" Type="http://schemas.openxmlformats.org/officeDocument/2006/relationships/hyperlink" Target="https://en.wikipedia.org/wiki/Speech_recognition" TargetMode="External"/><Relationship Id="rId2" Type="http://schemas.openxmlformats.org/officeDocument/2006/relationships/hyperlink" Target="https://en.wikipedia.org/wiki/Algorith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Email_filtering" TargetMode="External"/><Relationship Id="rId5" Type="http://schemas.openxmlformats.org/officeDocument/2006/relationships/hyperlink" Target="https://en.wikipedia.org/wiki/Machine_learning#cite_note-2" TargetMode="External"/><Relationship Id="rId4" Type="http://schemas.openxmlformats.org/officeDocument/2006/relationships/hyperlink" Target="https://en.wikipedia.org/wiki/Training_data" TargetMode="Externa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.F._Jeff_Wu" TargetMode="External"/><Relationship Id="rId7" Type="http://schemas.openxmlformats.org/officeDocument/2006/relationships/hyperlink" Target="https://en.wikipedia.org/wiki/Committee_on_Data_for_Science_and_Technology" TargetMode="External"/><Relationship Id="rId2" Type="http://schemas.openxmlformats.org/officeDocument/2006/relationships/hyperlink" Target="https://en.wikipedia.org/wiki/John_Tuke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William_S._Cleveland" TargetMode="External"/><Relationship Id="rId5" Type="http://schemas.openxmlformats.org/officeDocument/2006/relationships/hyperlink" Target="https://en.wikipedia.org/wiki/Peter_Naur" TargetMode="External"/><Relationship Id="rId4" Type="http://schemas.openxmlformats.org/officeDocument/2006/relationships/hyperlink" Target="https://en.wikipedia.org/wiki/Montpellier_2_Univers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E36906-2F23-4AD3-A759-1364669A3979}"/>
              </a:ext>
            </a:extLst>
          </p:cNvPr>
          <p:cNvSpPr txBox="1"/>
          <p:nvPr/>
        </p:nvSpPr>
        <p:spPr>
          <a:xfrm>
            <a:off x="7945515" y="4998972"/>
            <a:ext cx="4385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 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2000" dirty="0"/>
              <a:t>A46 Somnath Bhoite</a:t>
            </a:r>
          </a:p>
          <a:p>
            <a:r>
              <a:rPr lang="en-US" sz="2000" dirty="0"/>
              <a:t>	A41 </a:t>
            </a:r>
            <a:r>
              <a:rPr lang="en-US" sz="2000" dirty="0" err="1"/>
              <a:t>Sanket</a:t>
            </a:r>
            <a:r>
              <a:rPr lang="en-US" sz="2000" dirty="0"/>
              <a:t> </a:t>
            </a:r>
            <a:r>
              <a:rPr lang="en-US" sz="2000" dirty="0" err="1"/>
              <a:t>Dhanve</a:t>
            </a:r>
            <a:endParaRPr lang="en-US" sz="2000" dirty="0"/>
          </a:p>
          <a:p>
            <a:r>
              <a:rPr lang="en-US" sz="2000" dirty="0"/>
              <a:t>	A29 </a:t>
            </a:r>
            <a:r>
              <a:rPr lang="en-US" sz="2000" dirty="0" err="1"/>
              <a:t>Prathamesh</a:t>
            </a:r>
            <a:r>
              <a:rPr lang="en-US" sz="2000" dirty="0"/>
              <a:t> </a:t>
            </a:r>
            <a:r>
              <a:rPr lang="en-US" sz="2000" dirty="0" err="1"/>
              <a:t>Mengde</a:t>
            </a:r>
            <a:endParaRPr lang="en-US" sz="2000" dirty="0"/>
          </a:p>
          <a:p>
            <a:r>
              <a:rPr lang="en-US" sz="2000" dirty="0"/>
              <a:t>	A60 Vaibhav Gaikwad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4A334-E6EC-435E-9BF5-FCE4B766A57A}"/>
              </a:ext>
            </a:extLst>
          </p:cNvPr>
          <p:cNvSpPr txBox="1"/>
          <p:nvPr/>
        </p:nvSpPr>
        <p:spPr>
          <a:xfrm>
            <a:off x="2352582" y="887767"/>
            <a:ext cx="692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M.sc(Cs)-1 Sem-1 2021-22</a:t>
            </a:r>
            <a:endParaRPr lang="en-IN" sz="36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0ECE56-6379-4E5F-A0D3-43F6B112B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300" y="0"/>
            <a:ext cx="1376038" cy="1420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DC8236-E65E-40C2-B9AC-DDCB90DB8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703" y="1523566"/>
            <a:ext cx="7634439" cy="38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9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094790-E6E1-460F-85DC-D25CDFF51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099" y="763481"/>
            <a:ext cx="6693763" cy="53798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595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>
            <a:extLst>
              <a:ext uri="{FF2B5EF4-FFF2-40B4-BE49-F238E27FC236}">
                <a16:creationId xmlns:a16="http://schemas.microsoft.com/office/drawing/2014/main" id="{E7845F81-2412-44A2-8AC1-152DF57C07B1}"/>
              </a:ext>
            </a:extLst>
          </p:cNvPr>
          <p:cNvSpPr/>
          <p:nvPr/>
        </p:nvSpPr>
        <p:spPr>
          <a:xfrm>
            <a:off x="4119239" y="845598"/>
            <a:ext cx="3213716" cy="2583402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69E4A-31CA-405F-943E-5950636E9922}"/>
              </a:ext>
            </a:extLst>
          </p:cNvPr>
          <p:cNvSpPr txBox="1"/>
          <p:nvPr/>
        </p:nvSpPr>
        <p:spPr>
          <a:xfrm>
            <a:off x="2423604" y="3977196"/>
            <a:ext cx="8442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				</a:t>
            </a:r>
            <a:r>
              <a:rPr lang="en-US" sz="3200" b="1" i="1" dirty="0">
                <a:solidFill>
                  <a:schemeClr val="tx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YOU!!!!!</a:t>
            </a:r>
            <a:endParaRPr lang="en-IN" sz="2800" b="1" i="1" dirty="0">
              <a:solidFill>
                <a:schemeClr val="tx1">
                  <a:lumMod val="8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38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7B06B2-618F-473B-90E6-DE26A9ADEC17}"/>
              </a:ext>
            </a:extLst>
          </p:cNvPr>
          <p:cNvSpPr txBox="1"/>
          <p:nvPr/>
        </p:nvSpPr>
        <p:spPr>
          <a:xfrm>
            <a:off x="4935985" y="1242874"/>
            <a:ext cx="686243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  <a:t>				</a:t>
            </a:r>
            <a:r>
              <a:rPr lang="en-IN" dirty="0">
                <a:solidFill>
                  <a:srgbClr val="000000"/>
                </a:solidFill>
                <a:latin typeface="Linux Libertine"/>
              </a:rPr>
              <a:t>	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Linux Libertine"/>
              </a:rPr>
              <a:t>Data science</a:t>
            </a:r>
          </a:p>
          <a:p>
            <a:endParaRPr lang="en-IN" sz="3200" dirty="0">
              <a:solidFill>
                <a:srgbClr val="FF0000"/>
              </a:solidFill>
              <a:latin typeface="Linux Libertine"/>
            </a:endParaRP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Data science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an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Interdisciplinarit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interdisciplinary</a:t>
            </a:r>
            <a:r>
              <a:rPr lang="en-US" b="0" i="0" dirty="0">
                <a:effectLst/>
                <a:latin typeface="Arial" panose="020B0604020202020204" pitchFamily="34" charset="0"/>
              </a:rPr>
              <a:t> field that uses scientific methods, processes, algorithms and systems to extract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3" tooltip="Knowled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knowledge</a:t>
            </a:r>
            <a:r>
              <a:rPr lang="en-US" b="0" i="0" dirty="0">
                <a:effectLst/>
                <a:latin typeface="Arial" panose="020B0604020202020204" pitchFamily="34" charset="0"/>
              </a:rPr>
              <a:t> and insights from noisy, structured and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4" tooltip="Unstructured da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unstructured data</a:t>
            </a:r>
            <a:r>
              <a:rPr lang="en-US" b="0" i="0" dirty="0">
                <a:effectLst/>
                <a:latin typeface="Arial" panose="020B0604020202020204" pitchFamily="34" charset="0"/>
              </a:rPr>
              <a:t>,</a:t>
            </a:r>
            <a:r>
              <a:rPr lang="en-US" b="0" i="0" baseline="3000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and apply knowledge and actionable insights from data across a broad range of application domains. Data science is related to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5" tooltip="Data min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mining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6" tooltip="Machine learn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7" tooltip="Big da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big data</a:t>
            </a:r>
            <a:r>
              <a:rPr lang="en-US" b="0" i="0" dirty="0">
                <a:effectLst/>
                <a:latin typeface="Arial" panose="020B0604020202020204" pitchFamily="34" charset="0"/>
              </a:rPr>
              <a:t>. Data science is a "concept to unify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8" tooltip="Statis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statistics</a:t>
            </a:r>
            <a:r>
              <a:rPr lang="en-US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9" tooltip="Data analys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analysis</a:t>
            </a:r>
            <a:r>
              <a:rPr lang="en-US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0" tooltip="Informa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informatics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and their related methods" in order to "understand and analyze actual phenomena" with data.</a:t>
            </a:r>
            <a:endParaRPr lang="en-IN" b="0" i="0" dirty="0">
              <a:effectLst/>
              <a:latin typeface="Linux Libertine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52CE58-2BBA-4A04-A6E4-3D90DADCC2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8784" y="1679467"/>
            <a:ext cx="3844031" cy="2974019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0246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D9847A-28EC-4A63-A188-2E09113746DA}"/>
              </a:ext>
            </a:extLst>
          </p:cNvPr>
          <p:cNvSpPr txBox="1"/>
          <p:nvPr/>
        </p:nvSpPr>
        <p:spPr>
          <a:xfrm>
            <a:off x="301841" y="1443841"/>
            <a:ext cx="630314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0" i="0" dirty="0">
                <a:solidFill>
                  <a:srgbClr val="FF0000"/>
                </a:solidFill>
                <a:effectLst/>
                <a:latin typeface="Linux Libertine"/>
              </a:rPr>
              <a:t>			Foundations</a:t>
            </a:r>
          </a:p>
          <a:p>
            <a:pPr algn="l"/>
            <a:endParaRPr lang="en-IN" sz="2800" dirty="0">
              <a:solidFill>
                <a:srgbClr val="FF0000"/>
              </a:solidFill>
              <a:latin typeface="Linux Libertine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Data science is an interdisciplinary field focused on extracting knowledge from data sets, which are typically large (see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Big da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big data</a:t>
            </a:r>
            <a:r>
              <a:rPr lang="en-US" b="0" i="0" dirty="0">
                <a:effectLst/>
                <a:latin typeface="Arial" panose="020B0604020202020204" pitchFamily="34" charset="0"/>
              </a:rPr>
              <a:t>), and applying the knowledge and actionable insights from data to solve problems in a wide range of application domains.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The field encompasses preparing data for analysis, formulating data science problems, analyzing data, developing data-driven solutions, and presenting findings to inform high-level decisions in a broad range of application domains.</a:t>
            </a:r>
            <a:endParaRPr lang="en-IN" b="0" i="0" dirty="0">
              <a:effectLst/>
              <a:latin typeface="Linux Liberti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87863-E41E-48CA-9415-73731A353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812" y="1772342"/>
            <a:ext cx="4172505" cy="36075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4646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94A303-530A-4BB7-BFF7-5D0FA914188F}"/>
              </a:ext>
            </a:extLst>
          </p:cNvPr>
          <p:cNvSpPr txBox="1"/>
          <p:nvPr/>
        </p:nvSpPr>
        <p:spPr>
          <a:xfrm>
            <a:off x="568169" y="1628507"/>
            <a:ext cx="50247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		Relationship to statistics</a:t>
            </a:r>
          </a:p>
          <a:p>
            <a:pPr algn="l"/>
            <a:endParaRPr lang="en-I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Many statisticians, including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Nate Silv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Nate Silver</a:t>
            </a:r>
            <a:r>
              <a:rPr lang="en-US" b="0" i="0" dirty="0">
                <a:effectLst/>
                <a:latin typeface="Arial" panose="020B0604020202020204" pitchFamily="34" charset="0"/>
              </a:rPr>
              <a:t>, have argued that data science is not a new field, but rather another name for statistics.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Others argue that data science is distinct from statistics because it focuses on problems and techniques unique to digital data.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He describes data science as an applied field growing out of traditional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statistics.data</a:t>
            </a:r>
            <a:r>
              <a:rPr lang="en-US" b="0" i="0" dirty="0">
                <a:effectLst/>
                <a:latin typeface="Arial" panose="020B0604020202020204" pitchFamily="34" charset="0"/>
              </a:rPr>
              <a:t> science can be therefore described as an applied branch of statistics.</a:t>
            </a:r>
            <a:endParaRPr lang="en-IN" b="1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14744-A936-4C0D-9D95-16C443BCE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523" y="1784412"/>
            <a:ext cx="5165287" cy="3400147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780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9BDB24-6E3A-48BF-8092-E6744CA5D9BB}"/>
              </a:ext>
            </a:extLst>
          </p:cNvPr>
          <p:cNvSpPr txBox="1"/>
          <p:nvPr/>
        </p:nvSpPr>
        <p:spPr>
          <a:xfrm>
            <a:off x="1580225" y="639193"/>
            <a:ext cx="8451543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0" i="0" dirty="0">
                <a:solidFill>
                  <a:srgbClr val="FF0000"/>
                </a:solidFill>
                <a:effectLst/>
                <a:latin typeface="Linux Libertine"/>
              </a:rPr>
              <a:t>				Technologies and techniques</a:t>
            </a:r>
          </a:p>
          <a:p>
            <a:endParaRPr lang="en-IN" sz="2800" b="0" i="0" dirty="0">
              <a:solidFill>
                <a:srgbClr val="FF0000"/>
              </a:solidFill>
              <a:effectLst/>
              <a:latin typeface="Linux Libertine"/>
            </a:endParaRPr>
          </a:p>
          <a:p>
            <a:r>
              <a:rPr lang="en-US" sz="2000" b="0" i="0" dirty="0">
                <a:effectLst/>
                <a:latin typeface="Arial" panose="020B0604020202020204" pitchFamily="34" charset="0"/>
              </a:rPr>
              <a:t>There is a variety of different technologies and techniques that are used for data science which depend on the application.</a:t>
            </a:r>
          </a:p>
          <a:p>
            <a:endParaRPr lang="en-US" sz="2000" dirty="0">
              <a:latin typeface="Arial" panose="020B0604020202020204" pitchFamily="34" charset="0"/>
            </a:endParaRPr>
          </a:p>
          <a:p>
            <a:r>
              <a:rPr lang="en-IN" sz="2400" b="0" i="0" dirty="0">
                <a:solidFill>
                  <a:srgbClr val="FFFF00"/>
                </a:solidFill>
                <a:effectLst/>
                <a:latin typeface="Linux Libertine"/>
              </a:rPr>
              <a:t>1)Linear regression :</a:t>
            </a:r>
          </a:p>
          <a:p>
            <a:r>
              <a:rPr lang="en-IN" sz="2400" b="0" i="0" dirty="0">
                <a:solidFill>
                  <a:srgbClr val="FFFF00"/>
                </a:solidFill>
                <a:effectLst/>
                <a:latin typeface="Linux Libertine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In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Statis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statistics</a:t>
            </a:r>
            <a:r>
              <a:rPr lang="en-US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b="1" i="0" dirty="0">
                <a:effectLst/>
                <a:latin typeface="Arial" panose="020B0604020202020204" pitchFamily="34" charset="0"/>
              </a:rPr>
              <a:t>linear regression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3" tooltip="Linearit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</a:t>
            </a:r>
            <a:r>
              <a:rPr lang="en-US" b="0" i="0" dirty="0">
                <a:effectLst/>
                <a:latin typeface="Arial" panose="020B0604020202020204" pitchFamily="34" charset="0"/>
              </a:rPr>
              <a:t> approach for modelling the relationship between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4" tooltip="Scalar (mathematic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scalar</a:t>
            </a:r>
            <a:r>
              <a:rPr lang="en-US" b="0" i="0" dirty="0">
                <a:effectLst/>
                <a:latin typeface="Arial" panose="020B0604020202020204" pitchFamily="34" charset="0"/>
              </a:rPr>
              <a:t> response and one or more explanatory variables (also known as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5" tooltip="Dependent and independent variabl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dependent and independent variables</a:t>
            </a:r>
            <a:r>
              <a:rPr lang="en-US" b="0" i="0" dirty="0">
                <a:effectLst/>
                <a:latin typeface="Arial" panose="020B0604020202020204" pitchFamily="34" charset="0"/>
              </a:rPr>
              <a:t>). The case of one explanatory variable is called </a:t>
            </a:r>
            <a:r>
              <a:rPr lang="en-US" b="0" i="1" u="none" strike="noStrike" dirty="0">
                <a:effectLst/>
                <a:latin typeface="Arial" panose="020B0604020202020204" pitchFamily="34" charset="0"/>
                <a:hlinkClick r:id="rId6" tooltip="Simple linear regress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 linear regression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; for more than one, the process is called </a:t>
            </a:r>
            <a:r>
              <a:rPr lang="en-US" b="1" i="0" dirty="0">
                <a:effectLst/>
                <a:latin typeface="Arial" panose="020B0604020202020204" pitchFamily="34" charset="0"/>
              </a:rPr>
              <a:t>multiple linear regression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This term is distinct from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7" tooltip="Multivariate linear regress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multivariate linear regression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, where multiple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8" tooltip="Correlation and depend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correlated</a:t>
            </a:r>
            <a:r>
              <a:rPr lang="en-US" b="0" i="0" dirty="0">
                <a:effectLst/>
                <a:latin typeface="Arial" panose="020B0604020202020204" pitchFamily="34" charset="0"/>
              </a:rPr>
              <a:t> dependent variables are predicted, rather than a single scalar variable.</a:t>
            </a:r>
            <a:endParaRPr lang="en-IN" b="0" i="0" dirty="0">
              <a:effectLst/>
              <a:latin typeface="Linux Libertine"/>
            </a:endParaRPr>
          </a:p>
          <a:p>
            <a:endParaRPr lang="en-US" sz="2000" dirty="0"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In linear regression, the relationships are modeled using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9" tooltip="Linear predictor fun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 predictor functions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whose unknown model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0" tooltip="Parameter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parameters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are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1" tooltip="Estimation theo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estimated</a:t>
            </a:r>
            <a:r>
              <a:rPr lang="en-US" b="0" i="0" dirty="0">
                <a:effectLst/>
                <a:latin typeface="Arial" panose="020B0604020202020204" pitchFamily="34" charset="0"/>
              </a:rPr>
              <a:t> from 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2" tooltip="Da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</a:t>
            </a:r>
            <a:r>
              <a:rPr lang="en-US" b="0" i="0" dirty="0">
                <a:effectLst/>
                <a:latin typeface="Arial" panose="020B0604020202020204" pitchFamily="34" charset="0"/>
              </a:rPr>
              <a:t>. Such models are called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3" tooltip="Linear mod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 models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Most commonly, 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4" tooltip="Conditional expect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conditional mean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of the response given the values of the explanatory variables (or predictors) is assumed to be an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5" tooltip="Affine transform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affine function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of those values.</a:t>
            </a:r>
            <a:endParaRPr lang="en-US" dirty="0">
              <a:latin typeface="Arial" panose="020B0604020202020204" pitchFamily="34" charset="0"/>
            </a:endParaRPr>
          </a:p>
          <a:p>
            <a:endParaRPr lang="en-IN" sz="2400" dirty="0">
              <a:latin typeface="Linux Libertine"/>
            </a:endParaRPr>
          </a:p>
          <a:p>
            <a:endParaRPr lang="en-IN" sz="2800" b="0" i="0" dirty="0">
              <a:solidFill>
                <a:srgbClr val="FF0000"/>
              </a:solidFill>
              <a:effectLst/>
              <a:latin typeface="Linux Libertine"/>
            </a:endParaRPr>
          </a:p>
          <a:p>
            <a:endParaRPr lang="en-IN" sz="2800" b="0" i="0" dirty="0">
              <a:solidFill>
                <a:srgbClr val="FF0000"/>
              </a:solidFill>
              <a:effectLst/>
              <a:latin typeface="Linux Libertine"/>
            </a:endParaRPr>
          </a:p>
          <a:p>
            <a:endParaRPr lang="en-IN" sz="2800" dirty="0">
              <a:solidFill>
                <a:srgbClr val="FF0000"/>
              </a:solidFill>
              <a:latin typeface="Linux Libertine"/>
            </a:endParaRPr>
          </a:p>
          <a:p>
            <a:endParaRPr lang="en-IN" sz="2800" b="0" i="0" dirty="0">
              <a:solidFill>
                <a:srgbClr val="FF0000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298570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DCCD40-3DF1-456F-8C12-42B7B9FF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39" y="1193737"/>
            <a:ext cx="9043510" cy="472766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476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487A2-31F4-4C22-BB3F-115023130E95}"/>
              </a:ext>
            </a:extLst>
          </p:cNvPr>
          <p:cNvSpPr txBox="1"/>
          <p:nvPr/>
        </p:nvSpPr>
        <p:spPr>
          <a:xfrm>
            <a:off x="1047564" y="656947"/>
            <a:ext cx="916175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dirty="0">
                <a:solidFill>
                  <a:srgbClr val="FFFF00"/>
                </a:solidFill>
                <a:effectLst/>
                <a:latin typeface="Linux Libertine"/>
              </a:rPr>
              <a:t>2) Logistic regression :</a:t>
            </a:r>
          </a:p>
          <a:p>
            <a:endParaRPr lang="en-IN" sz="2400" dirty="0">
              <a:solidFill>
                <a:srgbClr val="FFFF00"/>
              </a:solidFill>
              <a:latin typeface="Linux Libertine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In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Statis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statistics</a:t>
            </a:r>
            <a:r>
              <a:rPr lang="en-US" b="0" i="0" dirty="0">
                <a:effectLst/>
                <a:latin typeface="Arial" panose="020B0604020202020204" pitchFamily="34" charset="0"/>
              </a:rPr>
              <a:t>, the </a:t>
            </a:r>
            <a:r>
              <a:rPr lang="en-US" b="1" i="0" dirty="0">
                <a:effectLst/>
                <a:latin typeface="Arial" panose="020B0604020202020204" pitchFamily="34" charset="0"/>
              </a:rPr>
              <a:t>logistic model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(or </a:t>
            </a:r>
            <a:r>
              <a:rPr lang="en-US" b="1" i="0" dirty="0">
                <a:effectLst/>
                <a:latin typeface="Arial" panose="020B0604020202020204" pitchFamily="34" charset="0"/>
              </a:rPr>
              <a:t>logit model</a:t>
            </a:r>
            <a:r>
              <a:rPr lang="en-US" b="0" i="0" dirty="0">
                <a:effectLst/>
                <a:latin typeface="Arial" panose="020B0604020202020204" pitchFamily="34" charset="0"/>
              </a:rPr>
              <a:t>) is used to model the probability of a certain class or event existing such as pass/fail, win/lose, alive/dead or healthy/sick. This can be extended to model several classes of events such as determining whether an image contains a cat, dog, lion, etc. Each object being detected in the image would be assigned a probability between 0 and 1, with a sum of one.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Logistic regression is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3" tooltip="Statistical mod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statistical model</a:t>
            </a:r>
            <a:r>
              <a:rPr lang="en-US" b="0" i="0" dirty="0">
                <a:effectLst/>
                <a:latin typeface="Arial" panose="020B0604020202020204" pitchFamily="34" charset="0"/>
              </a:rPr>
              <a:t> that in its basic form uses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4" tooltip="Logistic fun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logistic function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to model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5" tooltip="Binary variab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binary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6" tooltip="Dependent variab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dependent variable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although many more complex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extensions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exist.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In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8" tooltip="Regression analys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regression analysis</a:t>
            </a:r>
            <a:r>
              <a:rPr lang="en-US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b="1" i="0" dirty="0">
                <a:effectLst/>
                <a:latin typeface="Arial" panose="020B0604020202020204" pitchFamily="34" charset="0"/>
              </a:rPr>
              <a:t>logistic regression</a:t>
            </a:r>
            <a:r>
              <a:rPr lang="en-US" b="0" i="0" u="none" strike="noStrike" baseline="30000" dirty="0">
                <a:effectLst/>
                <a:latin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(or </a:t>
            </a:r>
            <a:r>
              <a:rPr lang="en-US" b="1" i="0" dirty="0">
                <a:effectLst/>
                <a:latin typeface="Arial" panose="020B0604020202020204" pitchFamily="34" charset="0"/>
              </a:rPr>
              <a:t>logit regression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) is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0" tooltip="Estimation theo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estimating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 the parameters of a logistic model (a form of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1" tooltip="Binary regress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binary regression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). </a:t>
            </a:r>
          </a:p>
          <a:p>
            <a:endParaRPr lang="en-IN" b="0" i="0" dirty="0">
              <a:effectLst/>
              <a:latin typeface="Linux Libertine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Mathematically, a binary logistic model has a dependent variable with two possible values, such as pass/fail which is represented by an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2" tooltip="Indicator variab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indicator variable</a:t>
            </a:r>
            <a:r>
              <a:rPr lang="en-US" b="0" i="0" dirty="0">
                <a:effectLst/>
                <a:latin typeface="Arial" panose="020B0604020202020204" pitchFamily="34" charset="0"/>
              </a:rPr>
              <a:t>, where the two values are labeled "0" and "1".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 In the logistic model, 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3" tooltip="Log-odd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log-odds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4" tooltip="Logarith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logarithm</a:t>
            </a:r>
            <a:r>
              <a:rPr lang="en-US" b="0" i="0" dirty="0">
                <a:effectLst/>
                <a:latin typeface="Arial" panose="020B0604020202020204" pitchFamily="34" charset="0"/>
              </a:rPr>
              <a:t> of 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5" tooltip="Odd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odds</a:t>
            </a:r>
            <a:r>
              <a:rPr lang="en-US" b="0" i="0" dirty="0">
                <a:effectLst/>
                <a:latin typeface="Arial" panose="020B0604020202020204" pitchFamily="34" charset="0"/>
              </a:rPr>
              <a:t>) for the value labeled "1" is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6" tooltip="Linear function (calculu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 combination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of one or more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7" tooltip="Independent variab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independent variables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("predictors"); the independent variables can each be a binary variable (two classes, coded by an indicator variable) or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8" tooltip="Continuous variab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continuous variable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(any real value).</a:t>
            </a:r>
            <a:endParaRPr lang="en-IN" b="0" i="0" dirty="0">
              <a:effectLst/>
              <a:latin typeface="Linux Liberti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39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DCC304-E068-435F-A0AA-2ECCB28B9D85}"/>
              </a:ext>
            </a:extLst>
          </p:cNvPr>
          <p:cNvSpPr txBox="1"/>
          <p:nvPr/>
        </p:nvSpPr>
        <p:spPr>
          <a:xfrm>
            <a:off x="183672" y="1259175"/>
            <a:ext cx="633865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dirty="0">
                <a:solidFill>
                  <a:srgbClr val="FF0000"/>
                </a:solidFill>
                <a:effectLst/>
                <a:latin typeface="Linux Libertine"/>
              </a:rPr>
              <a:t>			Machine learning </a:t>
            </a:r>
          </a:p>
          <a:p>
            <a:pPr algn="l"/>
            <a:endParaRPr lang="en-IN" sz="2400" dirty="0">
              <a:solidFill>
                <a:srgbClr val="FF0000"/>
              </a:solidFill>
              <a:latin typeface="Linux Libertine"/>
            </a:endParaRPr>
          </a:p>
          <a:p>
            <a:pPr algn="l"/>
            <a:r>
              <a:rPr lang="en-US" b="1" i="0" dirty="0">
                <a:effectLst/>
                <a:latin typeface="Arial" panose="020B0604020202020204" pitchFamily="34" charset="0"/>
              </a:rPr>
              <a:t>Machine learning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effectLst/>
                <a:latin typeface="Arial" panose="020B0604020202020204" pitchFamily="34" charset="0"/>
              </a:rPr>
              <a:t>ML</a:t>
            </a:r>
            <a:r>
              <a:rPr lang="en-US" b="0" i="0" dirty="0">
                <a:effectLst/>
                <a:latin typeface="Arial" panose="020B0604020202020204" pitchFamily="34" charset="0"/>
              </a:rPr>
              <a:t>) is the study of computer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Algorith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that can improve automatically through experience and by the use of data.</a:t>
            </a:r>
            <a:endParaRPr lang="en-US" b="0" i="0" baseline="3000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 It is seen as a part of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3" tooltip="Artificial intellig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artificial intelligence</a:t>
            </a:r>
            <a:r>
              <a:rPr lang="en-US" b="0" i="0" dirty="0">
                <a:effectLst/>
                <a:latin typeface="Arial" panose="020B0604020202020204" pitchFamily="34" charset="0"/>
              </a:rPr>
              <a:t>. Machine learning algorithms build a model based on sample data, known as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4" tooltip="Training da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training data</a:t>
            </a:r>
            <a:r>
              <a:rPr lang="en-US" b="0" i="0" dirty="0">
                <a:effectLst/>
                <a:latin typeface="Arial" panose="020B0604020202020204" pitchFamily="34" charset="0"/>
              </a:rPr>
              <a:t>, in order to make predictions or decisions without being explicitly programmed to do so.</a:t>
            </a:r>
          </a:p>
          <a:p>
            <a:pPr algn="l"/>
            <a:endParaRPr lang="en-US" u="none" strike="noStrike" baseline="30000" dirty="0">
              <a:latin typeface="Arial" panose="020B060402020202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effectLst/>
                <a:latin typeface="Arial" panose="020B0604020202020204" pitchFamily="34" charset="0"/>
              </a:rPr>
              <a:t>Machine learning algorithms are used in a wide variety of applications, such as in medicine,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6" tooltip="Email filter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 filtering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7" tooltip="Speech recogni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speech recognition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8" tooltip="Computer vis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vision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, where it is difficult or unfeasible to develop conventional algorithms to perform the needed tasks.</a:t>
            </a:r>
            <a:r>
              <a:rPr lang="en-US" b="0" i="0" u="none" strike="noStrike" baseline="30000" dirty="0"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endParaRPr lang="en-IN" b="0" i="0" dirty="0">
              <a:effectLst/>
              <a:latin typeface="Linux Liberti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77610-2CC7-4D42-B51E-1EA68EE220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3561" y="1714500"/>
            <a:ext cx="4897315" cy="3429000"/>
          </a:xfrm>
          <a:prstGeom prst="rect">
            <a:avLst/>
          </a:prstGeom>
          <a:effectLst>
            <a:reflection blurRad="6350" stA="50000" endA="300" endPos="90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5710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4C4016-8A0F-411D-96E1-7EEE9A2316ED}"/>
              </a:ext>
            </a:extLst>
          </p:cNvPr>
          <p:cNvSpPr txBox="1"/>
          <p:nvPr/>
        </p:nvSpPr>
        <p:spPr>
          <a:xfrm>
            <a:off x="4696288" y="621437"/>
            <a:ext cx="3346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Linux Libertine"/>
              </a:rPr>
              <a:t>Etymology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35E8CA-1E65-4C33-A4FC-DDD6802A1D8A}"/>
              </a:ext>
            </a:extLst>
          </p:cNvPr>
          <p:cNvSpPr txBox="1"/>
          <p:nvPr/>
        </p:nvSpPr>
        <p:spPr>
          <a:xfrm>
            <a:off x="1526958" y="1304469"/>
            <a:ext cx="9552373" cy="567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arenR"/>
            </a:pPr>
            <a:r>
              <a:rPr lang="en-IN" sz="2000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Early usage :</a:t>
            </a:r>
          </a:p>
          <a:p>
            <a:pPr marL="457200" indent="-457200" algn="l">
              <a:buAutoNum type="arabicParenR"/>
            </a:pPr>
            <a:endParaRPr lang="en-IN" sz="2000" b="1" dirty="0">
              <a:solidFill>
                <a:srgbClr val="92D050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1600" b="0" i="0" dirty="0">
                <a:effectLst/>
                <a:latin typeface="Arial" panose="020B0604020202020204" pitchFamily="34" charset="0"/>
              </a:rPr>
              <a:t>In 1962, 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hlinkClick r:id="rId2" tooltip="John Tuke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John Tukey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described a field he called "data analysis", which resembles modern data science. In 1985, in a lecture given to the Chinese Academy of Sciences in Beijing, 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hlinkClick r:id="rId3" tooltip="C.F. Jeff Wu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C.F. Jeff Wu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used the term Data Science for the first time as an alternative name for statistics. Later, attendees at a 1992 statistics symposium at the 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hlinkClick r:id="rId4" tooltip="Montpellier 2 Universit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University of Montpellier II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acknowledged the emergence of a new discipline focused on data of various origins and forms, combining established concepts and principles of statistics and data analysis with computing.</a:t>
            </a:r>
          </a:p>
          <a:p>
            <a:pPr algn="l"/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600" b="0" i="0" dirty="0">
                <a:effectLst/>
                <a:latin typeface="Arial" panose="020B0604020202020204" pitchFamily="34" charset="0"/>
              </a:rPr>
              <a:t>The term "data science" has been traced back to 1974, when </a:t>
            </a:r>
            <a:r>
              <a:rPr lang="en-US" sz="1600" dirty="0">
                <a:solidFill>
                  <a:srgbClr val="C573D2"/>
                </a:solidFill>
                <a:latin typeface="Arial" panose="020B0604020202020204" pitchFamily="34" charset="0"/>
              </a:rPr>
              <a:t>peter </a:t>
            </a:r>
            <a:r>
              <a:rPr lang="en-US" sz="1600" b="0" i="0" u="none" strike="noStrike" dirty="0" err="1">
                <a:effectLst/>
                <a:latin typeface="Arial" panose="020B0604020202020204" pitchFamily="34" charset="0"/>
                <a:hlinkClick r:id="rId5" tooltip="Peter Nau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Naur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proposed it as an alternative name for computer science.</a:t>
            </a:r>
          </a:p>
          <a:p>
            <a:pPr algn="l"/>
            <a:endParaRPr lang="en-US" sz="1600" dirty="0">
              <a:latin typeface="Arial" panose="020B0604020202020204" pitchFamily="34" charset="0"/>
            </a:endParaRPr>
          </a:p>
          <a:p>
            <a:r>
              <a:rPr lang="en-IN" sz="2000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2) Modern usage : </a:t>
            </a:r>
          </a:p>
          <a:p>
            <a:endParaRPr lang="en-IN" sz="2000" b="1" i="0" dirty="0">
              <a:solidFill>
                <a:srgbClr val="92D05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b="0" i="0" dirty="0">
                <a:effectLst/>
                <a:latin typeface="Arial" panose="020B0604020202020204" pitchFamily="34" charset="0"/>
              </a:rPr>
              <a:t>The modern conception of data science as an independent discipline is sometimes attributed to 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hlinkClick r:id="rId6" tooltip="William S. Clevelan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William S. Cleveland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. In a 2001 paper, he advocated an expansion of statistics beyond theory into technical areas; because this would significantly change the field, it warranted a new name.</a:t>
            </a:r>
          </a:p>
          <a:p>
            <a:endParaRPr lang="en-US" sz="1600" b="0" i="0" baseline="30000" dirty="0">
              <a:effectLst/>
              <a:latin typeface="Arial" panose="020B0604020202020204" pitchFamily="34" charset="0"/>
            </a:endParaRPr>
          </a:p>
          <a:p>
            <a:r>
              <a:rPr lang="en-US" sz="1600" b="0" i="0" dirty="0">
                <a:effectLst/>
                <a:latin typeface="Arial" panose="020B0604020202020204" pitchFamily="34" charset="0"/>
              </a:rPr>
              <a:t>"Data science" became more widely used in the next few years: in 2002, the 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hlinkClick r:id="rId7" tooltip="Committee on Data for Science and Technolog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Committee on Data for Science and Technology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launched </a:t>
            </a:r>
            <a:r>
              <a:rPr lang="en-US" sz="1600" b="0" i="1" dirty="0">
                <a:effectLst/>
                <a:latin typeface="Arial" panose="020B0604020202020204" pitchFamily="34" charset="0"/>
              </a:rPr>
              <a:t>Data Science Journal.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In 2003, Columbia University launched </a:t>
            </a:r>
            <a:r>
              <a:rPr lang="en-US" sz="1600" b="0" i="1" dirty="0">
                <a:effectLst/>
                <a:latin typeface="Arial" panose="020B0604020202020204" pitchFamily="34" charset="0"/>
              </a:rPr>
              <a:t>The Journal of Data Science</a:t>
            </a:r>
            <a:endParaRPr lang="en-IN" sz="1600" b="1" i="0" dirty="0">
              <a:effectLst/>
              <a:latin typeface="Arial" panose="020B0604020202020204" pitchFamily="34" charset="0"/>
            </a:endParaRPr>
          </a:p>
          <a:p>
            <a:pPr algn="l"/>
            <a:endParaRPr lang="en-IN" sz="1600" b="1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0865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128</TotalTime>
  <Words>1070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</vt:lpstr>
      <vt:lpstr>Century Gothic</vt:lpstr>
      <vt:lpstr>Linux Libertine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somnath bhoite</dc:creator>
  <cp:lastModifiedBy>somnath bhoite</cp:lastModifiedBy>
  <cp:revision>5</cp:revision>
  <dcterms:created xsi:type="dcterms:W3CDTF">2022-01-10T04:52:28Z</dcterms:created>
  <dcterms:modified xsi:type="dcterms:W3CDTF">2022-01-12T04:29:05Z</dcterms:modified>
</cp:coreProperties>
</file>