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38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0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28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2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9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67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tistics" TargetMode="External"/><Relationship Id="rId3" Type="http://schemas.openxmlformats.org/officeDocument/2006/relationships/hyperlink" Target="https://en.wikipedia.org/wiki/Knowledge" TargetMode="External"/><Relationship Id="rId7" Type="http://schemas.openxmlformats.org/officeDocument/2006/relationships/hyperlink" Target="https://en.wikipedia.org/wiki/Big_data" TargetMode="External"/><Relationship Id="rId2" Type="http://schemas.openxmlformats.org/officeDocument/2006/relationships/hyperlink" Target="https://en.wikipedia.org/wiki/Interdisciplinarit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chine_learning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en.wikipedia.org/wiki/Data_mining" TargetMode="External"/><Relationship Id="rId10" Type="http://schemas.openxmlformats.org/officeDocument/2006/relationships/hyperlink" Target="https://en.wikipedia.org/wiki/Informatics" TargetMode="External"/><Relationship Id="rId4" Type="http://schemas.openxmlformats.org/officeDocument/2006/relationships/hyperlink" Target="https://en.wikipedia.org/wiki/Unstructured_data" TargetMode="External"/><Relationship Id="rId9" Type="http://schemas.openxmlformats.org/officeDocument/2006/relationships/hyperlink" Target="https://en.wikipedia.org/wiki/Data_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Big_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Nate_Silv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rrelation_and_dependence" TargetMode="External"/><Relationship Id="rId13" Type="http://schemas.openxmlformats.org/officeDocument/2006/relationships/hyperlink" Target="https://en.wikipedia.org/wiki/Linear_model" TargetMode="External"/><Relationship Id="rId3" Type="http://schemas.openxmlformats.org/officeDocument/2006/relationships/hyperlink" Target="https://en.wikipedia.org/wiki/Linearity" TargetMode="External"/><Relationship Id="rId7" Type="http://schemas.openxmlformats.org/officeDocument/2006/relationships/hyperlink" Target="https://en.wikipedia.org/wiki/Multivariate_linear_regression" TargetMode="External"/><Relationship Id="rId12" Type="http://schemas.openxmlformats.org/officeDocument/2006/relationships/hyperlink" Target="https://en.wikipedia.org/wiki/Data" TargetMode="External"/><Relationship Id="rId2" Type="http://schemas.openxmlformats.org/officeDocument/2006/relationships/hyperlink" Target="https://en.wikipedia.org/wiki/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imple_linear_regression" TargetMode="External"/><Relationship Id="rId11" Type="http://schemas.openxmlformats.org/officeDocument/2006/relationships/hyperlink" Target="https://en.wikipedia.org/wiki/Estimation_theory" TargetMode="External"/><Relationship Id="rId5" Type="http://schemas.openxmlformats.org/officeDocument/2006/relationships/hyperlink" Target="https://en.wikipedia.org/wiki/Dependent_and_independent_variables" TargetMode="External"/><Relationship Id="rId15" Type="http://schemas.openxmlformats.org/officeDocument/2006/relationships/hyperlink" Target="https://en.wikipedia.org/wiki/Affine_transformation" TargetMode="External"/><Relationship Id="rId10" Type="http://schemas.openxmlformats.org/officeDocument/2006/relationships/hyperlink" Target="https://en.wikipedia.org/wiki/Parameters" TargetMode="External"/><Relationship Id="rId4" Type="http://schemas.openxmlformats.org/officeDocument/2006/relationships/hyperlink" Target="https://en.wikipedia.org/wiki/Scalar_(mathematics)" TargetMode="External"/><Relationship Id="rId9" Type="http://schemas.openxmlformats.org/officeDocument/2006/relationships/hyperlink" Target="https://en.wikipedia.org/wiki/Linear_predictor_function" TargetMode="External"/><Relationship Id="rId14" Type="http://schemas.openxmlformats.org/officeDocument/2006/relationships/hyperlink" Target="https://en.wikipedia.org/wiki/Conditional_expect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gression_analysis" TargetMode="External"/><Relationship Id="rId13" Type="http://schemas.openxmlformats.org/officeDocument/2006/relationships/hyperlink" Target="https://en.wikipedia.org/wiki/Log-odds" TargetMode="External"/><Relationship Id="rId18" Type="http://schemas.openxmlformats.org/officeDocument/2006/relationships/hyperlink" Target="https://en.wikipedia.org/wiki/Continuous_variable" TargetMode="External"/><Relationship Id="rId3" Type="http://schemas.openxmlformats.org/officeDocument/2006/relationships/hyperlink" Target="https://en.wikipedia.org/wiki/Statistical_model" TargetMode="External"/><Relationship Id="rId7" Type="http://schemas.openxmlformats.org/officeDocument/2006/relationships/hyperlink" Target="https://en.wikipedia.org/wiki/Logistic_regression#Extensions" TargetMode="External"/><Relationship Id="rId12" Type="http://schemas.openxmlformats.org/officeDocument/2006/relationships/hyperlink" Target="https://en.wikipedia.org/wiki/Indicator_variable" TargetMode="External"/><Relationship Id="rId17" Type="http://schemas.openxmlformats.org/officeDocument/2006/relationships/hyperlink" Target="https://en.wikipedia.org/wiki/Independent_variable" TargetMode="External"/><Relationship Id="rId2" Type="http://schemas.openxmlformats.org/officeDocument/2006/relationships/hyperlink" Target="https://en.wikipedia.org/wiki/Statistics" TargetMode="External"/><Relationship Id="rId16" Type="http://schemas.openxmlformats.org/officeDocument/2006/relationships/hyperlink" Target="https://en.wikipedia.org/wiki/Linear_function_(calculus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ependent_variable" TargetMode="External"/><Relationship Id="rId11" Type="http://schemas.openxmlformats.org/officeDocument/2006/relationships/hyperlink" Target="https://en.wikipedia.org/wiki/Binary_regression" TargetMode="External"/><Relationship Id="rId5" Type="http://schemas.openxmlformats.org/officeDocument/2006/relationships/hyperlink" Target="https://en.wikipedia.org/wiki/Binary_variable" TargetMode="External"/><Relationship Id="rId15" Type="http://schemas.openxmlformats.org/officeDocument/2006/relationships/hyperlink" Target="https://en.wikipedia.org/wiki/Odds" TargetMode="External"/><Relationship Id="rId10" Type="http://schemas.openxmlformats.org/officeDocument/2006/relationships/hyperlink" Target="https://en.wikipedia.org/wiki/Estimation_theory" TargetMode="External"/><Relationship Id="rId4" Type="http://schemas.openxmlformats.org/officeDocument/2006/relationships/hyperlink" Target="https://en.wikipedia.org/wiki/Logistic_function" TargetMode="External"/><Relationship Id="rId9" Type="http://schemas.openxmlformats.org/officeDocument/2006/relationships/hyperlink" Target="https://en.wikipedia.org/wiki/Logistic_regression#cite_note-1" TargetMode="External"/><Relationship Id="rId14" Type="http://schemas.openxmlformats.org/officeDocument/2006/relationships/hyperlink" Target="https://en.wikipedia.org/wiki/Logarith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vision" TargetMode="External"/><Relationship Id="rId3" Type="http://schemas.openxmlformats.org/officeDocument/2006/relationships/hyperlink" Target="https://en.wikipedia.org/wiki/Artificial_intelligence" TargetMode="External"/><Relationship Id="rId7" Type="http://schemas.openxmlformats.org/officeDocument/2006/relationships/hyperlink" Target="https://en.wikipedia.org/wiki/Speech_recognition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mail_filtering" TargetMode="External"/><Relationship Id="rId5" Type="http://schemas.openxmlformats.org/officeDocument/2006/relationships/hyperlink" Target="https://en.wikipedia.org/wiki/Machine_learning#cite_note-2" TargetMode="External"/><Relationship Id="rId4" Type="http://schemas.openxmlformats.org/officeDocument/2006/relationships/hyperlink" Target="https://en.wikipedia.org/wiki/Training_data" TargetMode="Externa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7" Type="http://schemas.openxmlformats.org/officeDocument/2006/relationships/hyperlink" Target="https://en.wikipedia.org/wiki/Committee_on_Data_for_Science_and_Technology" TargetMode="External"/><Relationship Id="rId2" Type="http://schemas.openxmlformats.org/officeDocument/2006/relationships/hyperlink" Target="https://en.wikipedia.org/wiki/John_Tuk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William_S._Cleveland" TargetMode="External"/><Relationship Id="rId5" Type="http://schemas.openxmlformats.org/officeDocument/2006/relationships/hyperlink" Target="https://en.wikipedia.org/wiki/Peter_Naur" TargetMode="External"/><Relationship Id="rId4" Type="http://schemas.openxmlformats.org/officeDocument/2006/relationships/hyperlink" Target="https://en.wikipedia.org/wiki/Montpellier_2_Univer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36906-2F23-4AD3-A759-1364669A3979}"/>
              </a:ext>
            </a:extLst>
          </p:cNvPr>
          <p:cNvSpPr txBox="1"/>
          <p:nvPr/>
        </p:nvSpPr>
        <p:spPr>
          <a:xfrm>
            <a:off x="7945515" y="4998972"/>
            <a:ext cx="438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000" dirty="0"/>
              <a:t>A46 Somnath Bhoite</a:t>
            </a:r>
          </a:p>
          <a:p>
            <a:r>
              <a:rPr lang="en-US" sz="2000" dirty="0"/>
              <a:t>	A41 </a:t>
            </a:r>
            <a:r>
              <a:rPr lang="en-US" sz="2000" dirty="0" err="1"/>
              <a:t>Sanket</a:t>
            </a:r>
            <a:r>
              <a:rPr lang="en-US" sz="2000" dirty="0"/>
              <a:t> </a:t>
            </a:r>
            <a:r>
              <a:rPr lang="en-US" sz="2000" dirty="0" err="1"/>
              <a:t>Dhanve</a:t>
            </a:r>
            <a:endParaRPr lang="en-US" sz="2000" dirty="0"/>
          </a:p>
          <a:p>
            <a:r>
              <a:rPr lang="en-US" sz="2000" dirty="0"/>
              <a:t>	A29 </a:t>
            </a:r>
            <a:r>
              <a:rPr lang="en-US" sz="2000" dirty="0" err="1"/>
              <a:t>Prathamesh</a:t>
            </a:r>
            <a:r>
              <a:rPr lang="en-US" sz="2000" dirty="0"/>
              <a:t> </a:t>
            </a:r>
            <a:r>
              <a:rPr lang="en-US" sz="2000" dirty="0" err="1"/>
              <a:t>Mengde</a:t>
            </a:r>
            <a:endParaRPr lang="en-US" sz="2000" dirty="0"/>
          </a:p>
          <a:p>
            <a:r>
              <a:rPr lang="en-US" sz="2000" dirty="0"/>
              <a:t>	A60 Vaibhav Gaikwad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A334-E6EC-435E-9BF5-FCE4B766A57A}"/>
              </a:ext>
            </a:extLst>
          </p:cNvPr>
          <p:cNvSpPr txBox="1"/>
          <p:nvPr/>
        </p:nvSpPr>
        <p:spPr>
          <a:xfrm>
            <a:off x="2352582" y="887767"/>
            <a:ext cx="69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M.sc(Cs)-1 Sem-1 2021-22</a:t>
            </a:r>
            <a:endParaRPr lang="en-IN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ECE56-6379-4E5F-A0D3-43F6B112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00" y="0"/>
            <a:ext cx="1376038" cy="1420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C8236-E65E-40C2-B9AC-DDCB90DB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03" y="1523566"/>
            <a:ext cx="7634439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9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94790-E6E1-460F-85DC-D25CDFF5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763481"/>
            <a:ext cx="6693763" cy="53798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9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69E4A-31CA-405F-943E-5950636E9922}"/>
              </a:ext>
            </a:extLst>
          </p:cNvPr>
          <p:cNvSpPr txBox="1"/>
          <p:nvPr/>
        </p:nvSpPr>
        <p:spPr>
          <a:xfrm>
            <a:off x="1740024" y="2787588"/>
            <a:ext cx="844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				</a:t>
            </a:r>
            <a:r>
              <a:rPr lang="en-US" sz="5400" b="1" i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YOU!!!!!</a:t>
            </a:r>
            <a:endParaRPr lang="en-IN" sz="2800" b="1" i="1" dirty="0">
              <a:solidFill>
                <a:schemeClr val="tx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B06B2-618F-473B-90E6-DE26A9ADEC17}"/>
              </a:ext>
            </a:extLst>
          </p:cNvPr>
          <p:cNvSpPr txBox="1"/>
          <p:nvPr/>
        </p:nvSpPr>
        <p:spPr>
          <a:xfrm>
            <a:off x="4935985" y="1242874"/>
            <a:ext cx="686243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				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	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Linux Libertine"/>
              </a:rPr>
              <a:t>Data science</a:t>
            </a:r>
          </a:p>
          <a:p>
            <a:endParaRPr lang="en-IN" sz="3200" dirty="0">
              <a:solidFill>
                <a:srgbClr val="FF0000"/>
              </a:solidFill>
              <a:latin typeface="Linux Libertine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Data science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Interdisciplina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interdisciplinary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field that uses scientific methods, processes, algorithms and systems to extract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Knowled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insights from noisy, structured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Unstructured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unstructured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and apply knowledge and actionable insights from data across a broad range of application domains. Data science is related to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Data m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Machine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Bi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Data science is a "concept to unify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Data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Infor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their related methods" in order to "understand and analyze actual phenomena" with data.</a:t>
            </a:r>
            <a:endParaRPr lang="en-IN" b="0" i="0" dirty="0">
              <a:effectLst/>
              <a:latin typeface="Linux Libertin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2CE58-2BBA-4A04-A6E4-3D90DADCC2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784" y="1679467"/>
            <a:ext cx="3844031" cy="297401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24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D9847A-28EC-4A63-A188-2E09113746DA}"/>
              </a:ext>
            </a:extLst>
          </p:cNvPr>
          <p:cNvSpPr txBox="1"/>
          <p:nvPr/>
        </p:nvSpPr>
        <p:spPr>
          <a:xfrm>
            <a:off x="301841" y="1443841"/>
            <a:ext cx="63031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FF0000"/>
                </a:solidFill>
                <a:effectLst/>
                <a:latin typeface="Linux Libertine"/>
              </a:rPr>
              <a:t>			Foundations</a:t>
            </a:r>
          </a:p>
          <a:p>
            <a:pPr algn="l"/>
            <a:endParaRPr lang="en-IN" sz="2800" dirty="0">
              <a:solidFill>
                <a:srgbClr val="FF0000"/>
              </a:solidFill>
              <a:latin typeface="Linux Libertine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Data science is an interdisciplinary field focused on extracting knowledge from data sets, which are typically large (see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Bi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), and applying the knowledge and actionable insights from data to solve problems in a wide range of application domains.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field encompasses preparing data for analysis, formulating data science problems, analyzing data, developing data-driven solutions, and presenting findings to inform high-level decisions in a broad range of application domains.</a:t>
            </a:r>
            <a:endParaRPr lang="en-IN" b="0" i="0" dirty="0">
              <a:effectLst/>
              <a:latin typeface="Linux Liberti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87863-E41E-48CA-9415-73731A35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1772342"/>
            <a:ext cx="4172505" cy="3607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464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4A303-530A-4BB7-BFF7-5D0FA914188F}"/>
              </a:ext>
            </a:extLst>
          </p:cNvPr>
          <p:cNvSpPr txBox="1"/>
          <p:nvPr/>
        </p:nvSpPr>
        <p:spPr>
          <a:xfrm>
            <a:off x="568169" y="1628507"/>
            <a:ext cx="50247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	Relationship to statistics</a:t>
            </a:r>
          </a:p>
          <a:p>
            <a:pPr algn="l"/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Many statisticians, including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Nate Sil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Nate Silver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have argued that data science is not a new field, but rather another name for statistics.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Others argue that data science is distinct from statistics because it focuses on problems and techniques unique to digital data.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He describes data science as an applied field growing out of traditional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statistics.data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science can be therefore described as an applied branch of statistics.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4744-A936-4C0D-9D95-16C443BC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23" y="1784412"/>
            <a:ext cx="5165287" cy="340014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80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DB24-6E3A-48BF-8092-E6744CA5D9BB}"/>
              </a:ext>
            </a:extLst>
          </p:cNvPr>
          <p:cNvSpPr txBox="1"/>
          <p:nvPr/>
        </p:nvSpPr>
        <p:spPr>
          <a:xfrm>
            <a:off x="1580225" y="639193"/>
            <a:ext cx="8451543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FF0000"/>
                </a:solidFill>
                <a:effectLst/>
                <a:latin typeface="Linux Libertine"/>
              </a:rPr>
              <a:t>				Technologies and techniques</a:t>
            </a: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There is a variety of different technologies and techniques that are used for data science which depend on the application.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1)Linear regression :</a:t>
            </a: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Linea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approach for modelling the relationship between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Scalar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scalar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response and one or more explanatory variables (also known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Dependent and independent variab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and independent variables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The case of one explanatory variable is called </a:t>
            </a:r>
            <a:r>
              <a:rPr lang="en-US" b="0" i="1" u="none" strike="noStrike" dirty="0">
                <a:effectLst/>
                <a:latin typeface="Arial" panose="020B0604020202020204" pitchFamily="34" charset="0"/>
                <a:hlinkClick r:id="rId6" tooltip="Simple linear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; for more than one, the process is called </a:t>
            </a:r>
            <a:r>
              <a:rPr lang="en-US" b="1" i="0" dirty="0">
                <a:effectLst/>
                <a:latin typeface="Arial" panose="020B0604020202020204" pitchFamily="34" charset="0"/>
              </a:rPr>
              <a:t>multiple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This term is distinct from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Multivariate linear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multivariate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multiple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Correlation and depend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correlated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dependent variables are predicted, rather than a single scalar variable.</a:t>
            </a:r>
            <a:endParaRPr lang="en-IN" b="0" i="0" dirty="0">
              <a:effectLst/>
              <a:latin typeface="Linux Libertine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 linear regression, the relationships are modeled using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Linear predictor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predictor functions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whose unknown model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Paramet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from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Such models are called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Linear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models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Most commonly,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Conditional expec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mean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the response given the values of the explanatory variables (or predictors) is assumed to be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Affine trans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affine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those values.</a:t>
            </a:r>
            <a:endParaRPr lang="en-US" dirty="0">
              <a:latin typeface="Arial" panose="020B0604020202020204" pitchFamily="34" charset="0"/>
            </a:endParaRPr>
          </a:p>
          <a:p>
            <a:endParaRPr lang="en-IN" sz="2400" dirty="0"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endParaRPr lang="en-IN" sz="2800" dirty="0">
              <a:solidFill>
                <a:srgbClr val="FF0000"/>
              </a:solidFill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9857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CCD40-3DF1-456F-8C12-42B7B9FF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39" y="1193737"/>
            <a:ext cx="9043510" cy="47276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76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487A2-31F4-4C22-BB3F-115023130E95}"/>
              </a:ext>
            </a:extLst>
          </p:cNvPr>
          <p:cNvSpPr txBox="1"/>
          <p:nvPr/>
        </p:nvSpPr>
        <p:spPr>
          <a:xfrm>
            <a:off x="1047564" y="656947"/>
            <a:ext cx="91617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2) Logistic regression :</a:t>
            </a:r>
          </a:p>
          <a:p>
            <a:endParaRPr lang="en-IN" sz="2400" dirty="0">
              <a:solidFill>
                <a:srgbClr val="FFFF00"/>
              </a:solidFill>
              <a:latin typeface="Linux Liberti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the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logit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used to model the probability of a certain class or event existing such as pass/fail, win/lose, alive/dead or healthy/sick. This can be extended to model several classes of events such as determining whether an image contains a cat, dog, lion, etc. Each object being detected in the image would be assigned a probability between 0 and 1, with a sum of one.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Logistic regression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Statistical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in its basic form uses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Logistic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 model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Binary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Depend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although many more complex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extensions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exist.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Regression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 analysis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regression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logit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the parameters of a logistic model (a form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Binary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). </a:t>
            </a:r>
          </a:p>
          <a:p>
            <a:endParaRPr lang="en-IN" b="0" i="0" dirty="0">
              <a:effectLst/>
              <a:latin typeface="Linux Liberti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Mathematically, a binary logistic model has a dependent variable with two possible values, such as pass/fail which is represented by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Indicator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indicator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the two values are labeled "0" and "1".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In the logistic model,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Log-od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log-odds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Loga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logarithm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Od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odds</a:t>
            </a:r>
            <a:r>
              <a:rPr lang="en-US" b="0" i="0" dirty="0">
                <a:effectLst/>
                <a:latin typeface="Arial" panose="020B0604020202020204" pitchFamily="34" charset="0"/>
              </a:rPr>
              <a:t>) for the value labeled "1"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6" tooltip="Linear function (calculu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combination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one or more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7" tooltip="Independ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independent variables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("predictors"); the independent variables can each be a binary variable (two classes, coded by an indicator variable) or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8" tooltip="Continuous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(any real value).</a:t>
            </a:r>
            <a:endParaRPr lang="en-IN" b="0" i="0" dirty="0">
              <a:effectLst/>
              <a:latin typeface="Linux Liberti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39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CC304-E068-435F-A0AA-2ECCB28B9D85}"/>
              </a:ext>
            </a:extLst>
          </p:cNvPr>
          <p:cNvSpPr txBox="1"/>
          <p:nvPr/>
        </p:nvSpPr>
        <p:spPr>
          <a:xfrm>
            <a:off x="183672" y="1259175"/>
            <a:ext cx="63386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FF0000"/>
                </a:solidFill>
                <a:effectLst/>
                <a:latin typeface="Linux Libertine"/>
              </a:rPr>
              <a:t>			Machine learning </a:t>
            </a:r>
          </a:p>
          <a:p>
            <a:pPr algn="l"/>
            <a:endParaRPr lang="en-IN" sz="2400" dirty="0">
              <a:solidFill>
                <a:srgbClr val="FF0000"/>
              </a:solidFill>
              <a:latin typeface="Linux Libertine"/>
            </a:endParaRP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ML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the study of computer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can improve automatically through experience and by the use of data.</a:t>
            </a:r>
            <a:endParaRPr lang="en-US" b="0" i="0" baseline="3000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 It is seen as a part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Artificial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Machine learning algorithms build a model based on sample data, known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Trainin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in order to make predictions or decisions without being explicitly programmed to do so.</a:t>
            </a:r>
          </a:p>
          <a:p>
            <a:pPr algn="l"/>
            <a:endParaRPr lang="en-US" u="none" strike="noStrike" baseline="30000" dirty="0"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Machine learning algorithms are used in a wide variety of applications, such as in medicine,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Email filt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 filtering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recognition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Computer vi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vision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it is difficult or unfeasible to develop conventional algorithms to perform the needed tasks.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endParaRPr lang="en-IN" b="0" i="0" dirty="0">
              <a:effectLst/>
              <a:latin typeface="Linux Liberti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77610-2CC7-4D42-B51E-1EA68EE220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561" y="1714500"/>
            <a:ext cx="4897315" cy="342900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71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C4016-8A0F-411D-96E1-7EEE9A2316ED}"/>
              </a:ext>
            </a:extLst>
          </p:cNvPr>
          <p:cNvSpPr txBox="1"/>
          <p:nvPr/>
        </p:nvSpPr>
        <p:spPr>
          <a:xfrm>
            <a:off x="4696288" y="621437"/>
            <a:ext cx="334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Linux Libertine"/>
              </a:rPr>
              <a:t>Etymology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5E8CA-1E65-4C33-A4FC-DDD6802A1D8A}"/>
              </a:ext>
            </a:extLst>
          </p:cNvPr>
          <p:cNvSpPr txBox="1"/>
          <p:nvPr/>
        </p:nvSpPr>
        <p:spPr>
          <a:xfrm>
            <a:off x="1526958" y="1304469"/>
            <a:ext cx="9552373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IN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Early usage :</a:t>
            </a:r>
          </a:p>
          <a:p>
            <a:pPr marL="457200" indent="-457200" algn="l">
              <a:buAutoNum type="arabicParenR"/>
            </a:pPr>
            <a:endParaRPr lang="en-IN" sz="2000" b="1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In 1962,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2" tooltip="John Tu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 Tukey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described a field he called "data analysis", which resembles modern data science. In 1985, in a lecture given to the Chinese Academy of Sciences in Beijing,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3" tooltip="C.F. Jeff W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C.F. Jeff Wu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used the term Data Science for the first time as an alternative name for statistics. Later, attendees at a 1992 statistics symposium at the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4" tooltip="Montpellier 2 Univers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Montpellier II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acknowledged the emergence of a new discipline focused on data of various origins and forms, combining established concepts and principles of statistics and data analysis with computing.</a:t>
            </a: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The term "data science" has been traced back to 1974, when </a:t>
            </a:r>
            <a:r>
              <a:rPr lang="en-US" sz="1600" dirty="0">
                <a:solidFill>
                  <a:srgbClr val="C573D2"/>
                </a:solidFill>
                <a:latin typeface="Arial" panose="020B0604020202020204" pitchFamily="34" charset="0"/>
              </a:rPr>
              <a:t>peter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  <a:hlinkClick r:id="rId5" tooltip="Peter Nau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Naur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proposed it as an alternative name for computer science.</a:t>
            </a:r>
          </a:p>
          <a:p>
            <a:pPr algn="l"/>
            <a:endParaRPr lang="en-US" sz="1600" dirty="0">
              <a:latin typeface="Arial" panose="020B0604020202020204" pitchFamily="34" charset="0"/>
            </a:endParaRPr>
          </a:p>
          <a:p>
            <a:r>
              <a:rPr lang="en-IN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2) Modern usage : </a:t>
            </a:r>
          </a:p>
          <a:p>
            <a:endParaRPr lang="en-IN" sz="2000" b="1" i="0" dirty="0"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The modern conception of data science as an independent discipline is sometimes attributed to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6" tooltip="William S. Clevel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William S. Cleveland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 In a 2001 paper, he advocated an expansion of statistics beyond theory into technical areas; because this would significantly change the field, it warranted a new name.</a:t>
            </a:r>
          </a:p>
          <a:p>
            <a:endParaRPr lang="en-US" sz="1600" b="0" i="0" baseline="30000" dirty="0"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"Data science" became more widely used in the next few years: in 2002, the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7" tooltip="Committee on Data for Science and 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Committee on Data for Science and Technology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launched </a:t>
            </a:r>
            <a:r>
              <a:rPr lang="en-US" sz="1600" b="0" i="1" dirty="0">
                <a:effectLst/>
                <a:latin typeface="Arial" panose="020B0604020202020204" pitchFamily="34" charset="0"/>
              </a:rPr>
              <a:t>Data Science Journal.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In 2003, Columbia University launched </a:t>
            </a:r>
            <a:r>
              <a:rPr lang="en-US" sz="1600" b="0" i="1" dirty="0">
                <a:effectLst/>
                <a:latin typeface="Arial" panose="020B0604020202020204" pitchFamily="34" charset="0"/>
              </a:rPr>
              <a:t>The Journal of Data Science</a:t>
            </a:r>
            <a:endParaRPr lang="en-IN" sz="1600" b="1" i="0" dirty="0">
              <a:effectLst/>
              <a:latin typeface="Arial" panose="020B0604020202020204" pitchFamily="34" charset="0"/>
            </a:endParaRPr>
          </a:p>
          <a:p>
            <a:pPr algn="l"/>
            <a:endParaRPr lang="en-IN" sz="16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086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1070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Gothic</vt:lpstr>
      <vt:lpstr>Linux Libertine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bhoite</dc:creator>
  <cp:lastModifiedBy>somnath bhoite</cp:lastModifiedBy>
  <cp:revision>6</cp:revision>
  <dcterms:created xsi:type="dcterms:W3CDTF">2022-01-10T04:52:28Z</dcterms:created>
  <dcterms:modified xsi:type="dcterms:W3CDTF">2022-01-12T04:43:20Z</dcterms:modified>
</cp:coreProperties>
</file>