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Libre Baskerville"/>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LibreBaskerville-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LibreBaskerville-italic.fntdata"/><Relationship Id="rId6" Type="http://schemas.openxmlformats.org/officeDocument/2006/relationships/slide" Target="slides/slide1.xml"/><Relationship Id="rId18" Type="http://schemas.openxmlformats.org/officeDocument/2006/relationships/font" Target="fonts/LibreBaskervill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b1d0fcd14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eb1d0fcd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ae223de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ae223de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ae223de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ae223de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ae223ded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ae223ded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ae223ded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ae223ded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ae223ded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ae223ded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daa4b9302da424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daa4b9302da424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84" name="Shape 84"/>
        <p:cNvGrpSpPr/>
        <p:nvPr/>
      </p:nvGrpSpPr>
      <p:grpSpPr>
        <a:xfrm>
          <a:off x="0" y="0"/>
          <a:ext cx="0" cy="0"/>
          <a:chOff x="0" y="0"/>
          <a:chExt cx="0" cy="0"/>
        </a:xfrm>
      </p:grpSpPr>
      <p:sp>
        <p:nvSpPr>
          <p:cNvPr id="85" name="Google Shape;85;p13"/>
          <p:cNvSpPr txBox="1"/>
          <p:nvPr>
            <p:ph idx="1" type="subTitle"/>
          </p:nvPr>
        </p:nvSpPr>
        <p:spPr>
          <a:xfrm>
            <a:off x="3805675" y="3441997"/>
            <a:ext cx="5033400" cy="1563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spcBef>
                <a:spcPts val="0"/>
              </a:spcBef>
              <a:spcAft>
                <a:spcPts val="0"/>
              </a:spcAft>
              <a:buSzPct val="85000"/>
              <a:buNone/>
            </a:pPr>
            <a:r>
              <a:rPr lang="en" sz="2000">
                <a:solidFill>
                  <a:srgbClr val="000000"/>
                </a:solidFill>
                <a:latin typeface="Times New Roman"/>
                <a:ea typeface="Times New Roman"/>
                <a:cs typeface="Times New Roman"/>
                <a:sym typeface="Times New Roman"/>
              </a:rPr>
              <a:t>Presented By:</a:t>
            </a:r>
            <a:endParaRPr>
              <a:solidFill>
                <a:srgbClr val="000000"/>
              </a:solidFill>
            </a:endParaRPr>
          </a:p>
          <a:p>
            <a:pPr indent="0" lvl="0" marL="0" rtl="0" algn="r">
              <a:spcBef>
                <a:spcPts val="580"/>
              </a:spcBef>
              <a:spcAft>
                <a:spcPts val="0"/>
              </a:spcAft>
              <a:buSzPct val="85000"/>
              <a:buNone/>
            </a:pPr>
            <a:r>
              <a:rPr lang="en" sz="2000">
                <a:solidFill>
                  <a:srgbClr val="000000"/>
                </a:solidFill>
                <a:latin typeface="Times New Roman"/>
                <a:ea typeface="Times New Roman"/>
                <a:cs typeface="Times New Roman"/>
                <a:sym typeface="Times New Roman"/>
              </a:rPr>
              <a:t>Aditya lal sinha BITA25</a:t>
            </a:r>
            <a:endParaRPr sz="2000">
              <a:solidFill>
                <a:srgbClr val="000000"/>
              </a:solidFill>
              <a:latin typeface="Times New Roman"/>
              <a:ea typeface="Times New Roman"/>
              <a:cs typeface="Times New Roman"/>
              <a:sym typeface="Times New Roman"/>
            </a:endParaRPr>
          </a:p>
          <a:p>
            <a:pPr indent="0" lvl="0" marL="0" rtl="0" algn="r">
              <a:spcBef>
                <a:spcPts val="580"/>
              </a:spcBef>
              <a:spcAft>
                <a:spcPts val="0"/>
              </a:spcAft>
              <a:buSzPct val="85000"/>
              <a:buNone/>
            </a:pPr>
            <a:r>
              <a:rPr lang="en" sz="2000">
                <a:solidFill>
                  <a:srgbClr val="000000"/>
                </a:solidFill>
                <a:latin typeface="Times New Roman"/>
                <a:ea typeface="Times New Roman"/>
                <a:cs typeface="Times New Roman"/>
                <a:sym typeface="Times New Roman"/>
              </a:rPr>
              <a:t>Somnath Chouwdhury BITA33</a:t>
            </a:r>
            <a:endParaRPr sz="2000">
              <a:solidFill>
                <a:srgbClr val="000000"/>
              </a:solidFill>
              <a:latin typeface="Times New Roman"/>
              <a:ea typeface="Times New Roman"/>
              <a:cs typeface="Times New Roman"/>
              <a:sym typeface="Times New Roman"/>
            </a:endParaRPr>
          </a:p>
          <a:p>
            <a:pPr indent="0" lvl="0" marL="0" rtl="0" algn="r">
              <a:spcBef>
                <a:spcPts val="580"/>
              </a:spcBef>
              <a:spcAft>
                <a:spcPts val="0"/>
              </a:spcAft>
              <a:buSzPct val="85000"/>
              <a:buNone/>
            </a:pPr>
            <a:r>
              <a:rPr lang="en" sz="2000">
                <a:solidFill>
                  <a:srgbClr val="000000"/>
                </a:solidFill>
                <a:latin typeface="Times New Roman"/>
                <a:ea typeface="Times New Roman"/>
                <a:cs typeface="Times New Roman"/>
                <a:sym typeface="Times New Roman"/>
              </a:rPr>
              <a:t>Aknksha Suryavanshi BITA34</a:t>
            </a:r>
            <a:endParaRPr sz="2000">
              <a:solidFill>
                <a:srgbClr val="000000"/>
              </a:solidFill>
              <a:latin typeface="Times New Roman"/>
              <a:ea typeface="Times New Roman"/>
              <a:cs typeface="Times New Roman"/>
              <a:sym typeface="Times New Roman"/>
            </a:endParaRPr>
          </a:p>
          <a:p>
            <a:pPr indent="0" lvl="0" marL="0" rtl="0" algn="r">
              <a:spcBef>
                <a:spcPts val="580"/>
              </a:spcBef>
              <a:spcAft>
                <a:spcPts val="0"/>
              </a:spcAft>
              <a:buSzPct val="85000"/>
              <a:buNone/>
            </a:pPr>
            <a:r>
              <a:rPr lang="en" sz="2000">
                <a:solidFill>
                  <a:srgbClr val="000000"/>
                </a:solidFill>
                <a:latin typeface="Times New Roman"/>
                <a:ea typeface="Times New Roman"/>
                <a:cs typeface="Times New Roman"/>
                <a:sym typeface="Times New Roman"/>
              </a:rPr>
              <a:t>Yashwardhan Paniya BITA39</a:t>
            </a:r>
            <a:endParaRPr sz="2000">
              <a:solidFill>
                <a:srgbClr val="000000"/>
              </a:solidFill>
              <a:latin typeface="Times New Roman"/>
              <a:ea typeface="Times New Roman"/>
              <a:cs typeface="Times New Roman"/>
              <a:sym typeface="Times New Roman"/>
            </a:endParaRPr>
          </a:p>
        </p:txBody>
      </p:sp>
      <p:sp>
        <p:nvSpPr>
          <p:cNvPr id="86" name="Google Shape;86;p13"/>
          <p:cNvSpPr txBox="1"/>
          <p:nvPr>
            <p:ph type="ctrTitle"/>
          </p:nvPr>
        </p:nvSpPr>
        <p:spPr>
          <a:xfrm>
            <a:off x="115124" y="1129447"/>
            <a:ext cx="8876400" cy="1099500"/>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rgbClr val="FFFFFF"/>
              </a:buClr>
              <a:buSzPts val="4000"/>
              <a:buFont typeface="Algerian"/>
              <a:buNone/>
            </a:pPr>
            <a:r>
              <a:rPr lang="en">
                <a:latin typeface="Algerian"/>
                <a:ea typeface="Algerian"/>
                <a:cs typeface="Algerian"/>
                <a:sym typeface="Algerian"/>
              </a:rPr>
              <a:t>Information technology </a:t>
            </a:r>
            <a:endParaRPr/>
          </a:p>
        </p:txBody>
      </p:sp>
      <p:pic>
        <p:nvPicPr>
          <p:cNvPr id="87" name="Google Shape;87;p13"/>
          <p:cNvPicPr preferRelativeResize="0"/>
          <p:nvPr/>
        </p:nvPicPr>
        <p:blipFill rotWithShape="1">
          <a:blip r:embed="rId3">
            <a:alphaModFix/>
          </a:blip>
          <a:srcRect b="0" l="0" r="0" t="0"/>
          <a:stretch/>
        </p:blipFill>
        <p:spPr>
          <a:xfrm>
            <a:off x="115124" y="78647"/>
            <a:ext cx="1069022" cy="778603"/>
          </a:xfrm>
          <a:prstGeom prst="rect">
            <a:avLst/>
          </a:prstGeom>
          <a:noFill/>
          <a:ln>
            <a:noFill/>
          </a:ln>
        </p:spPr>
      </p:pic>
      <p:sp>
        <p:nvSpPr>
          <p:cNvPr id="88" name="Google Shape;88;p13"/>
          <p:cNvSpPr/>
          <p:nvPr/>
        </p:nvSpPr>
        <p:spPr>
          <a:xfrm>
            <a:off x="1345721" y="119570"/>
            <a:ext cx="6731400" cy="646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 sz="1800" u="none" cap="none" strike="noStrike">
                <a:solidFill>
                  <a:srgbClr val="1B1811"/>
                </a:solidFill>
                <a:latin typeface="Algerian"/>
                <a:ea typeface="Algerian"/>
                <a:cs typeface="Algerian"/>
                <a:sym typeface="Algerian"/>
              </a:rPr>
              <a:t>G.H. Raisoni College of Engineering And Management, Wagholi pune</a:t>
            </a:r>
            <a:endParaRPr b="1" i="0" sz="1800" u="none" cap="none" strike="noStrike">
              <a:solidFill>
                <a:srgbClr val="1B1811"/>
              </a:solidFill>
              <a:latin typeface="Algerian"/>
              <a:ea typeface="Algerian"/>
              <a:cs typeface="Algerian"/>
              <a:sym typeface="Algerian"/>
            </a:endParaRPr>
          </a:p>
          <a:p>
            <a:pPr indent="0" lvl="0" marL="0" marR="0" rtl="0" algn="ctr">
              <a:spcBef>
                <a:spcPts val="0"/>
              </a:spcBef>
              <a:spcAft>
                <a:spcPts val="0"/>
              </a:spcAft>
              <a:buNone/>
            </a:pPr>
            <a:r>
              <a:rPr b="1" i="0" lang="en" sz="1800" u="none" cap="none" strike="noStrike">
                <a:solidFill>
                  <a:srgbClr val="1B1811"/>
                </a:solidFill>
                <a:latin typeface="Algerian"/>
                <a:ea typeface="Algerian"/>
                <a:cs typeface="Algerian"/>
                <a:sym typeface="Algerian"/>
              </a:rPr>
              <a:t>(An autonomous institute Under UGC act 1956)</a:t>
            </a:r>
            <a:endParaRPr b="1" sz="1800"/>
          </a:p>
        </p:txBody>
      </p:sp>
      <p:pic>
        <p:nvPicPr>
          <p:cNvPr id="89" name="Google Shape;89;p13"/>
          <p:cNvPicPr preferRelativeResize="0"/>
          <p:nvPr/>
        </p:nvPicPr>
        <p:blipFill rotWithShape="1">
          <a:blip r:embed="rId4">
            <a:alphaModFix/>
          </a:blip>
          <a:srcRect b="0" l="0" r="0" t="0"/>
          <a:stretch/>
        </p:blipFill>
        <p:spPr>
          <a:xfrm>
            <a:off x="7924800" y="138566"/>
            <a:ext cx="914400" cy="658764"/>
          </a:xfrm>
          <a:prstGeom prst="rect">
            <a:avLst/>
          </a:prstGeom>
          <a:noFill/>
          <a:ln>
            <a:noFill/>
          </a:ln>
        </p:spPr>
      </p:pic>
      <p:sp>
        <p:nvSpPr>
          <p:cNvPr id="90" name="Google Shape;90;p13"/>
          <p:cNvSpPr txBox="1"/>
          <p:nvPr/>
        </p:nvSpPr>
        <p:spPr>
          <a:xfrm>
            <a:off x="779325" y="2286000"/>
            <a:ext cx="7234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Libre Baskerville"/>
                <a:ea typeface="Libre Baskerville"/>
                <a:cs typeface="Libre Baskerville"/>
                <a:sym typeface="Libre Baskerville"/>
              </a:rPr>
              <a:t>Malware detection and elimination using machine learning algorithms</a:t>
            </a:r>
            <a:endParaRPr b="1" sz="2000">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6" name="Google Shape;96;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Modern antivirus software is effective at detecting known threats, but can be evaded by novel malware.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a Traditional Antivirus works?</a:t>
            </a:r>
            <a:endParaRPr/>
          </a:p>
        </p:txBody>
      </p:sp>
      <p:sp>
        <p:nvSpPr>
          <p:cNvPr id="102" name="Google Shape;102;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Traditional signature-based antivirus products are reactive by nature. Malware analysts manually generate a signature, usually a hash, to detect a specific piece of malware and add the signature to a malware database. Antivirus software consults the database of signatures during each new scan. This method was effective when viruses, trojans, and worms were first written, but malware analysts can no longer keep up with manual analysis, thanks to automated malware polymorphism and obfuscation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Signature-based detection may not identify zero-day attacks — malicious files targeting vulnerabilities that are previously undisclosed. In order to create a more robust and reliable antivirus product, we need to develop alternatives that complement traditional signature-based detection.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in Malware Classification</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Supervised machine learning classification can be used to address some of the limitations of signature-based malware detection. To use machine learning to classify files as malicious or benign, one must first build labeled datasets for training. The features of each file are derived from some specific characteristics of the file, and each file is labeled as either benign or malicious. Learning algorithms analyze training records to generate a model that maps the relationship of file features and labels. That model — the classifier — is used to predict the class of each record in the test set, which contain file records without labels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AND HYPOTHESIS</a:t>
            </a:r>
            <a:endParaRPr/>
          </a:p>
        </p:txBody>
      </p:sp>
      <p:sp>
        <p:nvSpPr>
          <p:cNvPr id="120" name="Google Shape;120;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goal in this research is to build a machine learning classifier that can discriminate between malware and benign software.</a:t>
            </a:r>
            <a:endParaRPr/>
          </a:p>
          <a:p>
            <a:pPr indent="0" lvl="0" marL="0" rtl="0" algn="l">
              <a:spcBef>
                <a:spcPts val="1200"/>
              </a:spcBef>
              <a:spcAft>
                <a:spcPts val="0"/>
              </a:spcAft>
              <a:buNone/>
            </a:pPr>
            <a:r>
              <a:rPr lang="en"/>
              <a:t>And can </a:t>
            </a:r>
            <a:r>
              <a:rPr lang="en"/>
              <a:t>successfully</a:t>
            </a:r>
            <a:r>
              <a:rPr lang="en"/>
              <a:t> evade zro-day attacks.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OVERVIEW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