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67" r:id="rId2"/>
    <p:sldId id="258" r:id="rId3"/>
    <p:sldId id="260" r:id="rId4"/>
    <p:sldId id="262" r:id="rId5"/>
    <p:sldId id="264"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162337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F5846-CF5F-4EF7-82BE-180FC01D5C4C}"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424288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955636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518036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481267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50573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2143060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2030557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137285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endParaRPr lang="en-IN" dirty="0"/>
          </a:p>
        </p:txBody>
      </p:sp>
    </p:spTree>
    <p:extLst>
      <p:ext uri="{BB962C8B-B14F-4D97-AF65-F5344CB8AC3E}">
        <p14:creationId xmlns:p14="http://schemas.microsoft.com/office/powerpoint/2010/main" val="223067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F5846-CF5F-4EF7-82BE-180FC01D5C4C}"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61874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4F5846-CF5F-4EF7-82BE-180FC01D5C4C}"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270453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4F5846-CF5F-4EF7-82BE-180FC01D5C4C}"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389685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4F5846-CF5F-4EF7-82BE-180FC01D5C4C}"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306799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F5846-CF5F-4EF7-82BE-180FC01D5C4C}"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63519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F5846-CF5F-4EF7-82BE-180FC01D5C4C}"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21277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F5846-CF5F-4EF7-82BE-180FC01D5C4C}"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265B6-DCBA-4B6F-A15E-6C2992E3A71E}" type="slidenum">
              <a:rPr lang="en-IN" smtClean="0"/>
              <a:t>‹#›</a:t>
            </a:fld>
            <a:endParaRPr lang="en-IN"/>
          </a:p>
        </p:txBody>
      </p:sp>
    </p:spTree>
    <p:extLst>
      <p:ext uri="{BB962C8B-B14F-4D97-AF65-F5344CB8AC3E}">
        <p14:creationId xmlns:p14="http://schemas.microsoft.com/office/powerpoint/2010/main" val="307420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4F5846-CF5F-4EF7-82BE-180FC01D5C4C}" type="datetimeFigureOut">
              <a:rPr lang="en-IN" smtClean="0"/>
              <a:t>12-04-2023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dirty="0"/>
          </a:p>
        </p:txBody>
      </p:sp>
    </p:spTree>
    <p:extLst>
      <p:ext uri="{BB962C8B-B14F-4D97-AF65-F5344CB8AC3E}">
        <p14:creationId xmlns:p14="http://schemas.microsoft.com/office/powerpoint/2010/main" val="362649165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0521-482B-4AF0-5967-81230A11D6D5}"/>
              </a:ext>
            </a:extLst>
          </p:cNvPr>
          <p:cNvSpPr>
            <a:spLocks noGrp="1"/>
          </p:cNvSpPr>
          <p:nvPr>
            <p:ph type="title"/>
          </p:nvPr>
        </p:nvSpPr>
        <p:spPr/>
        <p:txBody>
          <a:bodyPr>
            <a:normAutofit/>
          </a:bodyPr>
          <a:lstStyle/>
          <a:p>
            <a:r>
              <a:rPr lang="en-IN" sz="4400" b="1" dirty="0">
                <a:latin typeface="Bahnschrift Condensed" panose="020B0502040204020203" pitchFamily="34" charset="0"/>
              </a:rPr>
              <a:t>Plum Assignment</a:t>
            </a:r>
            <a:br>
              <a:rPr lang="en-IN" sz="4400" b="1" dirty="0">
                <a:solidFill>
                  <a:schemeClr val="bg1"/>
                </a:solidFill>
                <a:latin typeface="Bahnschrift Condensed" panose="020B0502040204020203" pitchFamily="34" charset="0"/>
              </a:rPr>
            </a:br>
            <a:endParaRPr lang="en-IN" dirty="0"/>
          </a:p>
        </p:txBody>
      </p:sp>
      <p:pic>
        <p:nvPicPr>
          <p:cNvPr id="7" name="Content Placeholder 6">
            <a:extLst>
              <a:ext uri="{FF2B5EF4-FFF2-40B4-BE49-F238E27FC236}">
                <a16:creationId xmlns:a16="http://schemas.microsoft.com/office/drawing/2014/main" id="{0AAFE9A9-8A66-3665-7367-D61A8C82E5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486" y="2955147"/>
            <a:ext cx="6110362" cy="1924764"/>
          </a:xfrm>
        </p:spPr>
      </p:pic>
      <p:sp>
        <p:nvSpPr>
          <p:cNvPr id="3" name="TextBox 2">
            <a:extLst>
              <a:ext uri="{FF2B5EF4-FFF2-40B4-BE49-F238E27FC236}">
                <a16:creationId xmlns:a16="http://schemas.microsoft.com/office/drawing/2014/main" id="{3F74E8B5-F731-C350-8643-34791A6B2351}"/>
              </a:ext>
            </a:extLst>
          </p:cNvPr>
          <p:cNvSpPr txBox="1"/>
          <p:nvPr/>
        </p:nvSpPr>
        <p:spPr>
          <a:xfrm>
            <a:off x="8052318" y="6172200"/>
            <a:ext cx="3628675" cy="369332"/>
          </a:xfrm>
          <a:prstGeom prst="rect">
            <a:avLst/>
          </a:prstGeom>
          <a:noFill/>
        </p:spPr>
        <p:txBody>
          <a:bodyPr wrap="square" rtlCol="0">
            <a:spAutoFit/>
          </a:bodyPr>
          <a:lstStyle/>
          <a:p>
            <a:r>
              <a:rPr lang="en-IN" b="1" dirty="0"/>
              <a:t>Somnath </a:t>
            </a:r>
            <a:r>
              <a:rPr lang="en-IN" b="1" dirty="0" err="1"/>
              <a:t>Guptha</a:t>
            </a:r>
            <a:r>
              <a:rPr lang="en-IN" b="1" dirty="0"/>
              <a:t> Anummalasetty</a:t>
            </a:r>
          </a:p>
        </p:txBody>
      </p:sp>
      <p:sp>
        <p:nvSpPr>
          <p:cNvPr id="4" name="TextBox 3">
            <a:extLst>
              <a:ext uri="{FF2B5EF4-FFF2-40B4-BE49-F238E27FC236}">
                <a16:creationId xmlns:a16="http://schemas.microsoft.com/office/drawing/2014/main" id="{4002D689-9F9C-2049-DE86-682FBCD4A233}"/>
              </a:ext>
            </a:extLst>
          </p:cNvPr>
          <p:cNvSpPr txBox="1"/>
          <p:nvPr/>
        </p:nvSpPr>
        <p:spPr>
          <a:xfrm>
            <a:off x="9433250" y="5807533"/>
            <a:ext cx="636232" cy="369332"/>
          </a:xfrm>
          <a:prstGeom prst="rect">
            <a:avLst/>
          </a:prstGeom>
          <a:noFill/>
        </p:spPr>
        <p:txBody>
          <a:bodyPr wrap="square" rtlCol="0">
            <a:spAutoFit/>
          </a:bodyPr>
          <a:lstStyle/>
          <a:p>
            <a:r>
              <a:rPr lang="en-IN" dirty="0"/>
              <a:t>By</a:t>
            </a:r>
          </a:p>
        </p:txBody>
      </p:sp>
    </p:spTree>
    <p:extLst>
      <p:ext uri="{BB962C8B-B14F-4D97-AF65-F5344CB8AC3E}">
        <p14:creationId xmlns:p14="http://schemas.microsoft.com/office/powerpoint/2010/main" val="340817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682C-6302-F105-168F-CE3DDE631530}"/>
              </a:ext>
            </a:extLst>
          </p:cNvPr>
          <p:cNvSpPr>
            <a:spLocks noGrp="1"/>
          </p:cNvSpPr>
          <p:nvPr>
            <p:ph type="title"/>
          </p:nvPr>
        </p:nvSpPr>
        <p:spPr>
          <a:xfrm>
            <a:off x="1174102" y="235984"/>
            <a:ext cx="10058400" cy="972250"/>
          </a:xfrm>
        </p:spPr>
        <p:txBody>
          <a:bodyPr>
            <a:noAutofit/>
          </a:bodyPr>
          <a:lstStyle/>
          <a:p>
            <a:r>
              <a:rPr lang="en-IN" sz="2000" b="1" kern="100" dirty="0">
                <a:effectLst/>
                <a:latin typeface="Segoe UI" panose="020B0502040204020203" pitchFamily="34" charset="0"/>
                <a:ea typeface="Calibri" panose="020F0502020204030204" pitchFamily="34" charset="0"/>
                <a:cs typeface="Times New Roman" panose="02020603050405020304" pitchFamily="18" charset="0"/>
              </a:rPr>
              <a:t>How are the efficiency numbers looking like? Can you share your views?</a:t>
            </a:r>
            <a:br>
              <a:rPr lang="en-IN" sz="2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sp>
        <p:nvSpPr>
          <p:cNvPr id="3" name="Content Placeholder 2">
            <a:extLst>
              <a:ext uri="{FF2B5EF4-FFF2-40B4-BE49-F238E27FC236}">
                <a16:creationId xmlns:a16="http://schemas.microsoft.com/office/drawing/2014/main" id="{A582F4E7-EBDB-A05C-0E32-23C566DC9A70}"/>
              </a:ext>
            </a:extLst>
          </p:cNvPr>
          <p:cNvSpPr>
            <a:spLocks noGrp="1"/>
          </p:cNvSpPr>
          <p:nvPr>
            <p:ph idx="1"/>
          </p:nvPr>
        </p:nvSpPr>
        <p:spPr>
          <a:xfrm>
            <a:off x="1854459" y="722109"/>
            <a:ext cx="8697686" cy="1227989"/>
          </a:xfrm>
        </p:spPr>
        <p:txBody>
          <a:bodyPr>
            <a:normAutofit/>
          </a:bodyPr>
          <a:lstStyle/>
          <a:p>
            <a:pPr marL="342900" lvl="0" indent="-342900">
              <a:lnSpc>
                <a:spcPct val="107000"/>
              </a:lnSpc>
              <a:buFont typeface="Symbol" panose="05050102010706020507" pitchFamily="18" charset="2"/>
              <a:buChar char=""/>
            </a:pPr>
            <a:r>
              <a:rPr lang="en-IN" sz="1800" kern="100" dirty="0">
                <a:latin typeface="Segoe UI" panose="020B0502040204020203" pitchFamily="34" charset="0"/>
                <a:ea typeface="Calibri" panose="020F0502020204030204" pitchFamily="34" charset="0"/>
                <a:cs typeface="Times New Roman" panose="02020603050405020304" pitchFamily="18" charset="0"/>
              </a:rPr>
              <a:t>The Pie chart shows the overall performance of the “PLUM”.</a:t>
            </a:r>
            <a:endParaRPr lang="en-IN"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The below table gives the count of customers at different stages of Onboarding.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pic>
        <p:nvPicPr>
          <p:cNvPr id="7" name="Picture 6">
            <a:extLst>
              <a:ext uri="{FF2B5EF4-FFF2-40B4-BE49-F238E27FC236}">
                <a16:creationId xmlns:a16="http://schemas.microsoft.com/office/drawing/2014/main" id="{35E97C0F-86F4-0775-464F-519BEE46F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109" y="1614111"/>
            <a:ext cx="4748507" cy="3023202"/>
          </a:xfrm>
          <a:prstGeom prst="rect">
            <a:avLst/>
          </a:prstGeom>
        </p:spPr>
      </p:pic>
      <p:sp>
        <p:nvSpPr>
          <p:cNvPr id="6" name="Content Placeholder 2">
            <a:extLst>
              <a:ext uri="{FF2B5EF4-FFF2-40B4-BE49-F238E27FC236}">
                <a16:creationId xmlns:a16="http://schemas.microsoft.com/office/drawing/2014/main" id="{C540330C-43F2-7820-27AA-0564E27D774D}"/>
              </a:ext>
            </a:extLst>
          </p:cNvPr>
          <p:cNvSpPr txBox="1">
            <a:spLocks/>
          </p:cNvSpPr>
          <p:nvPr/>
        </p:nvSpPr>
        <p:spPr>
          <a:xfrm>
            <a:off x="1353904" y="4725951"/>
            <a:ext cx="10018713" cy="14835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ct val="150000"/>
              </a:lnSpc>
              <a:buFont typeface="Arial"/>
              <a:buNone/>
            </a:pPr>
            <a:r>
              <a:rPr lang="en-IN" sz="1800" kern="100" dirty="0">
                <a:latin typeface="Segoe UI" panose="020B0502040204020203" pitchFamily="34" charset="0"/>
                <a:ea typeface="Calibri" panose="020F0502020204030204" pitchFamily="34" charset="0"/>
                <a:cs typeface="Times New Roman" panose="02020603050405020304" pitchFamily="18" charset="0"/>
              </a:rPr>
              <a:t>According to the data provided, we can say that Plum’s “Onboarding team” is performing well in terms of efficiency numbers. The onboarding success rate stands at 47%.</a:t>
            </a:r>
            <a:endParaRPr lang="en-IN" sz="1400" dirty="0"/>
          </a:p>
        </p:txBody>
      </p:sp>
      <p:pic>
        <p:nvPicPr>
          <p:cNvPr id="9" name="Picture 8">
            <a:extLst>
              <a:ext uri="{FF2B5EF4-FFF2-40B4-BE49-F238E27FC236}">
                <a16:creationId xmlns:a16="http://schemas.microsoft.com/office/drawing/2014/main" id="{4123CC30-1C8A-A8F7-6636-BC7597ECF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063" y="1614111"/>
            <a:ext cx="4874197" cy="3031755"/>
          </a:xfrm>
          <a:prstGeom prst="rect">
            <a:avLst/>
          </a:prstGeom>
        </p:spPr>
      </p:pic>
    </p:spTree>
    <p:extLst>
      <p:ext uri="{BB962C8B-B14F-4D97-AF65-F5344CB8AC3E}">
        <p14:creationId xmlns:p14="http://schemas.microsoft.com/office/powerpoint/2010/main" val="79284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605C-3B6A-3F5C-E68A-9B6B0591D357}"/>
              </a:ext>
            </a:extLst>
          </p:cNvPr>
          <p:cNvSpPr>
            <a:spLocks noGrp="1"/>
          </p:cNvSpPr>
          <p:nvPr>
            <p:ph type="title"/>
          </p:nvPr>
        </p:nvSpPr>
        <p:spPr>
          <a:xfrm>
            <a:off x="1465649" y="0"/>
            <a:ext cx="10018713" cy="1133667"/>
          </a:xfrm>
        </p:spPr>
        <p:txBody>
          <a:bodyPr>
            <a:normAutofit/>
          </a:bodyPr>
          <a:lstStyle/>
          <a:p>
            <a:r>
              <a:rPr lang="en-IN" sz="2400" b="1" kern="100" dirty="0">
                <a:effectLst/>
                <a:latin typeface="Segoe UI" panose="020B0502040204020203" pitchFamily="34" charset="0"/>
                <a:ea typeface="Calibri" panose="020F0502020204030204" pitchFamily="34" charset="0"/>
                <a:cs typeface="Times New Roman" panose="02020603050405020304" pitchFamily="18" charset="0"/>
              </a:rPr>
              <a:t>B. The different types of data we can infer from this data include:</a:t>
            </a:r>
            <a:endParaRPr lang="en-IN" sz="2400" b="1" dirty="0"/>
          </a:p>
        </p:txBody>
      </p:sp>
      <p:pic>
        <p:nvPicPr>
          <p:cNvPr id="17" name="Content Placeholder 16">
            <a:extLst>
              <a:ext uri="{FF2B5EF4-FFF2-40B4-BE49-F238E27FC236}">
                <a16:creationId xmlns:a16="http://schemas.microsoft.com/office/drawing/2014/main" id="{60EB0770-C5B5-65F5-45DB-1E20DAD9BF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580" y="1133666"/>
            <a:ext cx="4549534" cy="2514602"/>
          </a:xfrm>
        </p:spPr>
      </p:pic>
      <p:pic>
        <p:nvPicPr>
          <p:cNvPr id="18" name="Content Placeholder 4">
            <a:extLst>
              <a:ext uri="{FF2B5EF4-FFF2-40B4-BE49-F238E27FC236}">
                <a16:creationId xmlns:a16="http://schemas.microsoft.com/office/drawing/2014/main" id="{482B4B18-BED0-A9F2-4E62-39E6D52D1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828" y="3756869"/>
            <a:ext cx="4549533" cy="2729205"/>
          </a:xfrm>
          <a:prstGeom prst="rect">
            <a:avLst/>
          </a:prstGeom>
        </p:spPr>
      </p:pic>
      <p:pic>
        <p:nvPicPr>
          <p:cNvPr id="20" name="Picture 19">
            <a:extLst>
              <a:ext uri="{FF2B5EF4-FFF2-40B4-BE49-F238E27FC236}">
                <a16:creationId xmlns:a16="http://schemas.microsoft.com/office/drawing/2014/main" id="{ADF8D1C4-D77D-C19F-3D2A-C20C25CC96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3581" y="3756870"/>
            <a:ext cx="4549533" cy="2729206"/>
          </a:xfrm>
          <a:prstGeom prst="rect">
            <a:avLst/>
          </a:prstGeom>
        </p:spPr>
      </p:pic>
      <p:pic>
        <p:nvPicPr>
          <p:cNvPr id="22" name="Picture 21">
            <a:extLst>
              <a:ext uri="{FF2B5EF4-FFF2-40B4-BE49-F238E27FC236}">
                <a16:creationId xmlns:a16="http://schemas.microsoft.com/office/drawing/2014/main" id="{E0F6AF3B-1916-91FE-1A19-57123C6ED4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828" y="1133664"/>
            <a:ext cx="4549532" cy="2514603"/>
          </a:xfrm>
          <a:prstGeom prst="rect">
            <a:avLst/>
          </a:prstGeom>
        </p:spPr>
      </p:pic>
    </p:spTree>
    <p:extLst>
      <p:ext uri="{BB962C8B-B14F-4D97-AF65-F5344CB8AC3E}">
        <p14:creationId xmlns:p14="http://schemas.microsoft.com/office/powerpoint/2010/main" val="429417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CA0A-F585-8EE9-027B-5BBE943C602E}"/>
              </a:ext>
            </a:extLst>
          </p:cNvPr>
          <p:cNvSpPr>
            <a:spLocks noGrp="1"/>
          </p:cNvSpPr>
          <p:nvPr>
            <p:ph type="title"/>
          </p:nvPr>
        </p:nvSpPr>
        <p:spPr>
          <a:xfrm>
            <a:off x="1519336" y="317554"/>
            <a:ext cx="10515600" cy="1325563"/>
          </a:xfrm>
        </p:spPr>
        <p:txBody>
          <a:bodyPr>
            <a:normAutofit fontScale="90000"/>
          </a:bodyPr>
          <a:lstStyle/>
          <a:p>
            <a:pPr algn="l"/>
            <a:r>
              <a:rPr lang="en-IN" sz="2700" b="1" kern="100" dirty="0">
                <a:effectLst/>
                <a:latin typeface="Segoe UI" panose="020B0502040204020203" pitchFamily="34" charset="0"/>
                <a:ea typeface="Calibri" panose="020F0502020204030204" pitchFamily="34" charset="0"/>
                <a:cs typeface="Times New Roman" panose="02020603050405020304" pitchFamily="18" charset="0"/>
              </a:rPr>
              <a:t>C. The tables represent the Slicing and Dicing of the given data with respect to Team Members and different types of policies:</a:t>
            </a:r>
            <a:br>
              <a:rPr lang="en-IN" sz="31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Content Placeholder 8">
            <a:extLst>
              <a:ext uri="{FF2B5EF4-FFF2-40B4-BE49-F238E27FC236}">
                <a16:creationId xmlns:a16="http://schemas.microsoft.com/office/drawing/2014/main" id="{46A98096-31BE-5CF0-BB31-4C3F2CDB5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98" y="1079078"/>
            <a:ext cx="10644675" cy="2349922"/>
          </a:xfrm>
        </p:spPr>
      </p:pic>
      <p:pic>
        <p:nvPicPr>
          <p:cNvPr id="3" name="Content Placeholder 4">
            <a:extLst>
              <a:ext uri="{FF2B5EF4-FFF2-40B4-BE49-F238E27FC236}">
                <a16:creationId xmlns:a16="http://schemas.microsoft.com/office/drawing/2014/main" id="{814762DC-628F-8442-9A22-A874C9926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797" y="3593657"/>
            <a:ext cx="10644676" cy="2349922"/>
          </a:xfrm>
          <a:prstGeom prst="rect">
            <a:avLst/>
          </a:prstGeom>
        </p:spPr>
      </p:pic>
    </p:spTree>
    <p:extLst>
      <p:ext uri="{BB962C8B-B14F-4D97-AF65-F5344CB8AC3E}">
        <p14:creationId xmlns:p14="http://schemas.microsoft.com/office/powerpoint/2010/main" val="239308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86E6-CA0F-9FD5-9C82-BAC81F7B8949}"/>
              </a:ext>
            </a:extLst>
          </p:cNvPr>
          <p:cNvSpPr>
            <a:spLocks noGrp="1"/>
          </p:cNvSpPr>
          <p:nvPr>
            <p:ph type="title"/>
          </p:nvPr>
        </p:nvSpPr>
        <p:spPr>
          <a:xfrm>
            <a:off x="1717576" y="205273"/>
            <a:ext cx="10018713" cy="777552"/>
          </a:xfrm>
        </p:spPr>
        <p:txBody>
          <a:bodyPr>
            <a:normAutofit/>
          </a:bodyPr>
          <a:lstStyle/>
          <a:p>
            <a:pPr algn="l"/>
            <a:r>
              <a:rPr lang="en-IN" sz="2400" b="1" kern="100" dirty="0">
                <a:effectLst/>
                <a:latin typeface="Segoe UI" panose="020B0502040204020203" pitchFamily="34" charset="0"/>
                <a:ea typeface="Calibri" panose="020F0502020204030204" pitchFamily="34" charset="0"/>
                <a:cs typeface="Times New Roman" panose="02020603050405020304" pitchFamily="18" charset="0"/>
              </a:rPr>
              <a:t>Insights &amp; Conclusion:</a:t>
            </a:r>
            <a:endParaRPr lang="en-IN" dirty="0"/>
          </a:p>
        </p:txBody>
      </p:sp>
      <p:sp>
        <p:nvSpPr>
          <p:cNvPr id="3" name="Content Placeholder 2">
            <a:extLst>
              <a:ext uri="{FF2B5EF4-FFF2-40B4-BE49-F238E27FC236}">
                <a16:creationId xmlns:a16="http://schemas.microsoft.com/office/drawing/2014/main" id="{6E51B322-5C20-20D0-A04C-7DB2C8FD6EDB}"/>
              </a:ext>
            </a:extLst>
          </p:cNvPr>
          <p:cNvSpPr>
            <a:spLocks noGrp="1"/>
          </p:cNvSpPr>
          <p:nvPr>
            <p:ph idx="1"/>
          </p:nvPr>
        </p:nvSpPr>
        <p:spPr>
          <a:xfrm>
            <a:off x="1605608" y="706018"/>
            <a:ext cx="10018713" cy="4491134"/>
          </a:xfrm>
        </p:spPr>
        <p:txBody>
          <a:bodyPr>
            <a:normAutofit/>
          </a:bodyPr>
          <a:lstStyle/>
          <a:p>
            <a:pPr marL="342900" lvl="0" indent="-342900">
              <a:lnSpc>
                <a:spcPct val="107000"/>
              </a:lnSpc>
              <a:buFont typeface="Symbol" panose="05050102010706020507" pitchFamily="18" charset="2"/>
              <a:buChar char=""/>
            </a:pPr>
            <a:r>
              <a:rPr lang="en-IN" sz="1600" kern="100" dirty="0">
                <a:effectLst/>
                <a:latin typeface="Segoe UI" panose="020B0502040204020203" pitchFamily="34" charset="0"/>
                <a:ea typeface="Calibri" panose="020F0502020204030204" pitchFamily="34" charset="0"/>
                <a:cs typeface="Times New Roman" panose="02020603050405020304" pitchFamily="18" charset="0"/>
              </a:rPr>
              <a:t>The fresh orders are significantly more compared to renewals (54% &amp; 46%).</a:t>
            </a:r>
          </a:p>
          <a:p>
            <a:pPr marL="342900" lvl="0" indent="-342900">
              <a:lnSpc>
                <a:spcPct val="107000"/>
              </a:lnSpc>
              <a:buFont typeface="Symbol" panose="05050102010706020507" pitchFamily="18" charset="2"/>
              <a:buChar char=""/>
            </a:pPr>
            <a:r>
              <a:rPr lang="en-IN" sz="1600" kern="100" dirty="0">
                <a:effectLst/>
                <a:latin typeface="Segoe UI" panose="020B0502040204020203" pitchFamily="34" charset="0"/>
                <a:ea typeface="Calibri" panose="020F0502020204030204" pitchFamily="34" charset="0"/>
                <a:cs typeface="Times New Roman" panose="02020603050405020304" pitchFamily="18" charset="0"/>
              </a:rPr>
              <a:t>As of now we have 47% (24% fresh+23%renewals) of successful onboarded customers, if we fasten up collecting policy and invoices, success rate will be increased by 17%.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Segoe UI" panose="020B0502040204020203" pitchFamily="34" charset="0"/>
                <a:ea typeface="Calibri" panose="020F0502020204030204" pitchFamily="34" charset="0"/>
                <a:cs typeface="Times New Roman" panose="02020603050405020304" pitchFamily="18" charset="0"/>
              </a:rPr>
              <a:t>About 93% percent of customers opted GMC policies over other policies.</a:t>
            </a:r>
          </a:p>
          <a:p>
            <a:pPr marL="342900" indent="-342900">
              <a:lnSpc>
                <a:spcPct val="107000"/>
              </a:lnSpc>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87% percent of the customers are handled by top 5 insurer’s.</a:t>
            </a:r>
          </a:p>
          <a:p>
            <a:pPr marL="342900" indent="-342900">
              <a:lnSpc>
                <a:spcPct val="107000"/>
              </a:lnSpc>
              <a:buFont typeface="Symbol" panose="05050102010706020507" pitchFamily="18" charset="2"/>
              <a:buChar char=""/>
            </a:pPr>
            <a:r>
              <a:rPr lang="en-IN" sz="1600" kern="100" dirty="0">
                <a:effectLst/>
                <a:latin typeface="Segoe UI" panose="020B0502040204020203" pitchFamily="34" charset="0"/>
                <a:ea typeface="Calibri" panose="020F0502020204030204" pitchFamily="34" charset="0"/>
                <a:cs typeface="Times New Roman" panose="02020603050405020304" pitchFamily="18" charset="0"/>
              </a:rPr>
              <a:t>The challenge we observed from the data set is majority of the orders are in processing stage.</a:t>
            </a:r>
            <a:endParaRPr lang="en-IN" sz="1600" kern="100" dirty="0">
              <a:latin typeface="Segoe UI" panose="020B0502040204020203"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IN" sz="1600" kern="100" dirty="0">
                <a:effectLst/>
                <a:latin typeface="Segoe UI" panose="020B0502040204020203" pitchFamily="34" charset="0"/>
                <a:ea typeface="Calibri" panose="020F0502020204030204" pitchFamily="34" charset="0"/>
                <a:cs typeface="Times New Roman" panose="02020603050405020304" pitchFamily="18" charset="0"/>
              </a:rPr>
              <a:t>“Gowri” has processed maximum number of orders and “Sandeep” has processed least number of orders.</a:t>
            </a:r>
          </a:p>
          <a:p>
            <a:pPr marL="342900" indent="-342900">
              <a:lnSpc>
                <a:spcPct val="107000"/>
              </a:lnSpc>
              <a:buFont typeface="Symbol" panose="05050102010706020507" pitchFamily="18" charset="2"/>
              <a:buChar char=""/>
            </a:pPr>
            <a:endParaRPr lang="en-IN" sz="1600" kern="100" dirty="0">
              <a:latin typeface="Segoe UI" panose="020B0502040204020203" pitchFamily="34" charset="0"/>
              <a:ea typeface="Calibri" panose="020F0502020204030204" pitchFamily="34" charset="0"/>
              <a:cs typeface="Times New Roman" panose="02020603050405020304" pitchFamily="18" charset="0"/>
            </a:endParaRPr>
          </a:p>
          <a:p>
            <a:pPr marL="0" indent="0">
              <a:lnSpc>
                <a:spcPct val="107000"/>
              </a:lnSpc>
              <a:buNone/>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From this we can conclude that, we have to concentrate more on orders from top 5 insurer’s which are in processing stage by putting more efforts from the Onboarding team. This will significantly increase the growth of the company with respect to the efficiency of onboarding team.</a:t>
            </a:r>
            <a:endParaRPr lang="en-IN" sz="1600" kern="100" dirty="0">
              <a:effectLst/>
              <a:latin typeface="Segoe UI" panose="020B0502040204020203" pitchFamily="34" charset="0"/>
              <a:ea typeface="Calibri" panose="020F0502020204030204" pitchFamily="34" charset="0"/>
              <a:cs typeface="Segoe UI" panose="020B0502040204020203" pitchFamily="34" charset="0"/>
            </a:endParaRPr>
          </a:p>
          <a:p>
            <a:pPr marL="0" indent="0">
              <a:lnSpc>
                <a:spcPct val="107000"/>
              </a:lnSpc>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923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9DCA-D3F0-614C-9796-F6CE547947BB}"/>
              </a:ext>
            </a:extLst>
          </p:cNvPr>
          <p:cNvSpPr>
            <a:spLocks noGrp="1"/>
          </p:cNvSpPr>
          <p:nvPr>
            <p:ph type="title"/>
          </p:nvPr>
        </p:nvSpPr>
        <p:spPr>
          <a:xfrm>
            <a:off x="1633601" y="0"/>
            <a:ext cx="10018713" cy="1752599"/>
          </a:xfrm>
        </p:spPr>
        <p:txBody>
          <a:bodyPr>
            <a:noAutofit/>
          </a:bodyPr>
          <a:lstStyle/>
          <a:p>
            <a:pPr algn="l"/>
            <a:r>
              <a:rPr lang="en-US" sz="2400" b="1" dirty="0"/>
              <a:t>The following note provides suggestions for how to utilize data to improve customer onboarding processes:</a:t>
            </a:r>
            <a:endParaRPr lang="en-IN" sz="2400" b="1" dirty="0"/>
          </a:p>
        </p:txBody>
      </p:sp>
      <p:sp>
        <p:nvSpPr>
          <p:cNvPr id="3" name="Content Placeholder 2">
            <a:extLst>
              <a:ext uri="{FF2B5EF4-FFF2-40B4-BE49-F238E27FC236}">
                <a16:creationId xmlns:a16="http://schemas.microsoft.com/office/drawing/2014/main" id="{18DA3C81-7D06-3CD3-ED54-85BDEFE28ECB}"/>
              </a:ext>
            </a:extLst>
          </p:cNvPr>
          <p:cNvSpPr>
            <a:spLocks noGrp="1"/>
          </p:cNvSpPr>
          <p:nvPr>
            <p:ph idx="1"/>
          </p:nvPr>
        </p:nvSpPr>
        <p:spPr>
          <a:xfrm>
            <a:off x="1484310" y="1894115"/>
            <a:ext cx="10018713" cy="3897086"/>
          </a:xfrm>
        </p:spPr>
        <p:txBody>
          <a:bodyPr>
            <a:normAutofit fontScale="85000" lnSpcReduction="10000"/>
          </a:bodyPr>
          <a:lstStyle/>
          <a:p>
            <a:r>
              <a:rPr lang="en-US" b="1" dirty="0"/>
              <a:t>Team member performance</a:t>
            </a:r>
            <a:r>
              <a:rPr lang="en-US" dirty="0"/>
              <a:t>: By analyzing data such as the number of customers onboarded, time taken, and adherence to target time frames, we can identify the best-performing team members as well as those who require additional training and support.</a:t>
            </a:r>
          </a:p>
          <a:p>
            <a:r>
              <a:rPr lang="en-US" b="1" dirty="0"/>
              <a:t>Customer segmentation</a:t>
            </a:r>
            <a:r>
              <a:rPr lang="en-US" dirty="0"/>
              <a:t>: By grouping customers based on factors such as industry, organization size, age, marital status and location, we can gain insights into how these factors impact the onboarding process. This can help the team tailor their approach to better serve specific customer segments.</a:t>
            </a:r>
          </a:p>
          <a:p>
            <a:r>
              <a:rPr lang="en-US" b="1" dirty="0"/>
              <a:t>Process improvement</a:t>
            </a:r>
            <a:r>
              <a:rPr lang="en-US" dirty="0"/>
              <a:t>: Data analysis can help identify bottlenecks in the onboarding process and areas for improvement. For instance, if certain steps consistently take longer than others, the team can review and streamline those steps to reduce the overall onboarding time. However, it's important to ensure that the data is accurate and complete to avoid incorrect conclusions or ineffective solutions.</a:t>
            </a:r>
            <a:endParaRPr lang="en-IN" dirty="0"/>
          </a:p>
        </p:txBody>
      </p:sp>
    </p:spTree>
    <p:extLst>
      <p:ext uri="{BB962C8B-B14F-4D97-AF65-F5344CB8AC3E}">
        <p14:creationId xmlns:p14="http://schemas.microsoft.com/office/powerpoint/2010/main" val="777691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501</TotalTime>
  <Words>468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 Condensed</vt:lpstr>
      <vt:lpstr>Calibri</vt:lpstr>
      <vt:lpstr>Corbel</vt:lpstr>
      <vt:lpstr>Segoe UI</vt:lpstr>
      <vt:lpstr>Symbol</vt:lpstr>
      <vt:lpstr>Parallax</vt:lpstr>
      <vt:lpstr>Plum Assignment </vt:lpstr>
      <vt:lpstr>How are the efficiency numbers looking like? Can you share your views? </vt:lpstr>
      <vt:lpstr>B. The different types of data we can infer from this data include:</vt:lpstr>
      <vt:lpstr>C. The tables represent the Slicing and Dicing of the given data with respect to Team Members and different types of policies:  </vt:lpstr>
      <vt:lpstr>Insights &amp; Conclusion:</vt:lpstr>
      <vt:lpstr>The following note provides suggestions for how to utilize data to improve customer onboarding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somnath anummalasetty</dc:creator>
  <cp:lastModifiedBy>somnath anummalasetty</cp:lastModifiedBy>
  <cp:revision>6</cp:revision>
  <dcterms:created xsi:type="dcterms:W3CDTF">2023-04-11T14:25:03Z</dcterms:created>
  <dcterms:modified xsi:type="dcterms:W3CDTF">2023-04-12T10:38:17Z</dcterms:modified>
</cp:coreProperties>
</file>