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Raleway"/>
      <p:regular r:id="rId60"/>
      <p:bold r:id="rId61"/>
      <p:italic r:id="rId62"/>
      <p:boldItalic r:id="rId63"/>
    </p:embeddedFont>
    <p:embeddedFont>
      <p:font typeface="Lato"/>
      <p:regular r:id="rId64"/>
      <p:bold r:id="rId65"/>
      <p:italic r:id="rId66"/>
      <p:boldItalic r:id="rId67"/>
    </p:embeddedFont>
    <p:embeddedFont>
      <p:font typeface="Montserrat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Montserrat-boldItalic.fntdata"/><Relationship Id="rId70" Type="http://schemas.openxmlformats.org/officeDocument/2006/relationships/font" Target="fonts/Montserra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-italic.fntdata"/><Relationship Id="rId61" Type="http://schemas.openxmlformats.org/officeDocument/2006/relationships/font" Target="fonts/Raleway-bold.fntdata"/><Relationship Id="rId20" Type="http://schemas.openxmlformats.org/officeDocument/2006/relationships/slide" Target="slides/slide15.xml"/><Relationship Id="rId64" Type="http://schemas.openxmlformats.org/officeDocument/2006/relationships/font" Target="fonts/Lato-regular.fntdata"/><Relationship Id="rId63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66" Type="http://schemas.openxmlformats.org/officeDocument/2006/relationships/font" Target="fonts/Lato-italic.fntdata"/><Relationship Id="rId21" Type="http://schemas.openxmlformats.org/officeDocument/2006/relationships/slide" Target="slides/slide16.xml"/><Relationship Id="rId65" Type="http://schemas.openxmlformats.org/officeDocument/2006/relationships/font" Target="fonts/Lato-bold.fntdata"/><Relationship Id="rId24" Type="http://schemas.openxmlformats.org/officeDocument/2006/relationships/slide" Target="slides/slide19.xml"/><Relationship Id="rId68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67" Type="http://schemas.openxmlformats.org/officeDocument/2006/relationships/font" Target="fonts/Lato-boldItalic.fntdata"/><Relationship Id="rId60" Type="http://schemas.openxmlformats.org/officeDocument/2006/relationships/font" Target="fonts/Raleway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f7c68d65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f7c68d65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f7c68d65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f7c68d65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7c68d65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7c68d65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7c68d65e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f7c68d65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f7c68d65e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f7c68d65e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f7c68d65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f7c68d65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f778d01f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f778d01f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f778d01f5_0_2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f778d01f5_0_2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f778d01f5_0_2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f778d01f5_0_2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f778d01f5_0_2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f778d01f5_0_2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7c68d65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7c68d65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f778d01f5_0_2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f778d01f5_0_2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f778d01f5_0_2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f778d01f5_0_2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f79ce54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f79ce54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f79ce542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f79ce542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f778d01f5_0_2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f778d01f5_0_2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f778d01f5_0_2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f778d01f5_0_2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f778d01f5_0_2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f778d01f5_0_2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f778d01f5_0_2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f778d01f5_0_2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778d01f5_0_2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f778d01f5_0_2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f7c68d6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f7c68d6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7c68d65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f7c68d65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f778d01f5_0_2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f778d01f5_0_2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f7c68d6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f7c68d6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f7c68d65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f7c68d6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f7c68d65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f7c68d6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For every node v, we need to find out the earliest visited vertex (the vertex with minimum discovery time) that can be reached from subtree rooted with v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If there is a subtree rooted at a children of v which does not have a back edge connecting to a SMALLER discovery time than discover[v], then v is an articulation point.</a:t>
            </a:r>
            <a:endParaRPr sz="15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f7c68d6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f7c68d6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f7c68d65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f7c68d65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f79ce5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f79ce5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f7c68d65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f7c68d65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f7c68d65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f7c68d65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f7c68d65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f7c68d65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f7c68d65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f7c68d65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f7c68d65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f7c68d65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f7c68d65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f7c68d65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f7c68d65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f7c68d65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f7c68d65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f7c68d65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f7c68d65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f7c68d65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f7c68d65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f7c68d65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f7c68d65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f7c68d65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f7c68d65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f7c68d65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f79ce54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f79ce54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f79ce542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f79ce54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7c68d65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7c68d65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f79ce542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f79ce542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f79ce542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f79ce542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f79ce542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f79ce542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f79ce542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f79ce542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f79ce542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f79ce54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7c68d65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7c68d65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f7c68d65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f7c68d65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f7c68d65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f7c68d65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f778d01f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f778d01f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316925" y="1782300"/>
            <a:ext cx="4291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  TRAVERSAL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74275" y="57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7650" y="1664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Suppose we have an undirected graph and we want to color all the vertices with two colors </a:t>
            </a:r>
            <a:r>
              <a:rPr b="1" i="1" lang="en" sz="2000">
                <a:solidFill>
                  <a:srgbClr val="FF0000"/>
                </a:solidFill>
              </a:rPr>
              <a:t>red</a:t>
            </a:r>
            <a:r>
              <a:rPr lang="en" sz="2000"/>
              <a:t> and </a:t>
            </a:r>
            <a:r>
              <a:rPr b="1" i="1" lang="en" sz="2000">
                <a:solidFill>
                  <a:srgbClr val="0000FF"/>
                </a:solidFill>
              </a:rPr>
              <a:t>blue</a:t>
            </a:r>
            <a:r>
              <a:rPr lang="en" sz="2000"/>
              <a:t> such that no two neighbors have the same color. Design an </a:t>
            </a:r>
            <a:r>
              <a:rPr b="1" lang="en" sz="2000"/>
              <a:t>O(V+ E)</a:t>
            </a:r>
            <a:r>
              <a:rPr lang="en" sz="2000"/>
              <a:t> time algorithm which finds such a coloring if possible or determines that there is no such coloring. </a:t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Coloring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use BFS or DFS?</a:t>
            </a:r>
            <a:endParaRPr sz="1900"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Coloring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1192050"/>
            <a:ext cx="76887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use 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BFS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400" y="2616925"/>
            <a:ext cx="1800950" cy="22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025" y="2616925"/>
            <a:ext cx="1702684" cy="22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Coloring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450" y="1192050"/>
            <a:ext cx="76887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 with an arbitrary vertex v, color it, and run BFS from there.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 &lt;- remove(queue)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each neighbor w of v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is uncolored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give it color opposite(color(v)) and put w into queue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is colored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compare to color of v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different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then move on to next w. 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same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halt with failure.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Coloring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1" lang="en" sz="21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Prove or disprove the following statement.</a:t>
            </a:r>
            <a:endParaRPr sz="19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en" sz="21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oloring all the vertices of a undirected graph with two colors is possible if the graph has a cycle of odd length.</a:t>
            </a:r>
            <a:endParaRPr sz="1900"/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7650" y="57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1375925" y="2285350"/>
            <a:ext cx="4361400" cy="18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QUESTION -3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727650" y="57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When an adjacency-matrix representation is used, most graph algorithms require time Ω(V</a:t>
            </a:r>
            <a:r>
              <a:rPr baseline="30000" lang="en" sz="2000"/>
              <a:t> 2</a:t>
            </a:r>
            <a:r>
              <a:rPr lang="en" sz="2000"/>
              <a:t>), but there are some exceptions.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G</a:t>
            </a:r>
            <a:r>
              <a:rPr lang="en" sz="2000"/>
              <a:t>iven an adjacency matrix for a </a:t>
            </a:r>
            <a:r>
              <a:rPr lang="en" sz="2000"/>
              <a:t>directed graph G, </a:t>
            </a:r>
            <a:r>
              <a:rPr lang="en" sz="2000"/>
              <a:t>determine whether G</a:t>
            </a:r>
            <a:r>
              <a:rPr lang="en" sz="2000"/>
              <a:t> contains a </a:t>
            </a:r>
            <a:r>
              <a:rPr b="1" i="1" lang="en" sz="20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universal sink</a:t>
            </a:r>
            <a:r>
              <a:rPr lang="en" sz="2000"/>
              <a:t> </a:t>
            </a:r>
            <a:r>
              <a:rPr i="1" lang="en" sz="2000"/>
              <a:t>(a vertex with in-degree |V | − 1 and out-degree  0) </a:t>
            </a:r>
            <a:r>
              <a:rPr lang="en" sz="2000"/>
              <a:t>in time </a:t>
            </a:r>
            <a:r>
              <a:rPr b="1" lang="en" sz="2000"/>
              <a:t>O(V )</a:t>
            </a:r>
            <a:r>
              <a:rPr lang="en" sz="2000"/>
              <a:t>.</a:t>
            </a:r>
            <a:endParaRPr sz="2000"/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729450" y="567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925" y="1682975"/>
            <a:ext cx="5164850" cy="28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we determine whether a given vertex u is a universal sink?</a:t>
            </a:r>
            <a:endParaRPr sz="1900"/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we determine whether a given vertex u is a universal sink?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u-row must contain 0’s only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u-column must contain 1’s only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A[u][u]=0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7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375925" y="2285350"/>
            <a:ext cx="4361400" cy="18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QUESTION - 1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729450" y="567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Is-Sink(A, k)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   let A be |V|×|V|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2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= 1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3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aseline="-2500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kj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4   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5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1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6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aseline="-2500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ik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 and i ≠ k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7   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8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729450" y="567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Is-Sink(A, k)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   let A be |V|×|V|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2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= 1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3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aseline="-2500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kj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4   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5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1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6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aseline="-2500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ik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 and i ≠ k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7   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8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4751400" y="1703300"/>
            <a:ext cx="4392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long would it take to determine whether a given graph contains a universal sink if you were to check every single vertex in the graph?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729450" y="567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Is-Sink(A, k)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   let A be |V|×|V|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2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= 1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3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aseline="-2500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kj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4   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5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1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6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aseline="-2500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ik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 and i ≠ k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7   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8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4751400" y="1703300"/>
            <a:ext cx="4392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long would it take to determine whether a given graph contains a universal sink if you were to check every single vertex in the graph?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O(V</a:t>
            </a:r>
            <a:r>
              <a:rPr b="1" baseline="30000" lang="en" sz="1800"/>
              <a:t>2</a:t>
            </a:r>
            <a:r>
              <a:rPr b="1" lang="en" sz="1700"/>
              <a:t>)</a:t>
            </a:r>
            <a:endParaRPr b="1" sz="1800"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729450" y="567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Is-Sink(A, k)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   let A be |V|×|V|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2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= 1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3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aseline="-2500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kj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4   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5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1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6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aseline="-2500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ik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 and i ≠ k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7   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8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4420275" y="1736425"/>
            <a:ext cx="45975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long would it take to determine whether a given graph contains a universal sink if you were to check every single vertex in the graph?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O(V</a:t>
            </a:r>
            <a:r>
              <a:rPr b="1" baseline="30000" lang="en" sz="1800"/>
              <a:t>2</a:t>
            </a:r>
            <a:r>
              <a:rPr b="1" lang="en" sz="1700"/>
              <a:t>)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Can you suggest an algorithm in O(V) ?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247" name="Google Shape;247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729450" y="62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92890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2</a:t>
            </a:r>
            <a:endParaRPr b="1" sz="21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A[u][v]=1, then u cannot be a universal sink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A[u][v]=0, then v cannot be a universal sink</a:t>
            </a:r>
            <a:endParaRPr b="1" sz="21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617400" y="59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58875"/>
            <a:ext cx="5164850" cy="283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7"/>
          <p:cNvCxnSpPr/>
          <p:nvPr/>
        </p:nvCxnSpPr>
        <p:spPr>
          <a:xfrm>
            <a:off x="3487275" y="2153775"/>
            <a:ext cx="289200" cy="90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7"/>
          <p:cNvCxnSpPr/>
          <p:nvPr/>
        </p:nvCxnSpPr>
        <p:spPr>
          <a:xfrm>
            <a:off x="3975850" y="2153775"/>
            <a:ext cx="289200" cy="90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7"/>
          <p:cNvCxnSpPr/>
          <p:nvPr/>
        </p:nvCxnSpPr>
        <p:spPr>
          <a:xfrm>
            <a:off x="4486850" y="2153775"/>
            <a:ext cx="289200" cy="90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7"/>
          <p:cNvCxnSpPr/>
          <p:nvPr/>
        </p:nvCxnSpPr>
        <p:spPr>
          <a:xfrm>
            <a:off x="4930575" y="3328150"/>
            <a:ext cx="289200" cy="90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7"/>
          <p:cNvCxnSpPr/>
          <p:nvPr/>
        </p:nvCxnSpPr>
        <p:spPr>
          <a:xfrm flipH="1">
            <a:off x="4930575" y="2162775"/>
            <a:ext cx="11100" cy="3474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7"/>
          <p:cNvCxnSpPr/>
          <p:nvPr/>
        </p:nvCxnSpPr>
        <p:spPr>
          <a:xfrm flipH="1">
            <a:off x="4930575" y="2651350"/>
            <a:ext cx="11100" cy="3474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7"/>
          <p:cNvSpPr txBox="1"/>
          <p:nvPr/>
        </p:nvSpPr>
        <p:spPr>
          <a:xfrm>
            <a:off x="1680875" y="3424275"/>
            <a:ext cx="1412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7"/>
          <p:cNvSpPr/>
          <p:nvPr/>
        </p:nvSpPr>
        <p:spPr>
          <a:xfrm>
            <a:off x="2801475" y="3231850"/>
            <a:ext cx="3137700" cy="2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/>
          <p:nvPr/>
        </p:nvSpPr>
        <p:spPr>
          <a:xfrm>
            <a:off x="4720000" y="1444884"/>
            <a:ext cx="289200" cy="2730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7276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727650" y="1213650"/>
            <a:ext cx="76887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Universal-Sink(A)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   let A be |V|×|V|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2   i = j =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3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i≤|V| and j≤|V|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4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aseline="-2500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ij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5          i = i + 1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6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7           j = j + 1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8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&gt;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9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“no universal sink”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10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Is-Sink(A,i) ==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11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“no universal sink”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12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13     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“is a universal sink”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7" name="Google Shape;277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727650" y="57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1375925" y="2285350"/>
            <a:ext cx="4361400" cy="18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QUESTION - 4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729450" y="57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Articulation Point</a:t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729450" y="1518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 G = (V, E) be an undirected graph. A vertex v ∈ V is called a </a:t>
            </a:r>
            <a:r>
              <a:rPr b="1" i="1" lang="en" sz="2000">
                <a:solidFill>
                  <a:srgbClr val="A61C00"/>
                </a:solidFill>
              </a:rPr>
              <a:t>cut vertex </a:t>
            </a:r>
            <a:r>
              <a:rPr lang="en" sz="2000"/>
              <a:t>or an </a:t>
            </a:r>
            <a:r>
              <a:rPr b="1" i="1" lang="en" sz="2000">
                <a:solidFill>
                  <a:srgbClr val="A61C00"/>
                </a:solidFill>
              </a:rPr>
              <a:t>articulation point</a:t>
            </a:r>
            <a:r>
              <a:rPr lang="en" sz="2000"/>
              <a:t> if the removal of v (and all edges incident upon v) increases the number of connected components in G.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Find all cut vertices in G in O(V+E)</a:t>
            </a:r>
            <a:endParaRPr sz="2000"/>
          </a:p>
        </p:txBody>
      </p:sp>
      <p:sp>
        <p:nvSpPr>
          <p:cNvPr id="291" name="Google Shape;291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729450" y="579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Articulation Point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475" y="1675100"/>
            <a:ext cx="4515149" cy="18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/>
          <p:nvPr/>
        </p:nvSpPr>
        <p:spPr>
          <a:xfrm>
            <a:off x="2581150" y="2053050"/>
            <a:ext cx="466800" cy="457200"/>
          </a:xfrm>
          <a:prstGeom prst="ellipse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1"/>
          <p:cNvSpPr txBox="1"/>
          <p:nvPr/>
        </p:nvSpPr>
        <p:spPr>
          <a:xfrm>
            <a:off x="2835100" y="24493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41"/>
          <p:cNvSpPr/>
          <p:nvPr/>
        </p:nvSpPr>
        <p:spPr>
          <a:xfrm>
            <a:off x="4481675" y="2510250"/>
            <a:ext cx="466800" cy="457200"/>
          </a:xfrm>
          <a:prstGeom prst="ellipse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74275" y="57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 Subset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1664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There are N variables x</a:t>
            </a:r>
            <a:r>
              <a:rPr baseline="-25000" lang="en" sz="2000"/>
              <a:t>1</a:t>
            </a:r>
            <a:r>
              <a:rPr lang="en" sz="2000"/>
              <a:t>,x</a:t>
            </a:r>
            <a:r>
              <a:rPr baseline="-25000" lang="en" sz="2000"/>
              <a:t>2</a:t>
            </a:r>
            <a:r>
              <a:rPr lang="en" sz="2000"/>
              <a:t>,...,x</a:t>
            </a:r>
            <a:r>
              <a:rPr baseline="-25000" lang="en" sz="2000"/>
              <a:t>N</a:t>
            </a:r>
            <a:r>
              <a:rPr lang="en" sz="2000"/>
              <a:t> and M relations of the form x</a:t>
            </a:r>
            <a:r>
              <a:rPr baseline="-25000" lang="en" sz="2000"/>
              <a:t>i</a:t>
            </a:r>
            <a:r>
              <a:rPr lang="en" sz="2000"/>
              <a:t> &lt; x</a:t>
            </a:r>
            <a:r>
              <a:rPr baseline="-25000" lang="en" sz="2000"/>
              <a:t>j </a:t>
            </a:r>
            <a:r>
              <a:rPr lang="en" sz="2000"/>
              <a:t>where i != j. A subset S of relations is called inconsistent if there does not exist any assignment of variables that satisfies all the relations in S. e.g, {x</a:t>
            </a:r>
            <a:r>
              <a:rPr baseline="-25000" lang="en" sz="2000"/>
              <a:t>1</a:t>
            </a:r>
            <a:r>
              <a:rPr lang="en" sz="2000"/>
              <a:t> &lt; x</a:t>
            </a:r>
            <a:r>
              <a:rPr baseline="-25000" lang="en" sz="2000"/>
              <a:t>2</a:t>
            </a:r>
            <a:r>
              <a:rPr lang="en" sz="2000"/>
              <a:t>, x</a:t>
            </a:r>
            <a:r>
              <a:rPr baseline="-25000" lang="en" sz="2000"/>
              <a:t>2</a:t>
            </a:r>
            <a:r>
              <a:rPr lang="en" sz="2000"/>
              <a:t> &lt; x</a:t>
            </a:r>
            <a:r>
              <a:rPr baseline="-25000" lang="en" sz="2000"/>
              <a:t>3 </a:t>
            </a:r>
            <a:r>
              <a:rPr lang="en" sz="2000"/>
              <a:t>, x</a:t>
            </a:r>
            <a:r>
              <a:rPr baseline="-25000" lang="en" sz="2000"/>
              <a:t>3</a:t>
            </a:r>
            <a:r>
              <a:rPr lang="en" sz="2000"/>
              <a:t> &lt; x</a:t>
            </a:r>
            <a:r>
              <a:rPr baseline="-25000" lang="en" sz="2000"/>
              <a:t>1 </a:t>
            </a:r>
            <a:r>
              <a:rPr lang="en" sz="2000"/>
              <a:t>} is inconsistent. You need to find if there is an inconsistent subset of M.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729450" y="579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Articulation Point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784625" y="1372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b="1" sz="21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DFS tree and back edge</a:t>
            </a:r>
            <a:endParaRPr b="1" sz="19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729450" y="579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Articulation Point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784625" y="1372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2</a:t>
            </a:r>
            <a:endParaRPr b="1" sz="21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" sz="19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root 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DFS tree is an articulation 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 if and only if it has </a:t>
            </a:r>
            <a:r>
              <a:rPr b="1" i="1" lang="en" sz="19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at least two children (subtree)</a:t>
            </a:r>
            <a:endParaRPr b="1" i="1" sz="19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1" lang="en" sz="19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non-root vertex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 of a DFS-tree is an articulation point of G if and only if has a child s such that there is </a:t>
            </a:r>
            <a:r>
              <a:rPr b="1" i="1" lang="en" sz="19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no back edge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s or any descendant of s to a proper ancestor of v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i="1" lang="en" sz="19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Leaves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 DFS-tree are </a:t>
            </a:r>
            <a:r>
              <a:rPr b="1" i="1" lang="en" sz="1900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never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articulation points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729450" y="579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Articulation Point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" name="Google Shape;3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75" y="1244300"/>
            <a:ext cx="4261029" cy="37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4"/>
          <p:cNvSpPr/>
          <p:nvPr/>
        </p:nvSpPr>
        <p:spPr>
          <a:xfrm>
            <a:off x="3565075" y="3274525"/>
            <a:ext cx="466800" cy="457200"/>
          </a:xfrm>
          <a:prstGeom prst="ellipse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4"/>
          <p:cNvSpPr/>
          <p:nvPr/>
        </p:nvSpPr>
        <p:spPr>
          <a:xfrm>
            <a:off x="2408600" y="1566700"/>
            <a:ext cx="393000" cy="393600"/>
          </a:xfrm>
          <a:prstGeom prst="ellipse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729450" y="579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Articulation Point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784625" y="1372475"/>
            <a:ext cx="7688700" cy="32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you know a subtree has  a back edge climbing to an upper part of the tree?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low[v] = min { discover[v]; discover[w] : (u,w)</a:t>
            </a:r>
            <a:r>
              <a:rPr lang="en" sz="19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 is a back edge for some descendant </a:t>
            </a:r>
            <a:r>
              <a:rPr i="1" lang="en" sz="19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19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i="1" lang="en" sz="19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9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i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articulation point if it has a descendant </a:t>
            </a:r>
            <a:r>
              <a:rPr i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low(v)&gt;=discover [u]</a:t>
            </a:r>
            <a:endParaRPr sz="19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729450" y="579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Articulation Point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729450" y="1165325"/>
            <a:ext cx="8224200" cy="23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GetArticulationPoints(i, d)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visited[i] = true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discover[i] = d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low[i] = d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childCount =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isArticulation = false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each ni in adj[i]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not visited[ni]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parent[ni] = i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GetArticulationPoints(ni, d + 1)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childCount = childCount + 1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low[ni] &gt;= discover[i]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isArticulation = true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low[i] = Min(low[i], low[ni])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ni != parent[i]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low[i] = Min(low[i], discover[ni])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(parent[i] != null and isArticulation) or (parent[i] == null and childCount &gt; 1)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Output i as articulation point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4015000" y="2316325"/>
            <a:ext cx="37491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sz="3600"/>
          </a:p>
        </p:txBody>
      </p:sp>
      <p:sp>
        <p:nvSpPr>
          <p:cNvPr id="345" name="Google Shape;345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8"/>
          <p:cNvSpPr txBox="1"/>
          <p:nvPr>
            <p:ph idx="1" type="body"/>
          </p:nvPr>
        </p:nvSpPr>
        <p:spPr>
          <a:xfrm>
            <a:off x="4015000" y="2316325"/>
            <a:ext cx="37491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sz="3600"/>
          </a:p>
        </p:txBody>
      </p:sp>
      <p:sp>
        <p:nvSpPr>
          <p:cNvPr id="352" name="Google Shape;352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/>
          <p:nvPr>
            <p:ph type="title"/>
          </p:nvPr>
        </p:nvSpPr>
        <p:spPr>
          <a:xfrm>
            <a:off x="727650" y="57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9"/>
          <p:cNvSpPr txBox="1"/>
          <p:nvPr>
            <p:ph idx="1" type="body"/>
          </p:nvPr>
        </p:nvSpPr>
        <p:spPr>
          <a:xfrm>
            <a:off x="1375925" y="2285350"/>
            <a:ext cx="4361400" cy="18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QUESTION - 6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359" name="Google Shape;359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774275" y="57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ongest Path </a:t>
            </a:r>
            <a:endParaRPr/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727650" y="1664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Given a directed acyclic graph G, design an O(V + E) time algorithm which finds the length of the longest path of the graph.</a:t>
            </a:r>
            <a:endParaRPr/>
          </a:p>
        </p:txBody>
      </p:sp>
      <p:sp>
        <p:nvSpPr>
          <p:cNvPr id="366" name="Google Shape;366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7" name="Google Shape;3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850" y="2695900"/>
            <a:ext cx="3556226" cy="18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 topological sort of the given DAG</a:t>
            </a:r>
            <a:endParaRPr sz="1900"/>
          </a:p>
        </p:txBody>
      </p:sp>
      <p:sp>
        <p:nvSpPr>
          <p:cNvPr id="374" name="Google Shape;374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 Subset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of creating a directed graph</a:t>
            </a:r>
            <a:endParaRPr sz="1900"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</p:txBody>
      </p:sp>
      <p:sp>
        <p:nvSpPr>
          <p:cNvPr id="380" name="Google Shape;380;p52"/>
          <p:cNvSpPr txBox="1"/>
          <p:nvPr>
            <p:ph idx="1" type="body"/>
          </p:nvPr>
        </p:nvSpPr>
        <p:spPr>
          <a:xfrm>
            <a:off x="729450" y="1597025"/>
            <a:ext cx="76887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 topological sort of the given DAG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Let v</a:t>
            </a:r>
            <a:r>
              <a:rPr baseline="-25000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aseline="-25000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 . . , v</a:t>
            </a:r>
            <a:r>
              <a:rPr baseline="-25000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 a topological sort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A[i] be the longest  path of the graph starting  at v</a:t>
            </a:r>
            <a:r>
              <a:rPr baseline="-25000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1900"/>
              <a:buFont typeface="Arial"/>
              <a:buChar char="○"/>
            </a:pPr>
            <a:r>
              <a:rPr b="1" i="1" lang="en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1" lang="en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Find a formula for computing </a:t>
            </a:r>
            <a:r>
              <a:rPr b="1" i="1" lang="en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A[i].</a:t>
            </a:r>
            <a:endParaRPr b="1" i="1" sz="19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</p:txBody>
      </p:sp>
      <p:sp>
        <p:nvSpPr>
          <p:cNvPr id="387" name="Google Shape;387;p53"/>
          <p:cNvSpPr txBox="1"/>
          <p:nvPr>
            <p:ph idx="1" type="body"/>
          </p:nvPr>
        </p:nvSpPr>
        <p:spPr>
          <a:xfrm>
            <a:off x="729450" y="1597025"/>
            <a:ext cx="76887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 sol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 topological sort of the given DAG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Let v</a:t>
            </a:r>
            <a:r>
              <a:rPr baseline="-25000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aseline="-25000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 . . , v</a:t>
            </a:r>
            <a:r>
              <a:rPr baseline="-25000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 a topological sort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A[i] be the longest  path of the graph starting  at v</a:t>
            </a:r>
            <a:r>
              <a:rPr baseline="-25000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1900"/>
              <a:buFont typeface="Arial"/>
              <a:buChar char="○"/>
            </a:pPr>
            <a:r>
              <a:rPr b="1" i="1" lang="en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1" lang="en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Find a formula for computing </a:t>
            </a:r>
            <a:r>
              <a:rPr b="1" i="1" lang="en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A[i].</a:t>
            </a:r>
            <a:endParaRPr b="1" i="1" sz="19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[i] = \max\limits_{j&gt;i  \  \&amp; \  (i,j) \in E} A[j]+1" id="389" name="Google Shape;389;p5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125" y="4063350"/>
            <a:ext cx="2670250" cy="4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4"/>
          <p:cNvSpPr txBox="1"/>
          <p:nvPr>
            <p:ph idx="1" type="body"/>
          </p:nvPr>
        </p:nvSpPr>
        <p:spPr>
          <a:xfrm>
            <a:off x="729450" y="1597025"/>
            <a:ext cx="761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2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Q.  If we compute A[1], A[2], . . . , A[n], what would be the final solution?</a:t>
            </a:r>
            <a:endParaRPr b="1" sz="19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5"/>
          <p:cNvSpPr txBox="1"/>
          <p:nvPr>
            <p:ph idx="1" type="body"/>
          </p:nvPr>
        </p:nvSpPr>
        <p:spPr>
          <a:xfrm>
            <a:off x="729450" y="1597025"/>
            <a:ext cx="757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2 sol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Q.  If we compute A[1], A[2], . . . , A[n], what would be the final </a:t>
            </a:r>
            <a:r>
              <a:rPr b="1" lang="en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solution?</a:t>
            </a:r>
            <a:endParaRPr b="1" sz="19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max_{i=1,..,n}A[i]" id="404" name="Google Shape;404;p5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425" y="3056625"/>
            <a:ext cx="1615624" cy="3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6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6"/>
          <p:cNvSpPr txBox="1"/>
          <p:nvPr>
            <p:ph idx="1" type="body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3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b="1" lang="en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Write a dynamic program for filling array A</a:t>
            </a:r>
            <a:endParaRPr b="1" sz="19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7"/>
          <p:cNvSpPr txBox="1"/>
          <p:nvPr>
            <p:ph idx="1" type="body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3 sol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Q. Write a dynamic program for filling array A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i← n to 1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A[i] = 0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all out-neighbors of v</a:t>
            </a:r>
            <a:r>
              <a:rPr baseline="-2500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such as v</a:t>
            </a:r>
            <a:r>
              <a:rPr baseline="-2500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A[i] = max{A[i], A[j] + 1}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8"/>
          <p:cNvSpPr txBox="1"/>
          <p:nvPr>
            <p:ph idx="1" type="body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4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Q. Run DFS and compute A[i] at the end of DFS(v</a:t>
            </a:r>
            <a:r>
              <a:rPr b="1" baseline="-25000" lang="en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9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9"/>
          <p:cNvSpPr txBox="1"/>
          <p:nvPr>
            <p:ph idx="1" type="body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4 sol</a:t>
            </a:r>
            <a:endParaRPr b="1" sz="21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DFS(u)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color[u] =gray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A[u]←0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all neighbors of u such as v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color[v] =white 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DFS(v)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A[u] = max(A[u], A[v] + 1)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 procedure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5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/>
          <p:nvPr>
            <p:ph type="title"/>
          </p:nvPr>
        </p:nvSpPr>
        <p:spPr>
          <a:xfrm>
            <a:off x="727650" y="57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</a:t>
            </a:r>
            <a:endParaRPr/>
          </a:p>
        </p:txBody>
      </p:sp>
      <p:sp>
        <p:nvSpPr>
          <p:cNvPr id="438" name="Google Shape;438;p60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You are given an </a:t>
            </a:r>
            <a:r>
              <a:rPr b="1" i="1" lang="en" sz="2000">
                <a:solidFill>
                  <a:srgbClr val="1155CC"/>
                </a:solidFill>
              </a:rPr>
              <a:t>undirected acyclic graph</a:t>
            </a:r>
            <a:r>
              <a:rPr lang="en" sz="2000"/>
              <a:t> G(V,E). You need to find a pair of vertices (i,j) such that the </a:t>
            </a:r>
            <a:r>
              <a:rPr b="1" lang="en" sz="2000"/>
              <a:t>length of the path between i and j is maximum </a:t>
            </a:r>
            <a:r>
              <a:rPr lang="en" sz="2000"/>
              <a:t>among all such pairs. The length of a path is the number of edges on the path.</a:t>
            </a:r>
            <a:endParaRPr sz="2000"/>
          </a:p>
        </p:txBody>
      </p:sp>
      <p:sp>
        <p:nvSpPr>
          <p:cNvPr id="439" name="Google Shape;439;p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61"/>
          <p:cNvSpPr txBox="1"/>
          <p:nvPr>
            <p:ph idx="1" type="body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trivial O(V.(V + E)) algorithm to solve this</a:t>
            </a:r>
            <a:endParaRPr sz="1900"/>
          </a:p>
        </p:txBody>
      </p:sp>
      <p:sp>
        <p:nvSpPr>
          <p:cNvPr id="446" name="Google Shape;446;p6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 Subset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of creating a directed 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2000">
                <a:solidFill>
                  <a:srgbClr val="000000"/>
                </a:solidFill>
              </a:rPr>
              <a:t>V = x</a:t>
            </a:r>
            <a:r>
              <a:rPr baseline="-25000" lang="en" sz="2000">
                <a:solidFill>
                  <a:srgbClr val="000000"/>
                </a:solidFill>
              </a:rPr>
              <a:t>1</a:t>
            </a:r>
            <a:r>
              <a:rPr lang="en" sz="2000">
                <a:solidFill>
                  <a:srgbClr val="000000"/>
                </a:solidFill>
              </a:rPr>
              <a:t>,x</a:t>
            </a:r>
            <a:r>
              <a:rPr baseline="-25000" lang="en" sz="2000">
                <a:solidFill>
                  <a:srgbClr val="000000"/>
                </a:solidFill>
              </a:rPr>
              <a:t>2</a:t>
            </a:r>
            <a:r>
              <a:rPr lang="en" sz="2000">
                <a:solidFill>
                  <a:srgbClr val="000000"/>
                </a:solidFill>
              </a:rPr>
              <a:t>,...,x</a:t>
            </a:r>
            <a:r>
              <a:rPr baseline="-25000" lang="en" sz="2000">
                <a:solidFill>
                  <a:srgbClr val="000000"/>
                </a:solidFill>
              </a:rPr>
              <a:t>N</a:t>
            </a:r>
            <a:r>
              <a:rPr lang="en" sz="2000"/>
              <a:t> </a:t>
            </a:r>
            <a:endParaRPr sz="20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E = {(x</a:t>
            </a:r>
            <a:r>
              <a:rPr baseline="-25000" lang="en" sz="1900">
                <a:solidFill>
                  <a:srgbClr val="000000"/>
                </a:solidFill>
              </a:rPr>
              <a:t>i</a:t>
            </a:r>
            <a:r>
              <a:rPr lang="en" sz="1900">
                <a:solidFill>
                  <a:srgbClr val="000000"/>
                </a:solidFill>
              </a:rPr>
              <a:t>,  x</a:t>
            </a:r>
            <a:r>
              <a:rPr baseline="-25000" lang="en" sz="1900">
                <a:solidFill>
                  <a:srgbClr val="000000"/>
                </a:solidFill>
              </a:rPr>
              <a:t>j</a:t>
            </a:r>
            <a:r>
              <a:rPr lang="en" sz="1900">
                <a:solidFill>
                  <a:srgbClr val="000000"/>
                </a:solidFill>
              </a:rPr>
              <a:t>) iff (x</a:t>
            </a:r>
            <a:r>
              <a:rPr baseline="-25000" lang="en" sz="1900">
                <a:solidFill>
                  <a:srgbClr val="000000"/>
                </a:solidFill>
              </a:rPr>
              <a:t>i </a:t>
            </a:r>
            <a:r>
              <a:rPr lang="en" sz="1900">
                <a:solidFill>
                  <a:srgbClr val="000000"/>
                </a:solidFill>
              </a:rPr>
              <a:t>&lt;  x</a:t>
            </a:r>
            <a:r>
              <a:rPr baseline="-25000" lang="en" sz="1900">
                <a:solidFill>
                  <a:srgbClr val="000000"/>
                </a:solidFill>
              </a:rPr>
              <a:t>j</a:t>
            </a:r>
            <a:r>
              <a:rPr lang="en" sz="1900">
                <a:solidFill>
                  <a:srgbClr val="000000"/>
                </a:solidFill>
              </a:rPr>
              <a:t>) in S}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2"/>
          <p:cNvSpPr txBox="1"/>
          <p:nvPr>
            <p:ph idx="1" type="body"/>
          </p:nvPr>
        </p:nvSpPr>
        <p:spPr>
          <a:xfrm>
            <a:off x="729450" y="1597025"/>
            <a:ext cx="76260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 sol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 BFS V times starting from each vertex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Find max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O(V(V+E))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6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3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3"/>
          <p:cNvSpPr txBox="1"/>
          <p:nvPr>
            <p:ph idx="1" type="body"/>
          </p:nvPr>
        </p:nvSpPr>
        <p:spPr>
          <a:xfrm>
            <a:off x="729450" y="1597025"/>
            <a:ext cx="76260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 sol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 BFS V times starting from each vertex.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Find max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O(V(V+E))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Q.  Can you give an O(V + E) algorithm?</a:t>
            </a:r>
            <a:endParaRPr sz="15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6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4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4"/>
          <p:cNvSpPr txBox="1"/>
          <p:nvPr>
            <p:ph idx="1" type="body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2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do BFS twice. How?</a:t>
            </a:r>
            <a:endParaRPr sz="1900"/>
          </a:p>
        </p:txBody>
      </p:sp>
      <p:sp>
        <p:nvSpPr>
          <p:cNvPr id="467" name="Google Shape;467;p6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5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5"/>
          <p:cNvSpPr txBox="1"/>
          <p:nvPr>
            <p:ph idx="1" type="body"/>
          </p:nvPr>
        </p:nvSpPr>
        <p:spPr>
          <a:xfrm>
            <a:off x="729450" y="1597025"/>
            <a:ext cx="76260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2 sol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 BFS from any node x and find a node with the longest distance from x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 another BFS from this endpoint to find the actual longest path.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6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6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6"/>
          <p:cNvSpPr txBox="1"/>
          <p:nvPr>
            <p:ph idx="1" type="body"/>
          </p:nvPr>
        </p:nvSpPr>
        <p:spPr>
          <a:xfrm>
            <a:off x="729450" y="1597025"/>
            <a:ext cx="76260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Q.  Prove that the end point found after the first BFS must be an end point of the longest path.</a:t>
            </a:r>
            <a:endParaRPr sz="15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p6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 Subset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2 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you detect inconsistency in the graph?</a:t>
            </a:r>
            <a:endParaRPr sz="1900"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 Subset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2 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you detect inconsistency in the graph?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cycle in the graph</a:t>
            </a:r>
            <a:endParaRPr sz="1900"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 Subset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 sz="19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Use DFS to detect cycle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 if we encounter a vertex which is already on the stack, we found a loop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 vertices are unvisited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a stack S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 v onto S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is non-empty 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peek at the top u of S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has neighbour which in S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there is a cycle 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has a unvisited neighbour w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 w onto S 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mark u as finished and pop S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7650" y="57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1375925" y="2285350"/>
            <a:ext cx="4361400" cy="18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QUESTION -2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