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
      <p:font typeface="Alfa Slab On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AlfaSlabOne-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293504a8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293504a8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293504a8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293504a8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293504a8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293504a8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293504a8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293504a8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2755d05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2755d05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25f11546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25f11546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25f11546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25f11546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25f11546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25f11546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2755d057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2755d057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25f11546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25f11546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25f11546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25f11546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279f3a92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279f3a92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279f3a6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279f3a6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279f3a68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279f3a68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279f3a68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79f3a68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279f3a68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279f3a68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25f11546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25f11546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25f11546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25f11546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25f11546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25f11546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293504a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293504a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Tutorial</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problem-3</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Given a directed graph G = (V, E) with vertex set V = {1, 2, . . . , n}, we define the transitive closure of Gas the graph G∗ = (V, E∗ ), where E ∗ = {(i, j) : there is a path from vertex i to vertex j in G} </a:t>
            </a:r>
            <a:endParaRPr sz="1400">
              <a:solidFill>
                <a:srgbClr val="000000"/>
              </a:solidFill>
            </a:endParaRPr>
          </a:p>
          <a:p>
            <a:pPr indent="0" lvl="0" marL="0" rtl="0" algn="l">
              <a:spcBef>
                <a:spcPts val="1600"/>
              </a:spcBef>
              <a:spcAft>
                <a:spcPts val="1600"/>
              </a:spcAft>
              <a:buNone/>
            </a:pPr>
            <a:r>
              <a:rPr b="1" lang="en" sz="1400">
                <a:solidFill>
                  <a:srgbClr val="000000"/>
                </a:solidFill>
              </a:rPr>
              <a:t>Can you propose an O(n 3 ) algorithm to compute the transitive closure of the graph?</a:t>
            </a:r>
            <a:endParaRPr b="1"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Problem-3(Solution)</a:t>
            </a:r>
            <a:endParaRPr/>
          </a:p>
          <a:p>
            <a:pPr indent="0" lvl="0" marL="0" rtl="0" algn="l">
              <a:spcBef>
                <a:spcPts val="0"/>
              </a:spcBef>
              <a:spcAft>
                <a:spcPts val="0"/>
              </a:spcAft>
              <a:buNone/>
            </a:pPr>
            <a:r>
              <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Sol.</a:t>
            </a:r>
            <a:r>
              <a:rPr b="1" lang="en" sz="1400">
                <a:solidFill>
                  <a:srgbClr val="000000"/>
                </a:solidFill>
              </a:rPr>
              <a:t>   Apply Floyd-warshall algorithm, after this </a:t>
            </a:r>
            <a:r>
              <a:rPr b="1" lang="en" sz="1400">
                <a:solidFill>
                  <a:srgbClr val="000000"/>
                </a:solidFill>
              </a:rPr>
              <a:t>if the entry D(i,j) is still infinite, it is implied that there is no path between i and j, otherwise there is a path. </a:t>
            </a:r>
            <a:endParaRPr b="1" sz="1400">
              <a:solidFill>
                <a:srgbClr val="000000"/>
              </a:solidFill>
            </a:endParaRPr>
          </a:p>
          <a:p>
            <a:pPr indent="0" lvl="0" marL="0" rtl="0" algn="l">
              <a:spcBef>
                <a:spcPts val="1600"/>
              </a:spcBef>
              <a:spcAft>
                <a:spcPts val="0"/>
              </a:spcAft>
              <a:buNone/>
            </a:pPr>
            <a:r>
              <a:rPr lang="en" sz="1400">
                <a:solidFill>
                  <a:srgbClr val="000000"/>
                </a:solidFill>
              </a:rPr>
              <a:t> .</a:t>
            </a:r>
            <a:endParaRPr sz="1400">
              <a:solidFill>
                <a:srgbClr val="000000"/>
              </a:solidFill>
            </a:endParaRPr>
          </a:p>
          <a:p>
            <a:pPr indent="0" lvl="0" marL="0" rtl="0" algn="l">
              <a:spcBef>
                <a:spcPts val="1600"/>
              </a:spcBef>
              <a:spcAft>
                <a:spcPts val="1600"/>
              </a:spcAft>
              <a:buNone/>
            </a:pPr>
            <a:r>
              <a:t/>
            </a:r>
            <a:endParaRPr sz="1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Problem-4</a:t>
            </a:r>
            <a:endParaRPr/>
          </a:p>
        </p:txBody>
      </p:sp>
      <p:sp>
        <p:nvSpPr>
          <p:cNvPr id="123" name="Google Shape;123;p24"/>
          <p:cNvSpPr txBox="1"/>
          <p:nvPr>
            <p:ph idx="1" type="body"/>
          </p:nvPr>
        </p:nvSpPr>
        <p:spPr>
          <a:xfrm>
            <a:off x="311700" y="1130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a:t>
            </a:r>
            <a:r>
              <a:rPr lang="en" sz="1200">
                <a:solidFill>
                  <a:srgbClr val="000000"/>
                </a:solidFill>
              </a:rPr>
              <a:t>et D be the shortest path matrix of an undirected weighted graph G. Thus D(u, v) is the length of the</a:t>
            </a:r>
            <a:endParaRPr sz="1200">
              <a:solidFill>
                <a:srgbClr val="000000"/>
              </a:solidFill>
            </a:endParaRPr>
          </a:p>
          <a:p>
            <a:pPr indent="0" lvl="0" marL="0" rtl="0" algn="l">
              <a:spcBef>
                <a:spcPts val="0"/>
              </a:spcBef>
              <a:spcAft>
                <a:spcPts val="0"/>
              </a:spcAft>
              <a:buNone/>
            </a:pPr>
            <a:r>
              <a:rPr lang="en" sz="1200">
                <a:solidFill>
                  <a:srgbClr val="000000"/>
                </a:solidFill>
              </a:rPr>
              <a:t>shortest path from vertex u to vertex v, for every two vertices u and v. Graph G and matrix D are given.</a:t>
            </a:r>
            <a:endParaRPr sz="1200">
              <a:solidFill>
                <a:srgbClr val="000000"/>
              </a:solidFill>
            </a:endParaRPr>
          </a:p>
          <a:p>
            <a:pPr indent="0" lvl="0" marL="0" rtl="0" algn="l">
              <a:spcBef>
                <a:spcPts val="0"/>
              </a:spcBef>
              <a:spcAft>
                <a:spcPts val="0"/>
              </a:spcAft>
              <a:buNone/>
            </a:pPr>
            <a:r>
              <a:rPr lang="en" sz="1200">
                <a:solidFill>
                  <a:srgbClr val="000000"/>
                </a:solidFill>
              </a:rPr>
              <a:t>Assume the weight of an edge e = (a, b) is decreased from we to wo. Design an algorithm to update matrix</a:t>
            </a:r>
            <a:endParaRPr sz="1200">
              <a:solidFill>
                <a:srgbClr val="000000"/>
              </a:solidFill>
            </a:endParaRPr>
          </a:p>
          <a:p>
            <a:pPr indent="0" lvl="0" marL="0" rtl="0" algn="l">
              <a:spcBef>
                <a:spcPts val="0"/>
              </a:spcBef>
              <a:spcAft>
                <a:spcPts val="0"/>
              </a:spcAft>
              <a:buNone/>
            </a:pPr>
            <a:r>
              <a:rPr lang="en" sz="1200">
                <a:solidFill>
                  <a:srgbClr val="000000"/>
                </a:solidFill>
              </a:rPr>
              <a:t>D with respect to this change. The running time of your algorithm should be O(n2). Describe all details and</a:t>
            </a:r>
            <a:endParaRPr sz="1200">
              <a:solidFill>
                <a:srgbClr val="000000"/>
              </a:solidFill>
            </a:endParaRPr>
          </a:p>
          <a:p>
            <a:pPr indent="0" lvl="0" marL="0" rtl="0" algn="l">
              <a:spcBef>
                <a:spcPts val="0"/>
              </a:spcBef>
              <a:spcAft>
                <a:spcPts val="0"/>
              </a:spcAft>
              <a:buNone/>
            </a:pPr>
            <a:r>
              <a:rPr lang="en" sz="1200">
                <a:solidFill>
                  <a:srgbClr val="000000"/>
                </a:solidFill>
              </a:rPr>
              <a:t>write a pseudo-code for your algorithm.</a:t>
            </a:r>
            <a:endParaRPr sz="1200">
              <a:solidFill>
                <a:srgbClr val="000000"/>
              </a:solidFil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Problem-4(Solution)</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Sol: Weight for edge e=(a,b) is decreased. For (u,v) the shortest path may change, if (1) the current shortest path does not include e, but there is another shortest path including e and distance has decreased for that ,or (2) e is already in the  shortest path.</a:t>
            </a:r>
            <a:endParaRPr b="1">
              <a:solidFill>
                <a:srgbClr val="000000"/>
              </a:solidFill>
            </a:endParaRPr>
          </a:p>
          <a:p>
            <a:pPr indent="0" lvl="0" marL="0" rtl="0" algn="l">
              <a:spcBef>
                <a:spcPts val="1600"/>
              </a:spcBef>
              <a:spcAft>
                <a:spcPts val="1600"/>
              </a:spcAft>
              <a:buNone/>
            </a:pPr>
            <a:r>
              <a:rPr b="1" lang="en">
                <a:solidFill>
                  <a:srgbClr val="000000"/>
                </a:solidFill>
              </a:rPr>
              <a:t>D(u,v) = min[D(u,v), D(u,a)+wo+ D(b,v),D(u,b)+wo+D(a,v)] </a:t>
            </a:r>
            <a:r>
              <a:rPr lang="en">
                <a:solidFill>
                  <a:srgbClr val="000000"/>
                </a:solidFill>
              </a:rPr>
              <a:t> </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problem-5</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highlight>
                  <a:srgbClr val="FFFFFF"/>
                </a:highlight>
                <a:latin typeface="Roboto"/>
                <a:ea typeface="Roboto"/>
                <a:cs typeface="Roboto"/>
                <a:sym typeface="Roboto"/>
              </a:rPr>
              <a:t>There are n cities and there are roads in between some of the cities. Somehow all the roads are damaged simultaneously. We have to repair the roads to connect the cities again. There is a fixed cost to repair a particular road. Find out the minimum cost to connect all the cities by repairing roads. Input is in matrix(city) form, if city[i][j] = 0 then there is not any road between city i and city j, if city[i][j] = a &gt; 0 then the cost to rebuild the path between city i and city j is a. Print out the minimum cost to connect all the cities.</a:t>
            </a:r>
            <a:endParaRPr b="1" sz="1200">
              <a:solidFill>
                <a:srgbClr val="000000"/>
              </a:solidFill>
              <a:highlight>
                <a:srgbClr val="FFFFFF"/>
              </a:highlight>
              <a:latin typeface="Roboto"/>
              <a:ea typeface="Roboto"/>
              <a:cs typeface="Roboto"/>
              <a:sym typeface="Roboto"/>
            </a:endParaRPr>
          </a:p>
          <a:p>
            <a:pPr indent="0" lvl="0" marL="0" rtl="0" algn="l">
              <a:spcBef>
                <a:spcPts val="1600"/>
              </a:spcBef>
              <a:spcAft>
                <a:spcPts val="0"/>
              </a:spcAft>
              <a:buNone/>
            </a:pPr>
            <a:r>
              <a:rPr lang="en" sz="1150">
                <a:solidFill>
                  <a:srgbClr val="000000"/>
                </a:solidFill>
                <a:highlight>
                  <a:schemeClr val="lt1"/>
                </a:highlight>
                <a:latin typeface="Courier New"/>
                <a:ea typeface="Courier New"/>
                <a:cs typeface="Courier New"/>
                <a:sym typeface="Courier New"/>
              </a:rPr>
              <a:t>Input : {{0, 1, 2, 3, 4},</a:t>
            </a:r>
            <a:endParaRPr sz="115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highlight>
                  <a:schemeClr val="lt1"/>
                </a:highlight>
                <a:latin typeface="Courier New"/>
                <a:ea typeface="Courier New"/>
                <a:cs typeface="Courier New"/>
                <a:sym typeface="Courier New"/>
              </a:rPr>
              <a:t>         {1, 0, 5, 0, 7},</a:t>
            </a:r>
            <a:endParaRPr sz="115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highlight>
                  <a:schemeClr val="lt1"/>
                </a:highlight>
                <a:latin typeface="Courier New"/>
                <a:ea typeface="Courier New"/>
                <a:cs typeface="Courier New"/>
                <a:sym typeface="Courier New"/>
              </a:rPr>
              <a:t>         {2, 5, 0, 6, 0},</a:t>
            </a:r>
            <a:endParaRPr sz="115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highlight>
                  <a:schemeClr val="lt1"/>
                </a:highlight>
                <a:latin typeface="Courier New"/>
                <a:ea typeface="Courier New"/>
                <a:cs typeface="Courier New"/>
                <a:sym typeface="Courier New"/>
              </a:rPr>
              <a:t>         {3, 0, 6, 0, 0},</a:t>
            </a:r>
            <a:endParaRPr sz="115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highlight>
                  <a:schemeClr val="lt1"/>
                </a:highlight>
                <a:latin typeface="Courier New"/>
                <a:ea typeface="Courier New"/>
                <a:cs typeface="Courier New"/>
                <a:sym typeface="Courier New"/>
              </a:rPr>
              <a:t>         {4, 7, 0, 0, 0}};</a:t>
            </a:r>
            <a:endParaRPr sz="115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000000"/>
                </a:solidFill>
                <a:highlight>
                  <a:schemeClr val="lt1"/>
                </a:highlight>
                <a:latin typeface="Courier New"/>
                <a:ea typeface="Courier New"/>
                <a:cs typeface="Courier New"/>
                <a:sym typeface="Courier New"/>
              </a:rPr>
              <a:t>Output : 10</a:t>
            </a:r>
            <a:endParaRPr sz="1150">
              <a:solidFill>
                <a:srgbClr val="000000"/>
              </a:solidFill>
              <a:highlight>
                <a:schemeClr val="lt1"/>
              </a:highlight>
              <a:latin typeface="Courier New"/>
              <a:ea typeface="Courier New"/>
              <a:cs typeface="Courier New"/>
              <a:sym typeface="Courier New"/>
            </a:endParaRPr>
          </a:p>
          <a:p>
            <a:pPr indent="0" lvl="0" marL="101600" marR="101600" rtl="0" algn="l">
              <a:lnSpc>
                <a:spcPct val="158000"/>
              </a:lnSpc>
              <a:spcBef>
                <a:spcPts val="0"/>
              </a:spcBef>
              <a:spcAft>
                <a:spcPts val="0"/>
              </a:spcAft>
              <a:buNone/>
            </a:pPr>
            <a:r>
              <a:t/>
            </a:r>
            <a:endParaRPr sz="1150">
              <a:solidFill>
                <a:srgbClr val="000000"/>
              </a:solidFill>
              <a:highlight>
                <a:srgbClr val="E0E0E0"/>
              </a:highlight>
              <a:latin typeface="Courier New"/>
              <a:ea typeface="Courier New"/>
              <a:cs typeface="Courier New"/>
              <a:sym typeface="Courier New"/>
            </a:endParaRPr>
          </a:p>
          <a:p>
            <a:pPr indent="0" lvl="0" marL="0" rtl="0" algn="l">
              <a:spcBef>
                <a:spcPts val="8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Problem-5(Solution)</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Hint-1     </a:t>
            </a:r>
            <a:r>
              <a:rPr b="1" lang="en">
                <a:solidFill>
                  <a:srgbClr val="000000"/>
                </a:solidFill>
              </a:rPr>
              <a:t>Try to solve with greedy approach</a:t>
            </a:r>
            <a:r>
              <a:rPr lang="en"/>
              <a:t> </a:t>
            </a:r>
            <a:r>
              <a:rPr lang="en">
                <a:solidFill>
                  <a:srgbClr val="000000"/>
                </a:solidFill>
              </a:rPr>
              <a:t>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 </a:t>
            </a:r>
            <a:endParaRPr sz="1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Problem-5(Solution)</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Hint-2  Apply MST Prim’s </a:t>
            </a:r>
            <a:r>
              <a:rPr lang="en" sz="1400">
                <a:solidFill>
                  <a:srgbClr val="000000"/>
                </a:solidFill>
              </a:rPr>
              <a:t>algorithm</a:t>
            </a:r>
            <a:r>
              <a:rPr lang="en" sz="1400">
                <a:solidFill>
                  <a:srgbClr val="000000"/>
                </a:solidFill>
              </a:rPr>
              <a:t> </a:t>
            </a:r>
            <a:r>
              <a:rPr lang="en" sz="1400">
                <a:solidFill>
                  <a:srgbClr val="000000"/>
                </a:solidFill>
              </a:rPr>
              <a:t>logic. </a:t>
            </a:r>
            <a:r>
              <a:rPr lang="en" sz="1400">
                <a:solidFill>
                  <a:srgbClr val="000000"/>
                </a:solidFill>
                <a:highlight>
                  <a:srgbClr val="FFFFFF"/>
                </a:highlight>
              </a:rPr>
              <a:t>Here we have to connect all the cities by path which will cost us least. The way to do that is to find out the Minimum Spanning Tree  of the map of the cities</a:t>
            </a:r>
            <a:endParaRPr sz="1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Problem-5(Solution)</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Code:</a:t>
            </a:r>
            <a:endParaRPr sz="1400">
              <a:solidFill>
                <a:srgbClr val="000000"/>
              </a:solidFill>
            </a:endParaRPr>
          </a:p>
          <a:p>
            <a:pPr indent="0" lvl="0" marL="0" rtl="0" algn="l">
              <a:spcBef>
                <a:spcPts val="0"/>
              </a:spcBef>
              <a:spcAft>
                <a:spcPts val="0"/>
              </a:spcAft>
              <a:buNone/>
            </a:pPr>
            <a:r>
              <a:rPr lang="en" sz="1400">
                <a:solidFill>
                  <a:srgbClr val="000000"/>
                </a:solidFill>
              </a:rPr>
              <a:t>     ## Find out the minimum value </a:t>
            </a:r>
            <a:r>
              <a:rPr lang="en" sz="1400">
                <a:solidFill>
                  <a:srgbClr val="000000"/>
                </a:solidFill>
                <a:highlight>
                  <a:srgbClr val="FFFFFF"/>
                </a:highlight>
              </a:rPr>
              <a:t>from the set of vertices not yet included in MST</a:t>
            </a:r>
            <a:r>
              <a:rPr lang="en" sz="1100">
                <a:solidFill>
                  <a:srgbClr val="000000"/>
                </a:solidFill>
                <a:highlight>
                  <a:srgbClr val="FFFFFF"/>
                </a:highlight>
                <a:latin typeface="Courier New"/>
                <a:ea typeface="Courier New"/>
                <a:cs typeface="Courier New"/>
                <a:sym typeface="Courier New"/>
              </a:rPr>
              <a:t> </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100">
                <a:solidFill>
                  <a:srgbClr val="000000"/>
                </a:solidFill>
                <a:highlight>
                  <a:srgbClr val="FFFFFF"/>
                </a:highlight>
                <a:latin typeface="Courier New"/>
                <a:ea typeface="Courier New"/>
                <a:cs typeface="Courier New"/>
                <a:sym typeface="Courier New"/>
              </a:rPr>
              <a:t>     </a:t>
            </a:r>
            <a:r>
              <a:rPr lang="en" sz="1200">
                <a:solidFill>
                  <a:srgbClr val="000000"/>
                </a:solidFill>
                <a:highlight>
                  <a:srgbClr val="FFFFFF"/>
                </a:highlight>
              </a:rPr>
              <a:t>int minnode(int n, int keyval[], bool mstset[]) {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int mini = INT_MAX;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int mini_index;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for (int i = 0; i &lt; n; i++) {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if (mstset[i] == false &amp;&amp; keyval[i] &lt; mini) {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mini = keyval[i], mini_index = i;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return mini_index;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a:t>
            </a:r>
            <a:r>
              <a:rPr b="1" lang="en" sz="1200">
                <a:solidFill>
                  <a:srgbClr val="000000"/>
                </a:solidFill>
                <a:highlight>
                  <a:srgbClr val="FFFFFF"/>
                </a:highlight>
              </a:rPr>
              <a:t>continue</a:t>
            </a:r>
            <a:endParaRPr b="1"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a:t>
            </a:r>
            <a:endParaRPr sz="1200">
              <a:solidFill>
                <a:srgbClr val="000000"/>
              </a:solidFill>
              <a:highlight>
                <a:srgbClr val="FFFFFF"/>
              </a:highlight>
            </a:endParaRPr>
          </a:p>
          <a:p>
            <a:pPr indent="0" lvl="0" marL="0" rtl="0" algn="l">
              <a:spcBef>
                <a:spcPts val="0"/>
              </a:spcBef>
              <a:spcAft>
                <a:spcPts val="0"/>
              </a:spcAft>
              <a:buNone/>
            </a:pPr>
            <a:r>
              <a:t/>
            </a:r>
            <a:endParaRPr sz="1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Problem-5(Solution)</a:t>
            </a:r>
            <a:endParaRPr/>
          </a:p>
        </p:txBody>
      </p:sp>
      <p:sp>
        <p:nvSpPr>
          <p:cNvPr id="159" name="Google Shape;159;p30"/>
          <p:cNvSpPr txBox="1"/>
          <p:nvPr>
            <p:ph idx="1" type="body"/>
          </p:nvPr>
        </p:nvSpPr>
        <p:spPr>
          <a:xfrm>
            <a:off x="189150" y="1152475"/>
            <a:ext cx="8643300" cy="39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rPr>
              <a:t>void findcost(int n, int city[][]) { </a:t>
            </a:r>
            <a:endParaRPr b="1" sz="1200">
              <a:solidFill>
                <a:srgbClr val="000000"/>
              </a:solidFill>
            </a:endParaRPr>
          </a:p>
          <a:p>
            <a:pPr indent="0" lvl="0" marL="0" rtl="0" algn="l">
              <a:spcBef>
                <a:spcPts val="0"/>
              </a:spcBef>
              <a:spcAft>
                <a:spcPts val="0"/>
              </a:spcAft>
              <a:buNone/>
            </a:pPr>
            <a:r>
              <a:rPr b="1" lang="en" sz="1200">
                <a:solidFill>
                  <a:srgbClr val="000000"/>
                </a:solidFill>
              </a:rPr>
              <a:t>  int parent[n]; int keyval[n]; bool mstset[n];  </a:t>
            </a:r>
            <a:endParaRPr b="1" sz="1200">
              <a:solidFill>
                <a:srgbClr val="000000"/>
              </a:solidFill>
            </a:endParaRPr>
          </a:p>
          <a:p>
            <a:pPr indent="0" lvl="0" marL="0" rtl="0" algn="l">
              <a:spcBef>
                <a:spcPts val="0"/>
              </a:spcBef>
              <a:spcAft>
                <a:spcPts val="0"/>
              </a:spcAft>
              <a:buNone/>
            </a:pPr>
            <a:r>
              <a:rPr b="1" lang="en" sz="1200">
                <a:solidFill>
                  <a:srgbClr val="000000"/>
                </a:solidFill>
              </a:rPr>
              <a:t>  for (int i = 0; i &lt; n; i++) { </a:t>
            </a:r>
            <a:endParaRPr b="1" sz="1200">
              <a:solidFill>
                <a:srgbClr val="000000"/>
              </a:solidFill>
            </a:endParaRPr>
          </a:p>
          <a:p>
            <a:pPr indent="0" lvl="0" marL="0" rtl="0" algn="l">
              <a:spcBef>
                <a:spcPts val="0"/>
              </a:spcBef>
              <a:spcAft>
                <a:spcPts val="0"/>
              </a:spcAft>
              <a:buNone/>
            </a:pPr>
            <a:r>
              <a:rPr b="1" lang="en" sz="1200">
                <a:solidFill>
                  <a:srgbClr val="000000"/>
                </a:solidFill>
              </a:rPr>
              <a:t>    keyval[i] = INT_MAX ; </a:t>
            </a:r>
            <a:endParaRPr b="1" sz="1200">
              <a:solidFill>
                <a:srgbClr val="000000"/>
              </a:solidFill>
            </a:endParaRPr>
          </a:p>
          <a:p>
            <a:pPr indent="0" lvl="0" marL="0" rtl="0" algn="l">
              <a:spcBef>
                <a:spcPts val="0"/>
              </a:spcBef>
              <a:spcAft>
                <a:spcPts val="0"/>
              </a:spcAft>
              <a:buNone/>
            </a:pPr>
            <a:r>
              <a:rPr b="1" lang="en" sz="1200">
                <a:solidFill>
                  <a:srgbClr val="000000"/>
                </a:solidFill>
              </a:rPr>
              <a:t>    mstset[i] = false; </a:t>
            </a:r>
            <a:endParaRPr b="1" sz="1200">
              <a:solidFill>
                <a:srgbClr val="000000"/>
              </a:solidFill>
            </a:endParaRPr>
          </a:p>
          <a:p>
            <a:pPr indent="0" lvl="0" marL="0" rtl="0" algn="l">
              <a:spcBef>
                <a:spcPts val="0"/>
              </a:spcBef>
              <a:spcAft>
                <a:spcPts val="0"/>
              </a:spcAft>
              <a:buNone/>
            </a:pPr>
            <a:r>
              <a:rPr b="1" lang="en" sz="1200">
                <a:solidFill>
                  <a:srgbClr val="000000"/>
                </a:solidFill>
              </a:rPr>
              <a:t>  }  </a:t>
            </a:r>
            <a:endParaRPr b="1" sz="1200">
              <a:solidFill>
                <a:srgbClr val="000000"/>
              </a:solidFill>
            </a:endParaRPr>
          </a:p>
          <a:p>
            <a:pPr indent="0" lvl="0" marL="0" rtl="0" algn="l">
              <a:spcBef>
                <a:spcPts val="0"/>
              </a:spcBef>
              <a:spcAft>
                <a:spcPts val="0"/>
              </a:spcAft>
              <a:buNone/>
            </a:pPr>
            <a:r>
              <a:rPr b="1" lang="en" sz="1200">
                <a:solidFill>
                  <a:srgbClr val="000000"/>
                </a:solidFill>
              </a:rPr>
              <a:t>  parent[0] = -1; </a:t>
            </a:r>
            <a:endParaRPr b="1" sz="1200">
              <a:solidFill>
                <a:srgbClr val="000000"/>
              </a:solidFill>
            </a:endParaRPr>
          </a:p>
          <a:p>
            <a:pPr indent="0" lvl="0" marL="0" rtl="0" algn="l">
              <a:spcBef>
                <a:spcPts val="0"/>
              </a:spcBef>
              <a:spcAft>
                <a:spcPts val="0"/>
              </a:spcAft>
              <a:buNone/>
            </a:pPr>
            <a:r>
              <a:rPr b="1" lang="en" sz="1200">
                <a:solidFill>
                  <a:srgbClr val="000000"/>
                </a:solidFill>
              </a:rPr>
              <a:t>  keyval[0] = 0; </a:t>
            </a:r>
            <a:endParaRPr b="1" sz="1200">
              <a:solidFill>
                <a:srgbClr val="000000"/>
              </a:solidFill>
            </a:endParaRPr>
          </a:p>
          <a:p>
            <a:pPr indent="0" lvl="0" marL="0" rtl="0" algn="l">
              <a:spcBef>
                <a:spcPts val="0"/>
              </a:spcBef>
              <a:spcAft>
                <a:spcPts val="0"/>
              </a:spcAft>
              <a:buNone/>
            </a:pPr>
            <a:r>
              <a:rPr b="1" lang="en" sz="1200">
                <a:solidFill>
                  <a:srgbClr val="000000"/>
                </a:solidFill>
              </a:rPr>
              <a:t>  for (int i = 0; i &lt; n - 1; i++) { </a:t>
            </a:r>
            <a:endParaRPr b="1" sz="1200">
              <a:solidFill>
                <a:srgbClr val="000000"/>
              </a:solidFill>
            </a:endParaRPr>
          </a:p>
          <a:p>
            <a:pPr indent="0" lvl="0" marL="0" rtl="0" algn="l">
              <a:spcBef>
                <a:spcPts val="0"/>
              </a:spcBef>
              <a:spcAft>
                <a:spcPts val="0"/>
              </a:spcAft>
              <a:buNone/>
            </a:pPr>
            <a:r>
              <a:rPr b="1" lang="en" sz="1200">
                <a:solidFill>
                  <a:srgbClr val="000000"/>
                </a:solidFill>
              </a:rPr>
              <a:t>    int u = minnode(n, keyval, mstset); </a:t>
            </a:r>
            <a:endParaRPr b="1" sz="1200">
              <a:solidFill>
                <a:srgbClr val="000000"/>
              </a:solidFill>
            </a:endParaRPr>
          </a:p>
          <a:p>
            <a:pPr indent="0" lvl="0" marL="0" rtl="0" algn="l">
              <a:spcBef>
                <a:spcPts val="0"/>
              </a:spcBef>
              <a:spcAft>
                <a:spcPts val="0"/>
              </a:spcAft>
              <a:buNone/>
            </a:pPr>
            <a:r>
              <a:rPr b="1" lang="en" sz="1200">
                <a:solidFill>
                  <a:srgbClr val="000000"/>
                </a:solidFill>
              </a:rPr>
              <a:t> for (int v = 0; v &lt; n; v++) { </a:t>
            </a:r>
            <a:endParaRPr b="1" sz="1200">
              <a:solidFill>
                <a:srgbClr val="000000"/>
              </a:solidFill>
            </a:endParaRPr>
          </a:p>
          <a:p>
            <a:pPr indent="0" lvl="0" marL="0" rtl="0" algn="l">
              <a:spcBef>
                <a:spcPts val="0"/>
              </a:spcBef>
              <a:spcAft>
                <a:spcPts val="0"/>
              </a:spcAft>
              <a:buNone/>
            </a:pPr>
            <a:r>
              <a:rPr b="1" lang="en" sz="1200">
                <a:solidFill>
                  <a:srgbClr val="000000"/>
                </a:solidFill>
              </a:rPr>
              <a:t>      if (city[u][v] &amp;&amp; mstset[v] == false &amp;&amp; city[u][v] &lt; keyval[v]) { </a:t>
            </a:r>
            <a:endParaRPr b="1" sz="1200">
              <a:solidFill>
                <a:srgbClr val="000000"/>
              </a:solidFill>
            </a:endParaRPr>
          </a:p>
          <a:p>
            <a:pPr indent="0" lvl="0" marL="0" rtl="0" algn="l">
              <a:spcBef>
                <a:spcPts val="0"/>
              </a:spcBef>
              <a:spcAft>
                <a:spcPts val="0"/>
              </a:spcAft>
              <a:buNone/>
            </a:pPr>
            <a:r>
              <a:rPr b="1" lang="en" sz="1200">
                <a:solidFill>
                  <a:srgbClr val="000000"/>
                </a:solidFill>
              </a:rPr>
              <a:t>        keyval[v] = city[u][v]; </a:t>
            </a:r>
            <a:endParaRPr b="1" sz="1200">
              <a:solidFill>
                <a:srgbClr val="000000"/>
              </a:solidFill>
            </a:endParaRPr>
          </a:p>
          <a:p>
            <a:pPr indent="0" lvl="0" marL="0" rtl="0" algn="l">
              <a:spcBef>
                <a:spcPts val="0"/>
              </a:spcBef>
              <a:spcAft>
                <a:spcPts val="0"/>
              </a:spcAft>
              <a:buNone/>
            </a:pPr>
            <a:r>
              <a:rPr b="1" lang="en" sz="1200">
                <a:solidFill>
                  <a:srgbClr val="000000"/>
                </a:solidFill>
              </a:rPr>
              <a:t>        parent[v] = u; </a:t>
            </a:r>
            <a:endParaRPr b="1" sz="1200">
              <a:solidFill>
                <a:srgbClr val="000000"/>
              </a:solidFill>
            </a:endParaRPr>
          </a:p>
          <a:p>
            <a:pPr indent="0" lvl="0" marL="0" rtl="0" algn="l">
              <a:spcBef>
                <a:spcPts val="0"/>
              </a:spcBef>
              <a:spcAft>
                <a:spcPts val="0"/>
              </a:spcAft>
              <a:buNone/>
            </a:pPr>
            <a:r>
              <a:rPr b="1" lang="en" sz="1200">
                <a:solidFill>
                  <a:srgbClr val="000000"/>
                </a:solidFill>
              </a:rPr>
              <a:t>      }}} </a:t>
            </a:r>
            <a:endParaRPr b="1" sz="1200">
              <a:solidFill>
                <a:srgbClr val="000000"/>
              </a:solidFill>
            </a:endParaRPr>
          </a:p>
          <a:p>
            <a:pPr indent="0" lvl="0" marL="0" rtl="0" algn="l">
              <a:spcBef>
                <a:spcPts val="0"/>
              </a:spcBef>
              <a:spcAft>
                <a:spcPts val="0"/>
              </a:spcAft>
              <a:buNone/>
            </a:pPr>
            <a:r>
              <a:rPr b="1" lang="en" sz="1200">
                <a:solidFill>
                  <a:srgbClr val="000000"/>
                </a:solidFill>
              </a:rPr>
              <a:t>  int cost = 0; </a:t>
            </a:r>
            <a:endParaRPr b="1" sz="1200">
              <a:solidFill>
                <a:srgbClr val="000000"/>
              </a:solidFill>
            </a:endParaRPr>
          </a:p>
          <a:p>
            <a:pPr indent="0" lvl="0" marL="0" rtl="0" algn="l">
              <a:spcBef>
                <a:spcPts val="0"/>
              </a:spcBef>
              <a:spcAft>
                <a:spcPts val="0"/>
              </a:spcAft>
              <a:buNone/>
            </a:pPr>
            <a:r>
              <a:rPr b="1" lang="en" sz="1200">
                <a:solidFill>
                  <a:srgbClr val="000000"/>
                </a:solidFill>
              </a:rPr>
              <a:t>  for (int i = 1; i &lt; n; i++) </a:t>
            </a:r>
            <a:endParaRPr b="1" sz="1200">
              <a:solidFill>
                <a:srgbClr val="000000"/>
              </a:solidFill>
            </a:endParaRPr>
          </a:p>
          <a:p>
            <a:pPr indent="0" lvl="0" marL="0" rtl="0" algn="l">
              <a:spcBef>
                <a:spcPts val="0"/>
              </a:spcBef>
              <a:spcAft>
                <a:spcPts val="0"/>
              </a:spcAft>
              <a:buNone/>
            </a:pPr>
            <a:r>
              <a:rPr b="1" lang="en" sz="1200">
                <a:solidFill>
                  <a:srgbClr val="000000"/>
                </a:solidFill>
              </a:rPr>
              <a:t>    cost += city[parent[i]][i]; }</a:t>
            </a:r>
            <a:endParaRPr b="1" sz="1200">
              <a:solidFill>
                <a:srgbClr val="000000"/>
              </a:solidFill>
            </a:endParaRPr>
          </a:p>
          <a:p>
            <a:pPr indent="0" lvl="0" marL="0" rtl="0" algn="l">
              <a:spcBef>
                <a:spcPts val="0"/>
              </a:spcBef>
              <a:spcAft>
                <a:spcPts val="0"/>
              </a:spcAft>
              <a:buNone/>
            </a:pP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Problem-6</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solidFill>
                  <a:srgbClr val="000000"/>
                </a:solidFill>
                <a:highlight>
                  <a:srgbClr val="FFFFFF"/>
                </a:highlight>
                <a:latin typeface="Roboto"/>
                <a:ea typeface="Roboto"/>
                <a:cs typeface="Roboto"/>
                <a:sym typeface="Roboto"/>
              </a:rPr>
              <a:t>Given a cost matrix cost[][] and a position (m, n) in cost[][], write a function that returns cost of minimum cost path to reach (m, n) from (0, 0). Each cell of the matrix represents a cost to traverse through that cell. Total cost of a path to reach (m, n) is sum of all the costs on that path (including both source and destination). You can only traverse down, right and diagonally lower cells from a given cell, i.e., from a given cell (i, j), cells (i+1, j), (i, j+1) and (i+1, j+1) can be traversed. You may assume that all costs are positive integers.</a:t>
            </a:r>
            <a:endParaRPr b="1" sz="1400">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31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Problem-1</a:t>
            </a:r>
            <a:endParaRPr/>
          </a:p>
        </p:txBody>
      </p:sp>
      <p:sp>
        <p:nvSpPr>
          <p:cNvPr id="63" name="Google Shape;63;p14"/>
          <p:cNvSpPr txBox="1"/>
          <p:nvPr>
            <p:ph idx="1" type="body"/>
          </p:nvPr>
        </p:nvSpPr>
        <p:spPr>
          <a:xfrm>
            <a:off x="311700" y="884825"/>
            <a:ext cx="8520600" cy="40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rgbClr val="FFFFFF"/>
                </a:highlight>
              </a:rPr>
              <a:t>Consider a highway of </a:t>
            </a:r>
            <a:r>
              <a:rPr b="1" lang="en" sz="1200">
                <a:solidFill>
                  <a:srgbClr val="000000"/>
                </a:solidFill>
                <a:highlight>
                  <a:srgbClr val="FFFFFF"/>
                </a:highlight>
              </a:rPr>
              <a:t>M</a:t>
            </a:r>
            <a:r>
              <a:rPr lang="en" sz="1200">
                <a:solidFill>
                  <a:srgbClr val="000000"/>
                </a:solidFill>
                <a:highlight>
                  <a:srgbClr val="FFFFFF"/>
                </a:highlight>
              </a:rPr>
              <a:t> miles. The task is to place billboards on the highway such that revenue is maximized. The possible sites for billboards are given by number </a:t>
            </a:r>
            <a:r>
              <a:rPr b="1" lang="en" sz="1200">
                <a:solidFill>
                  <a:srgbClr val="000000"/>
                </a:solidFill>
                <a:highlight>
                  <a:srgbClr val="FFFFFF"/>
                </a:highlight>
              </a:rPr>
              <a:t>x</a:t>
            </a:r>
            <a:r>
              <a:rPr b="1" lang="en" sz="900">
                <a:solidFill>
                  <a:srgbClr val="000000"/>
                </a:solidFill>
                <a:highlight>
                  <a:srgbClr val="FFFFFF"/>
                </a:highlight>
              </a:rPr>
              <a:t>1</a:t>
            </a:r>
            <a:r>
              <a:rPr b="1" lang="en" sz="1200">
                <a:solidFill>
                  <a:srgbClr val="000000"/>
                </a:solidFill>
                <a:highlight>
                  <a:srgbClr val="FFFFFF"/>
                </a:highlight>
              </a:rPr>
              <a:t> &lt; x</a:t>
            </a:r>
            <a:r>
              <a:rPr b="1" lang="en" sz="900">
                <a:solidFill>
                  <a:srgbClr val="000000"/>
                </a:solidFill>
                <a:highlight>
                  <a:srgbClr val="FFFFFF"/>
                </a:highlight>
              </a:rPr>
              <a:t>2</a:t>
            </a:r>
            <a:r>
              <a:rPr b="1" lang="en" sz="1200">
                <a:solidFill>
                  <a:srgbClr val="000000"/>
                </a:solidFill>
                <a:highlight>
                  <a:srgbClr val="FFFFFF"/>
                </a:highlight>
              </a:rPr>
              <a:t> &lt; ….. &lt; x</a:t>
            </a:r>
            <a:r>
              <a:rPr b="1" lang="en" sz="900">
                <a:solidFill>
                  <a:srgbClr val="000000"/>
                </a:solidFill>
                <a:highlight>
                  <a:srgbClr val="FFFFFF"/>
                </a:highlight>
              </a:rPr>
              <a:t>n-1</a:t>
            </a:r>
            <a:r>
              <a:rPr b="1" lang="en" sz="1200">
                <a:solidFill>
                  <a:srgbClr val="000000"/>
                </a:solidFill>
                <a:highlight>
                  <a:srgbClr val="FFFFFF"/>
                </a:highlight>
              </a:rPr>
              <a:t> &lt; x</a:t>
            </a:r>
            <a:r>
              <a:rPr b="1" lang="en" sz="900">
                <a:solidFill>
                  <a:srgbClr val="000000"/>
                </a:solidFill>
                <a:highlight>
                  <a:srgbClr val="FFFFFF"/>
                </a:highlight>
              </a:rPr>
              <a:t>n</a:t>
            </a:r>
            <a:r>
              <a:rPr lang="en" sz="1200">
                <a:solidFill>
                  <a:srgbClr val="000000"/>
                </a:solidFill>
                <a:highlight>
                  <a:srgbClr val="FFFFFF"/>
                </a:highlight>
              </a:rPr>
              <a:t>, specifying positions in miles measured from one end of the road. If we place a billboard at position x</a:t>
            </a:r>
            <a:r>
              <a:rPr lang="en" sz="900">
                <a:solidFill>
                  <a:srgbClr val="000000"/>
                </a:solidFill>
                <a:highlight>
                  <a:srgbClr val="FFFFFF"/>
                </a:highlight>
              </a:rPr>
              <a:t>i</a:t>
            </a:r>
            <a:r>
              <a:rPr lang="en" sz="1200">
                <a:solidFill>
                  <a:srgbClr val="000000"/>
                </a:solidFill>
                <a:highlight>
                  <a:srgbClr val="FFFFFF"/>
                </a:highlight>
              </a:rPr>
              <a:t>, we receive a revenue of </a:t>
            </a:r>
            <a:r>
              <a:rPr b="1" lang="en" sz="1200">
                <a:solidFill>
                  <a:srgbClr val="000000"/>
                </a:solidFill>
                <a:highlight>
                  <a:srgbClr val="FFFFFF"/>
                </a:highlight>
              </a:rPr>
              <a:t>r</a:t>
            </a:r>
            <a:r>
              <a:rPr b="1" lang="en" sz="900">
                <a:solidFill>
                  <a:srgbClr val="000000"/>
                </a:solidFill>
                <a:highlight>
                  <a:srgbClr val="FFFFFF"/>
                </a:highlight>
              </a:rPr>
              <a:t>i</a:t>
            </a:r>
            <a:r>
              <a:rPr b="1" lang="en" sz="1200">
                <a:solidFill>
                  <a:srgbClr val="000000"/>
                </a:solidFill>
                <a:highlight>
                  <a:srgbClr val="FFFFFF"/>
                </a:highlight>
              </a:rPr>
              <a:t> &gt; 0</a:t>
            </a:r>
            <a:r>
              <a:rPr lang="en" sz="1200">
                <a:solidFill>
                  <a:srgbClr val="000000"/>
                </a:solidFill>
                <a:highlight>
                  <a:srgbClr val="FFFFFF"/>
                </a:highlight>
              </a:rPr>
              <a:t>. There is a restriction that no two billboards can be placed within </a:t>
            </a:r>
            <a:r>
              <a:rPr b="1" lang="en" sz="1200">
                <a:solidFill>
                  <a:srgbClr val="000000"/>
                </a:solidFill>
                <a:highlight>
                  <a:srgbClr val="FFFFFF"/>
                </a:highlight>
              </a:rPr>
              <a:t>t</a:t>
            </a:r>
            <a:r>
              <a:rPr lang="en" sz="1200">
                <a:solidFill>
                  <a:srgbClr val="000000"/>
                </a:solidFill>
                <a:highlight>
                  <a:srgbClr val="FFFFFF"/>
                </a:highlight>
              </a:rPr>
              <a:t> miles or less than it.</a:t>
            </a:r>
            <a:endParaRPr sz="1200">
              <a:solidFill>
                <a:srgbClr val="000000"/>
              </a:solidFill>
              <a:highlight>
                <a:srgbClr val="FFFFFF"/>
              </a:highlight>
            </a:endParaRPr>
          </a:p>
          <a:p>
            <a:pPr indent="0" lvl="0" marL="0" rtl="0" algn="l">
              <a:spcBef>
                <a:spcPts val="1600"/>
              </a:spcBef>
              <a:spcAft>
                <a:spcPts val="0"/>
              </a:spcAft>
              <a:buNone/>
            </a:pPr>
            <a:r>
              <a:rPr lang="en" sz="1200">
                <a:solidFill>
                  <a:srgbClr val="000000"/>
                </a:solidFill>
                <a:highlight>
                  <a:srgbClr val="FFFFFF"/>
                </a:highlight>
              </a:rPr>
              <a:t>For Example:</a:t>
            </a:r>
            <a:endParaRPr sz="1200">
              <a:solidFill>
                <a:srgbClr val="000000"/>
              </a:solidFill>
              <a:highlight>
                <a:srgbClr val="FFFFFF"/>
              </a:highlight>
            </a:endParaRPr>
          </a:p>
          <a:p>
            <a:pPr indent="0" lvl="0" marL="0" rtl="0" algn="l">
              <a:spcBef>
                <a:spcPts val="1600"/>
              </a:spcBef>
              <a:spcAft>
                <a:spcPts val="0"/>
              </a:spcAft>
              <a:buNone/>
            </a:pPr>
            <a:r>
              <a:rPr lang="en" sz="1200">
                <a:solidFill>
                  <a:srgbClr val="000000"/>
                </a:solidFill>
                <a:highlight>
                  <a:srgbClr val="FFFFFF"/>
                </a:highlight>
              </a:rPr>
              <a:t>Input : M = 20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x[]  = {6, 7, 12, 13, 14}</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revenue[] = {5, 6, 5,  3,  1}</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t = 5</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Output: 10</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By placing two billboards at 6 miles and 12</a:t>
            </a: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miles will produce the maximum revenue of 10.</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sz="1200">
              <a:solidFill>
                <a:srgbClr val="000000"/>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Problem-6(Solution)</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rPr>
              <a:t>Hint-2  The path to reach (m, n) must be through one of the 3 cells: (m-1, n-1) or (m-1, n) or (m, n-1). So minimum cost to reach (m, n) can be written as “minimum of the 3 cells plus cost[m][n]”.</a:t>
            </a:r>
            <a:endParaRPr sz="1400">
              <a:solidFill>
                <a:srgbClr val="000000"/>
              </a:solidFill>
              <a:highlight>
                <a:srgbClr val="FFFFFF"/>
              </a:highlight>
            </a:endParaRPr>
          </a:p>
          <a:p>
            <a:pPr indent="0" lvl="0" marL="0" rtl="0" algn="l">
              <a:spcBef>
                <a:spcPts val="1600"/>
              </a:spcBef>
              <a:spcAft>
                <a:spcPts val="1600"/>
              </a:spcAft>
              <a:buNone/>
            </a:pPr>
            <a:r>
              <a:rPr lang="en" sz="1200">
                <a:solidFill>
                  <a:srgbClr val="000000"/>
                </a:solidFill>
                <a:highlight>
                  <a:srgbClr val="FFFFFF"/>
                </a:highlight>
                <a:latin typeface="Roboto"/>
                <a:ea typeface="Roboto"/>
                <a:cs typeface="Roboto"/>
                <a:sym typeface="Roboto"/>
              </a:rPr>
              <a:t>  minCost(m, n) = min (minCost(m-1, n-1), minCost(m-1, n), minCost(m, n-1)) + cost[m][n]</a:t>
            </a:r>
            <a:endParaRPr sz="1400">
              <a:solidFill>
                <a:srgbClr val="000000"/>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Problem-6(Solution)</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highlight>
                  <a:srgbClr val="E0E0E0"/>
                </a:highlight>
                <a:latin typeface="Courier New"/>
                <a:ea typeface="Courier New"/>
                <a:cs typeface="Courier New"/>
                <a:sym typeface="Courier New"/>
              </a:rPr>
              <a:t>soln:</a:t>
            </a:r>
            <a:endParaRPr sz="1100">
              <a:solidFill>
                <a:srgbClr val="000000"/>
              </a:solidFill>
              <a:highlight>
                <a:srgbClr val="E0E0E0"/>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chemeClr val="lt1"/>
                </a:highlight>
                <a:latin typeface="Courier New"/>
                <a:ea typeface="Courier New"/>
                <a:cs typeface="Courier New"/>
                <a:sym typeface="Courier New"/>
              </a:rPr>
              <a:t>int minCost(int cost[R][C], int m, int n)</a:t>
            </a:r>
            <a:endParaRPr sz="110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chemeClr val="lt1"/>
                </a:highlight>
                <a:latin typeface="Courier New"/>
                <a:ea typeface="Courier New"/>
                <a:cs typeface="Courier New"/>
                <a:sym typeface="Courier New"/>
              </a:rPr>
              <a:t>{</a:t>
            </a:r>
            <a:endParaRPr sz="110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chemeClr val="lt1"/>
                </a:highlight>
                <a:latin typeface="Courier New"/>
                <a:ea typeface="Courier New"/>
                <a:cs typeface="Courier New"/>
                <a:sym typeface="Courier New"/>
              </a:rPr>
              <a:t>   if (n &lt; 0 || m &lt; 0)</a:t>
            </a:r>
            <a:endParaRPr sz="110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chemeClr val="lt1"/>
                </a:highlight>
                <a:latin typeface="Courier New"/>
                <a:ea typeface="Courier New"/>
                <a:cs typeface="Courier New"/>
                <a:sym typeface="Courier New"/>
              </a:rPr>
              <a:t>      return INT_MAX;</a:t>
            </a:r>
            <a:endParaRPr sz="110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chemeClr val="lt1"/>
                </a:highlight>
                <a:latin typeface="Courier New"/>
                <a:ea typeface="Courier New"/>
                <a:cs typeface="Courier New"/>
                <a:sym typeface="Courier New"/>
              </a:rPr>
              <a:t>   else if (m == 0 &amp;&amp; n == 0)</a:t>
            </a:r>
            <a:endParaRPr sz="110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chemeClr val="lt1"/>
                </a:highlight>
                <a:latin typeface="Courier New"/>
                <a:ea typeface="Courier New"/>
                <a:cs typeface="Courier New"/>
                <a:sym typeface="Courier New"/>
              </a:rPr>
              <a:t>      return cost[m][n];</a:t>
            </a:r>
            <a:endParaRPr sz="110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chemeClr val="lt1"/>
                </a:highlight>
                <a:latin typeface="Courier New"/>
                <a:ea typeface="Courier New"/>
                <a:cs typeface="Courier New"/>
                <a:sym typeface="Courier New"/>
              </a:rPr>
              <a:t>   else</a:t>
            </a:r>
            <a:endParaRPr sz="110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chemeClr val="lt1"/>
                </a:highlight>
                <a:latin typeface="Courier New"/>
                <a:ea typeface="Courier New"/>
                <a:cs typeface="Courier New"/>
                <a:sym typeface="Courier New"/>
              </a:rPr>
              <a:t>      return cost[m][n] + min( minCost(cost, m-1, n-1),</a:t>
            </a:r>
            <a:endParaRPr sz="110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chemeClr val="lt1"/>
                </a:highlight>
                <a:latin typeface="Courier New"/>
                <a:ea typeface="Courier New"/>
                <a:cs typeface="Courier New"/>
                <a:sym typeface="Courier New"/>
              </a:rPr>
              <a:t>                               minCost(cost, m-1, n), </a:t>
            </a:r>
            <a:endParaRPr sz="110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chemeClr val="lt1"/>
                </a:highlight>
                <a:latin typeface="Courier New"/>
                <a:ea typeface="Courier New"/>
                <a:cs typeface="Courier New"/>
                <a:sym typeface="Courier New"/>
              </a:rPr>
              <a:t>                               minCost(cost, m, n-1) );</a:t>
            </a:r>
            <a:endParaRPr sz="110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000000"/>
                </a:solidFill>
                <a:highlight>
                  <a:schemeClr val="lt1"/>
                </a:highlight>
                <a:latin typeface="Courier New"/>
                <a:ea typeface="Courier New"/>
                <a:cs typeface="Courier New"/>
                <a:sym typeface="Courier New"/>
              </a:rPr>
              <a:t>}</a:t>
            </a:r>
            <a:endParaRPr sz="1100">
              <a:solidFill>
                <a:srgbClr val="000000"/>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Problem-1(Solution)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highlight>
                  <a:srgbClr val="FFFFFF"/>
                </a:highlight>
                <a:latin typeface="Roboto"/>
                <a:ea typeface="Roboto"/>
                <a:cs typeface="Roboto"/>
                <a:sym typeface="Roboto"/>
              </a:rPr>
              <a:t>Hint-1</a:t>
            </a:r>
            <a:r>
              <a:rPr lang="en" sz="1150">
                <a:solidFill>
                  <a:srgbClr val="404041"/>
                </a:solidFill>
                <a:highlight>
                  <a:srgbClr val="FFFFFF"/>
                </a:highlight>
                <a:latin typeface="Roboto"/>
                <a:ea typeface="Roboto"/>
                <a:cs typeface="Roboto"/>
                <a:sym typeface="Roboto"/>
              </a:rPr>
              <a:t>   </a:t>
            </a:r>
            <a:r>
              <a:rPr lang="en" sz="1400">
                <a:solidFill>
                  <a:srgbClr val="000000"/>
                </a:solidFill>
                <a:highlight>
                  <a:schemeClr val="lt1"/>
                </a:highlight>
                <a:latin typeface="Roboto"/>
                <a:ea typeface="Roboto"/>
                <a:cs typeface="Roboto"/>
                <a:sym typeface="Roboto"/>
              </a:rPr>
              <a:t>Try to define the sub problems.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Problem-1(Solution)</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Hint-2    </a:t>
            </a:r>
            <a:r>
              <a:rPr lang="en" sz="1400">
                <a:solidFill>
                  <a:srgbClr val="000000"/>
                </a:solidFill>
                <a:highlight>
                  <a:srgbClr val="FFFFFF"/>
                </a:highlight>
              </a:rPr>
              <a:t> For each mile on the highway, we need to check whether this mile has the option for any billboard, if not then the maximum revenue generated till that mile would be same as maximum revenue generated till one mile before. But if that mile has the option for billboard then we have 2 options:</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1. Either we will place the billboard, ignore the billboard in previous t miles, and add the revenue of the billboard placed.</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2. Ignore this billboard. So maxRev[i] = max(maxRev[i-t-1] + revenue[i], maxRev[i-1])</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Problem-1(Solution)</a:t>
            </a:r>
            <a:endParaRPr/>
          </a:p>
        </p:txBody>
      </p:sp>
      <p:sp>
        <p:nvSpPr>
          <p:cNvPr id="81" name="Google Shape;81;p17"/>
          <p:cNvSpPr txBox="1"/>
          <p:nvPr>
            <p:ph idx="1" type="body"/>
          </p:nvPr>
        </p:nvSpPr>
        <p:spPr>
          <a:xfrm>
            <a:off x="311700" y="542875"/>
            <a:ext cx="8520600" cy="46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Arial"/>
                <a:ea typeface="Arial"/>
                <a:cs typeface="Arial"/>
                <a:sym typeface="Arial"/>
              </a:rPr>
              <a:t>i</a:t>
            </a:r>
            <a:r>
              <a:rPr b="1" lang="en" sz="1000">
                <a:solidFill>
                  <a:srgbClr val="000000"/>
                </a:solidFill>
                <a:latin typeface="Arial"/>
                <a:ea typeface="Arial"/>
                <a:cs typeface="Arial"/>
                <a:sym typeface="Arial"/>
              </a:rPr>
              <a:t>nt maxRevenue(int m, int x[], int revenue[], int n,int t)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int maxRev[m+1];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memset(maxRev, 0, sizeof(maxRev));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int nxtbb = 0;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for (int i = 1; i &lt;= m; i++)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if (nxtbb &lt; n)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if (x[nxtbb] != i)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maxRev[i] = maxRev[i-1];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else</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if (i &lt;= t)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maxRev[i] = max(maxRev[i-1], revenue[nxtbb]);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else</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maxRev[i] = max(maxRev[i-t-1]+revenue[nxtbb],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maxRev[i-1]);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nxtbb++;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else</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maxRev[i] = maxRev[i - 1];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return maxRev[m];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 </a:t>
            </a:r>
            <a:endParaRPr b="1" sz="1000">
              <a:solidFill>
                <a:srgbClr val="000000"/>
              </a:solidFill>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328300"/>
            <a:ext cx="85206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Problem-2</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rgbClr val="FFFFFF"/>
                </a:highlight>
                <a:latin typeface="Roboto"/>
                <a:ea typeface="Roboto"/>
                <a:cs typeface="Roboto"/>
                <a:sym typeface="Roboto"/>
              </a:rPr>
              <a:t>Given a value N, if we want to make change for N cents, and we have infinite supply of each of S = { S1, S2, .. , Sm} valued coins, how many ways can we make the change? The order of coins doesn’t matter.</a:t>
            </a:r>
            <a:endParaRPr b="1" sz="1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b="1" lang="en" sz="1400">
                <a:solidFill>
                  <a:srgbClr val="000000"/>
                </a:solidFill>
                <a:highlight>
                  <a:srgbClr val="FFFFFF"/>
                </a:highlight>
                <a:latin typeface="Roboto"/>
                <a:ea typeface="Roboto"/>
                <a:cs typeface="Roboto"/>
                <a:sym typeface="Roboto"/>
              </a:rPr>
              <a:t>Example: For example, for N = 4 and S = {1,2,3}, there are four solutions: {1,1,1,1},{1,1,2},{2,2},{1,3}. So output should be 4.</a:t>
            </a:r>
            <a:endParaRPr b="1" sz="1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Problem-2(Solution)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Hints-1  </a:t>
            </a:r>
            <a:r>
              <a:rPr lang="en" sz="1400">
                <a:solidFill>
                  <a:srgbClr val="000000"/>
                </a:solidFill>
                <a:highlight>
                  <a:schemeClr val="lt1"/>
                </a:highlight>
                <a:latin typeface="Roboto"/>
                <a:ea typeface="Roboto"/>
                <a:cs typeface="Roboto"/>
                <a:sym typeface="Roboto"/>
              </a:rPr>
              <a:t>Try to define the sub problems.</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Problem-2(Solution)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Hint</a:t>
            </a:r>
            <a:r>
              <a:rPr b="1" lang="en"/>
              <a:t>- </a:t>
            </a:r>
            <a:r>
              <a:rPr lang="en" sz="1400">
                <a:solidFill>
                  <a:srgbClr val="000000"/>
                </a:solidFill>
                <a:highlight>
                  <a:srgbClr val="FFFFFF"/>
                </a:highlight>
              </a:rPr>
              <a:t>To count the total number of solutions, we can divide all set solutions into two sets.</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1) Solutions that do not contain mth coin (or Sm).</a:t>
            </a:r>
            <a:endParaRPr sz="1400">
              <a:solidFill>
                <a:srgbClr val="000000"/>
              </a:solidFill>
              <a:highlight>
                <a:srgbClr val="FFFFFF"/>
              </a:highlight>
            </a:endParaRPr>
          </a:p>
          <a:p>
            <a:pPr indent="0" lvl="0" marL="0" rtl="0" algn="l">
              <a:spcBef>
                <a:spcPts val="1600"/>
              </a:spcBef>
              <a:spcAft>
                <a:spcPts val="0"/>
              </a:spcAft>
              <a:buNone/>
            </a:pPr>
            <a:r>
              <a:rPr lang="en" sz="1400">
                <a:solidFill>
                  <a:srgbClr val="000000"/>
                </a:solidFill>
                <a:highlight>
                  <a:srgbClr val="FFFFFF"/>
                </a:highlight>
              </a:rPr>
              <a:t>2) Solutions that contain at least one Sm.</a:t>
            </a:r>
            <a:endParaRPr sz="1400">
              <a:solidFill>
                <a:srgbClr val="000000"/>
              </a:solidFill>
              <a:highlight>
                <a:srgbClr val="FFFFFF"/>
              </a:highlight>
            </a:endParaRPr>
          </a:p>
          <a:p>
            <a:pPr indent="0" lvl="0" marL="0" rtl="0" algn="l">
              <a:spcBef>
                <a:spcPts val="1600"/>
              </a:spcBef>
              <a:spcAft>
                <a:spcPts val="0"/>
              </a:spcAft>
              <a:buNone/>
            </a:pPr>
            <a:r>
              <a:rPr lang="en" sz="1200">
                <a:solidFill>
                  <a:srgbClr val="000000"/>
                </a:solidFill>
                <a:highlight>
                  <a:srgbClr val="FFFFFF"/>
                </a:highlight>
                <a:latin typeface="Roboto"/>
                <a:ea typeface="Roboto"/>
                <a:cs typeface="Roboto"/>
                <a:sym typeface="Roboto"/>
              </a:rPr>
              <a:t>Let count(S[], m, n) be the function to count the number of solutions, then it can be written as sum of count(S[], m-1, n) and count(S[], m, n-Sm).</a:t>
            </a:r>
            <a:endParaRPr sz="1400">
              <a:solidFill>
                <a:srgbClr val="000000"/>
              </a:solidFill>
              <a:highlight>
                <a:srgbClr val="FFFFFF"/>
              </a:highlight>
            </a:endParaRPr>
          </a:p>
          <a:p>
            <a:pPr indent="0" lvl="0" marL="0" rtl="0" algn="l">
              <a:spcBef>
                <a:spcPts val="1600"/>
              </a:spcBef>
              <a:spcAft>
                <a:spcPts val="1600"/>
              </a:spcAft>
              <a:buNone/>
            </a:pPr>
            <a:r>
              <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Problem-1(Solution)</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6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highlight>
                  <a:srgbClr val="FFFFFF"/>
                </a:highlight>
              </a:rPr>
              <a:t>Code:</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for(int i=0;i&lt;m;i++)</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{table[0][i] = 1; </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for(int i=1;i&lt;=m;i++)</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        </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for(int j=1;j&lt;=n;j++)</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if(S[i-1]&gt;j)</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table[i][j]=table[i-1][j];     </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       </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else</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table[i][j]=table[i-1][j]+table[i][j-(i-1)];</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    return table[m][n]; </a:t>
            </a:r>
            <a:endParaRPr b="1" sz="1100">
              <a:solidFill>
                <a:srgbClr val="000000"/>
              </a:solidFill>
              <a:highlight>
                <a:srgbClr val="FFFFFF"/>
              </a:highlight>
            </a:endParaRPr>
          </a:p>
          <a:p>
            <a:pPr indent="0" lvl="0" marL="0" rtl="0" algn="l">
              <a:spcBef>
                <a:spcPts val="0"/>
              </a:spcBef>
              <a:spcAft>
                <a:spcPts val="0"/>
              </a:spcAft>
              <a:buNone/>
            </a:pPr>
            <a:r>
              <a:rPr b="1" lang="en" sz="1100">
                <a:solidFill>
                  <a:srgbClr val="000000"/>
                </a:solidFill>
                <a:highlight>
                  <a:srgbClr val="FFFFFF"/>
                </a:highlight>
              </a:rPr>
              <a:t>}</a:t>
            </a:r>
            <a:endParaRPr b="1" sz="1100">
              <a:solidFill>
                <a:srgbClr val="000000"/>
              </a:solidFill>
              <a:highlight>
                <a:srgbClr val="FFFFFF"/>
              </a:highlight>
            </a:endParaRPr>
          </a:p>
          <a:p>
            <a:pPr indent="0" lvl="0" marL="0" rtl="0" algn="l">
              <a:spcBef>
                <a:spcPts val="0"/>
              </a:spcBef>
              <a:spcAft>
                <a:spcPts val="0"/>
              </a:spcAft>
              <a:buNone/>
            </a:pPr>
            <a:r>
              <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